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F29D10-394E-4388-A24F-9E377AEBE578}"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fr-CA"/>
        </a:p>
      </dgm:t>
    </dgm:pt>
    <dgm:pt modelId="{651AE87E-7E86-430A-BFD1-DF0FE9DF3066}">
      <dgm:prSet phldrT="[Texte]" custT="1"/>
      <dgm:spPr/>
      <dgm:t>
        <a:bodyPr/>
        <a:lstStyle/>
        <a:p>
          <a:r>
            <a:rPr lang="fr-CA" sz="1800" b="1" dirty="0"/>
            <a:t>Parrainage de service</a:t>
          </a:r>
        </a:p>
      </dgm:t>
    </dgm:pt>
    <dgm:pt modelId="{9BB8B79B-319D-4584-BEFA-D536AAAD262B}" type="parTrans" cxnId="{630BA842-2463-4BF3-A899-B72EF7A44FDB}">
      <dgm:prSet/>
      <dgm:spPr/>
      <dgm:t>
        <a:bodyPr/>
        <a:lstStyle/>
        <a:p>
          <a:endParaRPr lang="fr-CA"/>
        </a:p>
      </dgm:t>
    </dgm:pt>
    <dgm:pt modelId="{61ABAE32-671B-4240-8895-248EBAA089F6}" type="sibTrans" cxnId="{630BA842-2463-4BF3-A899-B72EF7A44FDB}">
      <dgm:prSet/>
      <dgm:spPr/>
      <dgm:t>
        <a:bodyPr/>
        <a:lstStyle/>
        <a:p>
          <a:endParaRPr lang="fr-CA"/>
        </a:p>
      </dgm:t>
    </dgm:pt>
    <dgm:pt modelId="{0FDCD407-6CC4-450E-9714-4646A7457990}">
      <dgm:prSet phldrT="[Texte]" custT="1"/>
      <dgm:spPr/>
      <dgm:t>
        <a:bodyPr/>
        <a:lstStyle/>
        <a:p>
          <a:r>
            <a:rPr lang="fr-CA" sz="1800" b="1" dirty="0"/>
            <a:t>Accompagner le nouveau dans la tâche</a:t>
          </a:r>
        </a:p>
      </dgm:t>
    </dgm:pt>
    <dgm:pt modelId="{1D4ACD13-62B7-4E3C-9A5C-8A71F702584F}" type="parTrans" cxnId="{1632CF5F-0807-48CD-A4EE-7EC41DD291AE}">
      <dgm:prSet/>
      <dgm:spPr/>
      <dgm:t>
        <a:bodyPr/>
        <a:lstStyle/>
        <a:p>
          <a:endParaRPr lang="fr-CA"/>
        </a:p>
      </dgm:t>
    </dgm:pt>
    <dgm:pt modelId="{58CB48CD-2F17-4930-9B6E-6F4A18932CFD}" type="sibTrans" cxnId="{1632CF5F-0807-48CD-A4EE-7EC41DD291AE}">
      <dgm:prSet/>
      <dgm:spPr/>
      <dgm:t>
        <a:bodyPr/>
        <a:lstStyle/>
        <a:p>
          <a:endParaRPr lang="fr-CA"/>
        </a:p>
      </dgm:t>
    </dgm:pt>
    <dgm:pt modelId="{7CC8D3CA-7A25-4894-83F7-9472CED83370}">
      <dgm:prSet phldrT="[Texte]" custT="1"/>
      <dgm:spPr/>
      <dgm:t>
        <a:bodyPr/>
        <a:lstStyle/>
        <a:p>
          <a:r>
            <a:rPr lang="fr-CA" sz="1800" b="1" dirty="0"/>
            <a:t>Inviter à aller avec nous dans une réunion de service</a:t>
          </a:r>
        </a:p>
      </dgm:t>
    </dgm:pt>
    <dgm:pt modelId="{A8F274BF-04B3-4F07-8BDE-4791FFB47358}" type="parTrans" cxnId="{593F3330-4ADC-4ECF-8663-0FDE99C3B159}">
      <dgm:prSet/>
      <dgm:spPr/>
      <dgm:t>
        <a:bodyPr/>
        <a:lstStyle/>
        <a:p>
          <a:endParaRPr lang="fr-CA"/>
        </a:p>
      </dgm:t>
    </dgm:pt>
    <dgm:pt modelId="{C5C30F4D-62A1-4E4F-A281-A0B0CB2CC77E}" type="sibTrans" cxnId="{593F3330-4ADC-4ECF-8663-0FDE99C3B159}">
      <dgm:prSet/>
      <dgm:spPr/>
      <dgm:t>
        <a:bodyPr/>
        <a:lstStyle/>
        <a:p>
          <a:endParaRPr lang="fr-CA"/>
        </a:p>
      </dgm:t>
    </dgm:pt>
    <dgm:pt modelId="{E4DFD5A4-A9C0-48E7-9439-F54621C914E3}">
      <dgm:prSet phldrT="[Texte]" custT="1"/>
      <dgm:spPr/>
      <dgm:t>
        <a:bodyPr/>
        <a:lstStyle/>
        <a:p>
          <a:r>
            <a:rPr lang="fr-CA" sz="1800" b="1" dirty="0"/>
            <a:t>Informer sur ce qu’on va y trouver</a:t>
          </a:r>
        </a:p>
      </dgm:t>
    </dgm:pt>
    <dgm:pt modelId="{E9095C68-3859-4B77-B0CA-4E82F0D65B0B}" type="parTrans" cxnId="{1EDB29C5-41A9-4196-9587-B919A574CA1F}">
      <dgm:prSet/>
      <dgm:spPr/>
      <dgm:t>
        <a:bodyPr/>
        <a:lstStyle/>
        <a:p>
          <a:endParaRPr lang="fr-CA"/>
        </a:p>
      </dgm:t>
    </dgm:pt>
    <dgm:pt modelId="{FDBBB66B-8774-44FD-9998-09E04A7C9638}" type="sibTrans" cxnId="{1EDB29C5-41A9-4196-9587-B919A574CA1F}">
      <dgm:prSet/>
      <dgm:spPr/>
      <dgm:t>
        <a:bodyPr/>
        <a:lstStyle/>
        <a:p>
          <a:endParaRPr lang="fr-CA"/>
        </a:p>
      </dgm:t>
    </dgm:pt>
    <dgm:pt modelId="{8E24BE28-831B-4127-8DF8-5BFB20335504}">
      <dgm:prSet phldrT="[Texte]" custT="1"/>
      <dgm:spPr/>
      <dgm:t>
        <a:bodyPr/>
        <a:lstStyle/>
        <a:p>
          <a:r>
            <a:rPr lang="fr-CA" sz="1800" b="1" dirty="0"/>
            <a:t>Communiquer les informations de façon concise</a:t>
          </a:r>
        </a:p>
      </dgm:t>
    </dgm:pt>
    <dgm:pt modelId="{063B33D2-AC11-40AA-A6A5-6D14A16818EB}" type="parTrans" cxnId="{42F98E7D-B9D4-4040-B9AD-28B258830855}">
      <dgm:prSet/>
      <dgm:spPr/>
      <dgm:t>
        <a:bodyPr/>
        <a:lstStyle/>
        <a:p>
          <a:endParaRPr lang="fr-CA"/>
        </a:p>
      </dgm:t>
    </dgm:pt>
    <dgm:pt modelId="{E949FB14-98F4-4D5B-83BC-252BBEF75941}" type="sibTrans" cxnId="{42F98E7D-B9D4-4040-B9AD-28B258830855}">
      <dgm:prSet/>
      <dgm:spPr/>
      <dgm:t>
        <a:bodyPr/>
        <a:lstStyle/>
        <a:p>
          <a:endParaRPr lang="fr-CA"/>
        </a:p>
      </dgm:t>
    </dgm:pt>
    <dgm:pt modelId="{76A7B46B-1EE4-4259-AFF7-94335926D053}">
      <dgm:prSet phldrT="[Texte]" custT="1"/>
      <dgm:spPr/>
      <dgm:t>
        <a:bodyPr/>
        <a:lstStyle/>
        <a:p>
          <a:r>
            <a:rPr lang="fr-CA" sz="1800" b="1" dirty="0"/>
            <a:t>L’Attrait plutôt que la réclame</a:t>
          </a:r>
        </a:p>
      </dgm:t>
    </dgm:pt>
    <dgm:pt modelId="{D863E6D7-AC95-46F6-A96C-CA28A9EA96AF}" type="parTrans" cxnId="{DFDE89F7-505B-4BE2-BEBF-D24C3AD282EA}">
      <dgm:prSet/>
      <dgm:spPr/>
      <dgm:t>
        <a:bodyPr/>
        <a:lstStyle/>
        <a:p>
          <a:endParaRPr lang="fr-CA"/>
        </a:p>
      </dgm:t>
    </dgm:pt>
    <dgm:pt modelId="{F08C5CB6-30C3-4117-B4DD-A39543F67D2A}" type="sibTrans" cxnId="{DFDE89F7-505B-4BE2-BEBF-D24C3AD282EA}">
      <dgm:prSet/>
      <dgm:spPr/>
      <dgm:t>
        <a:bodyPr/>
        <a:lstStyle/>
        <a:p>
          <a:endParaRPr lang="fr-CA"/>
        </a:p>
      </dgm:t>
    </dgm:pt>
    <dgm:pt modelId="{9EB421FA-D354-4889-83D0-4B36F932C85D}" type="pres">
      <dgm:prSet presAssocID="{F0F29D10-394E-4388-A24F-9E377AEBE578}" presName="Name0" presStyleCnt="0">
        <dgm:presLayoutVars>
          <dgm:chMax/>
          <dgm:chPref/>
          <dgm:dir/>
          <dgm:animLvl val="lvl"/>
        </dgm:presLayoutVars>
      </dgm:prSet>
      <dgm:spPr/>
    </dgm:pt>
    <dgm:pt modelId="{0A5D6AEB-4F2F-4E27-B525-00608BC6A799}" type="pres">
      <dgm:prSet presAssocID="{651AE87E-7E86-430A-BFD1-DF0FE9DF3066}" presName="composite" presStyleCnt="0"/>
      <dgm:spPr/>
    </dgm:pt>
    <dgm:pt modelId="{757D2394-5CB2-4EC5-B9BF-35B3A59A6022}" type="pres">
      <dgm:prSet presAssocID="{651AE87E-7E86-430A-BFD1-DF0FE9DF3066}" presName="Parent1" presStyleLbl="node1" presStyleIdx="0" presStyleCnt="6" custScaleX="128644" custLinFactNeighborY="2472">
        <dgm:presLayoutVars>
          <dgm:chMax val="1"/>
          <dgm:chPref val="1"/>
          <dgm:bulletEnabled val="1"/>
        </dgm:presLayoutVars>
      </dgm:prSet>
      <dgm:spPr/>
    </dgm:pt>
    <dgm:pt modelId="{994DA614-8C4B-42D6-BDAD-5E1571694BC7}" type="pres">
      <dgm:prSet presAssocID="{651AE87E-7E86-430A-BFD1-DF0FE9DF3066}" presName="Childtext1" presStyleLbl="revTx" presStyleIdx="0" presStyleCnt="3" custScaleX="128644" custLinFactNeighborX="23922" custLinFactNeighborY="-4944">
        <dgm:presLayoutVars>
          <dgm:chMax val="0"/>
          <dgm:chPref val="0"/>
          <dgm:bulletEnabled val="1"/>
        </dgm:presLayoutVars>
      </dgm:prSet>
      <dgm:spPr/>
    </dgm:pt>
    <dgm:pt modelId="{3EAA0582-6FEA-4BD3-8BE7-FF1E092203AA}" type="pres">
      <dgm:prSet presAssocID="{651AE87E-7E86-430A-BFD1-DF0FE9DF3066}" presName="BalanceSpacing" presStyleCnt="0"/>
      <dgm:spPr/>
    </dgm:pt>
    <dgm:pt modelId="{401DCCCF-E500-4765-B340-5A70CB5D7EC7}" type="pres">
      <dgm:prSet presAssocID="{651AE87E-7E86-430A-BFD1-DF0FE9DF3066}" presName="BalanceSpacing1" presStyleCnt="0"/>
      <dgm:spPr/>
    </dgm:pt>
    <dgm:pt modelId="{C5BF2625-9FB2-436A-A87D-B2C345EBEFD0}" type="pres">
      <dgm:prSet presAssocID="{61ABAE32-671B-4240-8895-248EBAA089F6}" presName="Accent1Text" presStyleLbl="node1" presStyleIdx="1" presStyleCnt="6" custLinFactNeighborX="-10229" custLinFactNeighborY="-1921"/>
      <dgm:spPr/>
    </dgm:pt>
    <dgm:pt modelId="{E96490EF-D657-471F-ABE9-E321AF6E3728}" type="pres">
      <dgm:prSet presAssocID="{61ABAE32-671B-4240-8895-248EBAA089F6}" presName="spaceBetweenRectangles" presStyleCnt="0"/>
      <dgm:spPr/>
    </dgm:pt>
    <dgm:pt modelId="{8EA27C35-DD74-45CA-B3CD-3554A3346569}" type="pres">
      <dgm:prSet presAssocID="{7CC8D3CA-7A25-4894-83F7-9472CED83370}" presName="composite" presStyleCnt="0"/>
      <dgm:spPr/>
    </dgm:pt>
    <dgm:pt modelId="{5719E910-0118-4A2C-8173-9E463FAE12FB}" type="pres">
      <dgm:prSet presAssocID="{7CC8D3CA-7A25-4894-83F7-9472CED83370}" presName="Parent1" presStyleLbl="node1" presStyleIdx="2" presStyleCnt="6" custScaleX="128644" custLinFactNeighborX="-21594">
        <dgm:presLayoutVars>
          <dgm:chMax val="1"/>
          <dgm:chPref val="1"/>
          <dgm:bulletEnabled val="1"/>
        </dgm:presLayoutVars>
      </dgm:prSet>
      <dgm:spPr/>
    </dgm:pt>
    <dgm:pt modelId="{98C2D559-5152-499B-B2A8-3068444F928A}" type="pres">
      <dgm:prSet presAssocID="{7CC8D3CA-7A25-4894-83F7-9472CED83370}" presName="Childtext1" presStyleLbl="revTx" presStyleIdx="1" presStyleCnt="3" custScaleX="113475" custScaleY="87123" custLinFactNeighborX="-37994" custLinFactNeighborY="824">
        <dgm:presLayoutVars>
          <dgm:chMax val="0"/>
          <dgm:chPref val="0"/>
          <dgm:bulletEnabled val="1"/>
        </dgm:presLayoutVars>
      </dgm:prSet>
      <dgm:spPr/>
    </dgm:pt>
    <dgm:pt modelId="{F00536F6-B093-4BDC-9DB9-94F190EEC404}" type="pres">
      <dgm:prSet presAssocID="{7CC8D3CA-7A25-4894-83F7-9472CED83370}" presName="BalanceSpacing" presStyleCnt="0"/>
      <dgm:spPr/>
    </dgm:pt>
    <dgm:pt modelId="{379180FC-5837-4DDC-8D3B-7D619EA83A33}" type="pres">
      <dgm:prSet presAssocID="{7CC8D3CA-7A25-4894-83F7-9472CED83370}" presName="BalanceSpacing1" presStyleCnt="0"/>
      <dgm:spPr/>
    </dgm:pt>
    <dgm:pt modelId="{AD17C33E-908A-414E-9DCF-165AB77183E4}" type="pres">
      <dgm:prSet presAssocID="{C5C30F4D-62A1-4E4F-A281-A0B0CB2CC77E}" presName="Accent1Text" presStyleLbl="node1" presStyleIdx="3" presStyleCnt="6" custLinFactNeighborX="-10330" custLinFactNeighborY="0"/>
      <dgm:spPr/>
    </dgm:pt>
    <dgm:pt modelId="{BBBAD451-6D64-4EBC-960E-71D676134F50}" type="pres">
      <dgm:prSet presAssocID="{C5C30F4D-62A1-4E4F-A281-A0B0CB2CC77E}" presName="spaceBetweenRectangles" presStyleCnt="0"/>
      <dgm:spPr/>
    </dgm:pt>
    <dgm:pt modelId="{BD9199D9-BE18-4269-AE23-A4DC67F2A4A0}" type="pres">
      <dgm:prSet presAssocID="{8E24BE28-831B-4127-8DF8-5BFB20335504}" presName="composite" presStyleCnt="0"/>
      <dgm:spPr/>
    </dgm:pt>
    <dgm:pt modelId="{6546B8AB-A13A-42D5-8F74-DB195E1C967C}" type="pres">
      <dgm:prSet presAssocID="{8E24BE28-831B-4127-8DF8-5BFB20335504}" presName="Parent1" presStyleLbl="node1" presStyleIdx="4" presStyleCnt="6" custScaleX="128644">
        <dgm:presLayoutVars>
          <dgm:chMax val="1"/>
          <dgm:chPref val="1"/>
          <dgm:bulletEnabled val="1"/>
        </dgm:presLayoutVars>
      </dgm:prSet>
      <dgm:spPr/>
    </dgm:pt>
    <dgm:pt modelId="{D47F0856-1EFD-496D-A473-430C030BD4B0}" type="pres">
      <dgm:prSet presAssocID="{8E24BE28-831B-4127-8DF8-5BFB20335504}" presName="Childtext1" presStyleLbl="revTx" presStyleIdx="2" presStyleCnt="3" custScaleX="128644" custLinFactNeighborX="41641" custLinFactNeighborY="9888">
        <dgm:presLayoutVars>
          <dgm:chMax val="0"/>
          <dgm:chPref val="0"/>
          <dgm:bulletEnabled val="1"/>
        </dgm:presLayoutVars>
      </dgm:prSet>
      <dgm:spPr/>
    </dgm:pt>
    <dgm:pt modelId="{984B19FB-F05A-49BC-94B6-0B7D1B38FC5D}" type="pres">
      <dgm:prSet presAssocID="{8E24BE28-831B-4127-8DF8-5BFB20335504}" presName="BalanceSpacing" presStyleCnt="0"/>
      <dgm:spPr/>
    </dgm:pt>
    <dgm:pt modelId="{58B96227-D193-411C-8386-1F9FC50715F8}" type="pres">
      <dgm:prSet presAssocID="{8E24BE28-831B-4127-8DF8-5BFB20335504}" presName="BalanceSpacing1" presStyleCnt="0"/>
      <dgm:spPr/>
    </dgm:pt>
    <dgm:pt modelId="{8854A834-8D94-4A34-971C-64853B657E37}" type="pres">
      <dgm:prSet presAssocID="{E949FB14-98F4-4D5B-83BC-252BBEF75941}" presName="Accent1Text" presStyleLbl="node1" presStyleIdx="5" presStyleCnt="6" custLinFactNeighborX="-12502" custLinFactNeighborY="151"/>
      <dgm:spPr/>
    </dgm:pt>
  </dgm:ptLst>
  <dgm:cxnLst>
    <dgm:cxn modelId="{27CB5109-25CB-4329-A489-5AC798716AED}" type="presOf" srcId="{0FDCD407-6CC4-450E-9714-4646A7457990}" destId="{994DA614-8C4B-42D6-BDAD-5E1571694BC7}" srcOrd="0" destOrd="0" presId="urn:microsoft.com/office/officeart/2008/layout/AlternatingHexagons"/>
    <dgm:cxn modelId="{17CE661F-2F6A-44DC-BDDE-EF6621E69800}" type="presOf" srcId="{7CC8D3CA-7A25-4894-83F7-9472CED83370}" destId="{5719E910-0118-4A2C-8173-9E463FAE12FB}" srcOrd="0" destOrd="0" presId="urn:microsoft.com/office/officeart/2008/layout/AlternatingHexagons"/>
    <dgm:cxn modelId="{461AC722-49E8-45C0-ACEC-D2AEA21A374D}" type="presOf" srcId="{F0F29D10-394E-4388-A24F-9E377AEBE578}" destId="{9EB421FA-D354-4889-83D0-4B36F932C85D}" srcOrd="0" destOrd="0" presId="urn:microsoft.com/office/officeart/2008/layout/AlternatingHexagons"/>
    <dgm:cxn modelId="{593F3330-4ADC-4ECF-8663-0FDE99C3B159}" srcId="{F0F29D10-394E-4388-A24F-9E377AEBE578}" destId="{7CC8D3CA-7A25-4894-83F7-9472CED83370}" srcOrd="1" destOrd="0" parTransId="{A8F274BF-04B3-4F07-8BDE-4791FFB47358}" sibTransId="{C5C30F4D-62A1-4E4F-A281-A0B0CB2CC77E}"/>
    <dgm:cxn modelId="{C5793339-6619-4B71-892E-1114F4BD3899}" type="presOf" srcId="{8E24BE28-831B-4127-8DF8-5BFB20335504}" destId="{6546B8AB-A13A-42D5-8F74-DB195E1C967C}" srcOrd="0" destOrd="0" presId="urn:microsoft.com/office/officeart/2008/layout/AlternatingHexagons"/>
    <dgm:cxn modelId="{1632CF5F-0807-48CD-A4EE-7EC41DD291AE}" srcId="{651AE87E-7E86-430A-BFD1-DF0FE9DF3066}" destId="{0FDCD407-6CC4-450E-9714-4646A7457990}" srcOrd="0" destOrd="0" parTransId="{1D4ACD13-62B7-4E3C-9A5C-8A71F702584F}" sibTransId="{58CB48CD-2F17-4930-9B6E-6F4A18932CFD}"/>
    <dgm:cxn modelId="{630BA842-2463-4BF3-A899-B72EF7A44FDB}" srcId="{F0F29D10-394E-4388-A24F-9E377AEBE578}" destId="{651AE87E-7E86-430A-BFD1-DF0FE9DF3066}" srcOrd="0" destOrd="0" parTransId="{9BB8B79B-319D-4584-BEFA-D536AAAD262B}" sibTransId="{61ABAE32-671B-4240-8895-248EBAA089F6}"/>
    <dgm:cxn modelId="{6DBCA346-4FC6-4C02-9DDA-E1815918054C}" type="presOf" srcId="{76A7B46B-1EE4-4259-AFF7-94335926D053}" destId="{D47F0856-1EFD-496D-A473-430C030BD4B0}" srcOrd="0" destOrd="0" presId="urn:microsoft.com/office/officeart/2008/layout/AlternatingHexagons"/>
    <dgm:cxn modelId="{E6837168-206E-47F2-8517-423824D92873}" type="presOf" srcId="{C5C30F4D-62A1-4E4F-A281-A0B0CB2CC77E}" destId="{AD17C33E-908A-414E-9DCF-165AB77183E4}" srcOrd="0" destOrd="0" presId="urn:microsoft.com/office/officeart/2008/layout/AlternatingHexagons"/>
    <dgm:cxn modelId="{A992E24B-7EC2-42B7-B04F-0EEE9841A252}" type="presOf" srcId="{61ABAE32-671B-4240-8895-248EBAA089F6}" destId="{C5BF2625-9FB2-436A-A87D-B2C345EBEFD0}" srcOrd="0" destOrd="0" presId="urn:microsoft.com/office/officeart/2008/layout/AlternatingHexagons"/>
    <dgm:cxn modelId="{F8DFB37B-5F5B-452B-81EC-6F5C31E9E191}" type="presOf" srcId="{E4DFD5A4-A9C0-48E7-9439-F54621C914E3}" destId="{98C2D559-5152-499B-B2A8-3068444F928A}" srcOrd="0" destOrd="0" presId="urn:microsoft.com/office/officeart/2008/layout/AlternatingHexagons"/>
    <dgm:cxn modelId="{42F98E7D-B9D4-4040-B9AD-28B258830855}" srcId="{F0F29D10-394E-4388-A24F-9E377AEBE578}" destId="{8E24BE28-831B-4127-8DF8-5BFB20335504}" srcOrd="2" destOrd="0" parTransId="{063B33D2-AC11-40AA-A6A5-6D14A16818EB}" sibTransId="{E949FB14-98F4-4D5B-83BC-252BBEF75941}"/>
    <dgm:cxn modelId="{70ACBCBB-298B-4A0D-8B44-7CB6DF85D8CB}" type="presOf" srcId="{651AE87E-7E86-430A-BFD1-DF0FE9DF3066}" destId="{757D2394-5CB2-4EC5-B9BF-35B3A59A6022}" srcOrd="0" destOrd="0" presId="urn:microsoft.com/office/officeart/2008/layout/AlternatingHexagons"/>
    <dgm:cxn modelId="{1EDB29C5-41A9-4196-9587-B919A574CA1F}" srcId="{7CC8D3CA-7A25-4894-83F7-9472CED83370}" destId="{E4DFD5A4-A9C0-48E7-9439-F54621C914E3}" srcOrd="0" destOrd="0" parTransId="{E9095C68-3859-4B77-B0CA-4E82F0D65B0B}" sibTransId="{FDBBB66B-8774-44FD-9998-09E04A7C9638}"/>
    <dgm:cxn modelId="{0848C0CE-8A99-4FD6-BDB5-7CB2EC75B48F}" type="presOf" srcId="{E949FB14-98F4-4D5B-83BC-252BBEF75941}" destId="{8854A834-8D94-4A34-971C-64853B657E37}" srcOrd="0" destOrd="0" presId="urn:microsoft.com/office/officeart/2008/layout/AlternatingHexagons"/>
    <dgm:cxn modelId="{DFDE89F7-505B-4BE2-BEBF-D24C3AD282EA}" srcId="{8E24BE28-831B-4127-8DF8-5BFB20335504}" destId="{76A7B46B-1EE4-4259-AFF7-94335926D053}" srcOrd="0" destOrd="0" parTransId="{D863E6D7-AC95-46F6-A96C-CA28A9EA96AF}" sibTransId="{F08C5CB6-30C3-4117-B4DD-A39543F67D2A}"/>
    <dgm:cxn modelId="{6BA877E1-79A7-4731-A0C1-CE642D96A75C}" type="presParOf" srcId="{9EB421FA-D354-4889-83D0-4B36F932C85D}" destId="{0A5D6AEB-4F2F-4E27-B525-00608BC6A799}" srcOrd="0" destOrd="0" presId="urn:microsoft.com/office/officeart/2008/layout/AlternatingHexagons"/>
    <dgm:cxn modelId="{8E433B6B-8614-4CB4-B2C0-3217CE96B407}" type="presParOf" srcId="{0A5D6AEB-4F2F-4E27-B525-00608BC6A799}" destId="{757D2394-5CB2-4EC5-B9BF-35B3A59A6022}" srcOrd="0" destOrd="0" presId="urn:microsoft.com/office/officeart/2008/layout/AlternatingHexagons"/>
    <dgm:cxn modelId="{DE2702F1-988D-4D3D-B6A0-916FBBFB6AF1}" type="presParOf" srcId="{0A5D6AEB-4F2F-4E27-B525-00608BC6A799}" destId="{994DA614-8C4B-42D6-BDAD-5E1571694BC7}" srcOrd="1" destOrd="0" presId="urn:microsoft.com/office/officeart/2008/layout/AlternatingHexagons"/>
    <dgm:cxn modelId="{3C305471-D76B-42BE-BDA8-E19157FD8987}" type="presParOf" srcId="{0A5D6AEB-4F2F-4E27-B525-00608BC6A799}" destId="{3EAA0582-6FEA-4BD3-8BE7-FF1E092203AA}" srcOrd="2" destOrd="0" presId="urn:microsoft.com/office/officeart/2008/layout/AlternatingHexagons"/>
    <dgm:cxn modelId="{4FFF8914-2663-4873-8B74-E1876CDF2E10}" type="presParOf" srcId="{0A5D6AEB-4F2F-4E27-B525-00608BC6A799}" destId="{401DCCCF-E500-4765-B340-5A70CB5D7EC7}" srcOrd="3" destOrd="0" presId="urn:microsoft.com/office/officeart/2008/layout/AlternatingHexagons"/>
    <dgm:cxn modelId="{621984B4-6C6D-4003-B4ED-D39FEA257E8F}" type="presParOf" srcId="{0A5D6AEB-4F2F-4E27-B525-00608BC6A799}" destId="{C5BF2625-9FB2-436A-A87D-B2C345EBEFD0}" srcOrd="4" destOrd="0" presId="urn:microsoft.com/office/officeart/2008/layout/AlternatingHexagons"/>
    <dgm:cxn modelId="{E4715CDC-2C06-4A11-B5BE-FD8732699D91}" type="presParOf" srcId="{9EB421FA-D354-4889-83D0-4B36F932C85D}" destId="{E96490EF-D657-471F-ABE9-E321AF6E3728}" srcOrd="1" destOrd="0" presId="urn:microsoft.com/office/officeart/2008/layout/AlternatingHexagons"/>
    <dgm:cxn modelId="{8DB92CE8-96B0-4FC2-AE1B-2053EC965CBF}" type="presParOf" srcId="{9EB421FA-D354-4889-83D0-4B36F932C85D}" destId="{8EA27C35-DD74-45CA-B3CD-3554A3346569}" srcOrd="2" destOrd="0" presId="urn:microsoft.com/office/officeart/2008/layout/AlternatingHexagons"/>
    <dgm:cxn modelId="{1B352BD4-EDF7-485E-A550-3D75314C05CB}" type="presParOf" srcId="{8EA27C35-DD74-45CA-B3CD-3554A3346569}" destId="{5719E910-0118-4A2C-8173-9E463FAE12FB}" srcOrd="0" destOrd="0" presId="urn:microsoft.com/office/officeart/2008/layout/AlternatingHexagons"/>
    <dgm:cxn modelId="{D212FAE0-FBB5-4B78-A22A-50C36B39BB3B}" type="presParOf" srcId="{8EA27C35-DD74-45CA-B3CD-3554A3346569}" destId="{98C2D559-5152-499B-B2A8-3068444F928A}" srcOrd="1" destOrd="0" presId="urn:microsoft.com/office/officeart/2008/layout/AlternatingHexagons"/>
    <dgm:cxn modelId="{11C59A04-FA49-4FA5-8E26-27562E2C6ED1}" type="presParOf" srcId="{8EA27C35-DD74-45CA-B3CD-3554A3346569}" destId="{F00536F6-B093-4BDC-9DB9-94F190EEC404}" srcOrd="2" destOrd="0" presId="urn:microsoft.com/office/officeart/2008/layout/AlternatingHexagons"/>
    <dgm:cxn modelId="{F8C18847-E58D-44B4-905C-5BBBBEA26E44}" type="presParOf" srcId="{8EA27C35-DD74-45CA-B3CD-3554A3346569}" destId="{379180FC-5837-4DDC-8D3B-7D619EA83A33}" srcOrd="3" destOrd="0" presId="urn:microsoft.com/office/officeart/2008/layout/AlternatingHexagons"/>
    <dgm:cxn modelId="{7D05A572-A3D9-4C92-81E1-EBEA7C7BD7B0}" type="presParOf" srcId="{8EA27C35-DD74-45CA-B3CD-3554A3346569}" destId="{AD17C33E-908A-414E-9DCF-165AB77183E4}" srcOrd="4" destOrd="0" presId="urn:microsoft.com/office/officeart/2008/layout/AlternatingHexagons"/>
    <dgm:cxn modelId="{DBD9F641-E40C-4DF8-A7D8-F765019A97E9}" type="presParOf" srcId="{9EB421FA-D354-4889-83D0-4B36F932C85D}" destId="{BBBAD451-6D64-4EBC-960E-71D676134F50}" srcOrd="3" destOrd="0" presId="urn:microsoft.com/office/officeart/2008/layout/AlternatingHexagons"/>
    <dgm:cxn modelId="{55971642-085A-455F-B082-5F3B8AFE1676}" type="presParOf" srcId="{9EB421FA-D354-4889-83D0-4B36F932C85D}" destId="{BD9199D9-BE18-4269-AE23-A4DC67F2A4A0}" srcOrd="4" destOrd="0" presId="urn:microsoft.com/office/officeart/2008/layout/AlternatingHexagons"/>
    <dgm:cxn modelId="{EEF09A97-78AC-4900-AAC9-4345395FEC92}" type="presParOf" srcId="{BD9199D9-BE18-4269-AE23-A4DC67F2A4A0}" destId="{6546B8AB-A13A-42D5-8F74-DB195E1C967C}" srcOrd="0" destOrd="0" presId="urn:microsoft.com/office/officeart/2008/layout/AlternatingHexagons"/>
    <dgm:cxn modelId="{549AC525-C24E-449F-9135-CBB555A8545E}" type="presParOf" srcId="{BD9199D9-BE18-4269-AE23-A4DC67F2A4A0}" destId="{D47F0856-1EFD-496D-A473-430C030BD4B0}" srcOrd="1" destOrd="0" presId="urn:microsoft.com/office/officeart/2008/layout/AlternatingHexagons"/>
    <dgm:cxn modelId="{55B14296-E294-40DD-9E03-E87600907A7A}" type="presParOf" srcId="{BD9199D9-BE18-4269-AE23-A4DC67F2A4A0}" destId="{984B19FB-F05A-49BC-94B6-0B7D1B38FC5D}" srcOrd="2" destOrd="0" presId="urn:microsoft.com/office/officeart/2008/layout/AlternatingHexagons"/>
    <dgm:cxn modelId="{1C82FDFE-791A-4B22-B768-A237C11D41B6}" type="presParOf" srcId="{BD9199D9-BE18-4269-AE23-A4DC67F2A4A0}" destId="{58B96227-D193-411C-8386-1F9FC50715F8}" srcOrd="3" destOrd="0" presId="urn:microsoft.com/office/officeart/2008/layout/AlternatingHexagons"/>
    <dgm:cxn modelId="{FAB50DD0-6858-40E7-BE47-AB6F11D78ECD}" type="presParOf" srcId="{BD9199D9-BE18-4269-AE23-A4DC67F2A4A0}" destId="{8854A834-8D94-4A34-971C-64853B657E37}"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D2394-5CB2-4EC5-B9BF-35B3A59A6022}">
      <dsp:nvSpPr>
        <dsp:cNvPr id="0" name=""/>
        <dsp:cNvSpPr/>
      </dsp:nvSpPr>
      <dsp:spPr>
        <a:xfrm rot="5400000">
          <a:off x="4050768" y="-67090"/>
          <a:ext cx="2010422" cy="2250070"/>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b="1" kern="1200" dirty="0"/>
            <a:t>Parrainage de service</a:t>
          </a:r>
        </a:p>
      </dsp:txBody>
      <dsp:txXfrm rot="-5400000">
        <a:off x="4305956" y="387804"/>
        <a:ext cx="1500046" cy="1340282"/>
      </dsp:txXfrm>
    </dsp:sp>
    <dsp:sp modelId="{994DA614-8C4B-42D6-BDAD-5E1571694BC7}">
      <dsp:nvSpPr>
        <dsp:cNvPr id="0" name=""/>
        <dsp:cNvSpPr/>
      </dsp:nvSpPr>
      <dsp:spPr>
        <a:xfrm>
          <a:off x="6198977" y="345483"/>
          <a:ext cx="2886297" cy="1206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CA" sz="1800" b="1" kern="1200" dirty="0"/>
            <a:t>Accompagner le nouveau dans la tâche</a:t>
          </a:r>
        </a:p>
      </dsp:txBody>
      <dsp:txXfrm>
        <a:off x="6198977" y="345483"/>
        <a:ext cx="2886297" cy="1206253"/>
      </dsp:txXfrm>
    </dsp:sp>
    <dsp:sp modelId="{C5BF2625-9FB2-436A-A87D-B2C345EBEFD0}">
      <dsp:nvSpPr>
        <dsp:cNvPr id="0" name=""/>
        <dsp:cNvSpPr/>
      </dsp:nvSpPr>
      <dsp:spPr>
        <a:xfrm rot="5400000">
          <a:off x="1982863" y="130677"/>
          <a:ext cx="2010422" cy="1749067"/>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fr-CA" sz="3600" kern="1200"/>
        </a:p>
      </dsp:txBody>
      <dsp:txXfrm rot="-5400000">
        <a:off x="2386103" y="313291"/>
        <a:ext cx="1203941" cy="1383840"/>
      </dsp:txXfrm>
    </dsp:sp>
    <dsp:sp modelId="{5719E910-0118-4A2C-8173-9E463FAE12FB}">
      <dsp:nvSpPr>
        <dsp:cNvPr id="0" name=""/>
        <dsp:cNvSpPr/>
      </dsp:nvSpPr>
      <dsp:spPr>
        <a:xfrm rot="5400000">
          <a:off x="2958770" y="1589658"/>
          <a:ext cx="2010422" cy="2250070"/>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b="1" kern="1200" dirty="0"/>
            <a:t>Inviter à aller avec nous dans une réunion de service</a:t>
          </a:r>
        </a:p>
      </dsp:txBody>
      <dsp:txXfrm rot="-5400000">
        <a:off x="3213958" y="2044552"/>
        <a:ext cx="1500046" cy="1340282"/>
      </dsp:txXfrm>
    </dsp:sp>
    <dsp:sp modelId="{98C2D559-5152-499B-B2A8-3068444F928A}">
      <dsp:nvSpPr>
        <dsp:cNvPr id="0" name=""/>
        <dsp:cNvSpPr/>
      </dsp:nvSpPr>
      <dsp:spPr>
        <a:xfrm>
          <a:off x="252274" y="2199171"/>
          <a:ext cx="2463833" cy="10509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r" defTabSz="800100">
            <a:lnSpc>
              <a:spcPct val="90000"/>
            </a:lnSpc>
            <a:spcBef>
              <a:spcPct val="0"/>
            </a:spcBef>
            <a:spcAft>
              <a:spcPct val="35000"/>
            </a:spcAft>
            <a:buNone/>
          </a:pPr>
          <a:r>
            <a:rPr lang="fr-CA" sz="1800" b="1" kern="1200" dirty="0"/>
            <a:t>Informer sur ce qu’on va y trouver</a:t>
          </a:r>
        </a:p>
      </dsp:txBody>
      <dsp:txXfrm>
        <a:off x="252274" y="2199171"/>
        <a:ext cx="2463833" cy="1050924"/>
      </dsp:txXfrm>
    </dsp:sp>
    <dsp:sp modelId="{AD17C33E-908A-414E-9DCF-165AB77183E4}">
      <dsp:nvSpPr>
        <dsp:cNvPr id="0" name=""/>
        <dsp:cNvSpPr/>
      </dsp:nvSpPr>
      <dsp:spPr>
        <a:xfrm rot="5400000">
          <a:off x="5044778" y="1840160"/>
          <a:ext cx="2010422" cy="1749067"/>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fr-CA" sz="3600" kern="1200"/>
        </a:p>
      </dsp:txBody>
      <dsp:txXfrm rot="-5400000">
        <a:off x="5448018" y="2022774"/>
        <a:ext cx="1203941" cy="1383840"/>
      </dsp:txXfrm>
    </dsp:sp>
    <dsp:sp modelId="{6546B8AB-A13A-42D5-8F74-DB195E1C967C}">
      <dsp:nvSpPr>
        <dsp:cNvPr id="0" name=""/>
        <dsp:cNvSpPr/>
      </dsp:nvSpPr>
      <dsp:spPr>
        <a:xfrm rot="5400000">
          <a:off x="4050768" y="3296105"/>
          <a:ext cx="2010422" cy="2250070"/>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CA" sz="1800" b="1" kern="1200" dirty="0"/>
            <a:t>Communiquer les informations de façon concise</a:t>
          </a:r>
        </a:p>
      </dsp:txBody>
      <dsp:txXfrm rot="-5400000">
        <a:off x="4305956" y="3750999"/>
        <a:ext cx="1500046" cy="1340282"/>
      </dsp:txXfrm>
    </dsp:sp>
    <dsp:sp modelId="{D47F0856-1EFD-496D-A473-430C030BD4B0}">
      <dsp:nvSpPr>
        <dsp:cNvPr id="0" name=""/>
        <dsp:cNvSpPr/>
      </dsp:nvSpPr>
      <dsp:spPr>
        <a:xfrm>
          <a:off x="6596526" y="3937288"/>
          <a:ext cx="2886297" cy="1206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r-CA" sz="1800" b="1" kern="1200" dirty="0"/>
            <a:t>L’Attrait plutôt que la réclame</a:t>
          </a:r>
        </a:p>
      </dsp:txBody>
      <dsp:txXfrm>
        <a:off x="6596526" y="3937288"/>
        <a:ext cx="2886297" cy="1206253"/>
      </dsp:txXfrm>
    </dsp:sp>
    <dsp:sp modelId="{8854A834-8D94-4A34-971C-64853B657E37}">
      <dsp:nvSpPr>
        <dsp:cNvPr id="0" name=""/>
        <dsp:cNvSpPr/>
      </dsp:nvSpPr>
      <dsp:spPr>
        <a:xfrm rot="5400000">
          <a:off x="1943106" y="3549642"/>
          <a:ext cx="2010422" cy="1749067"/>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fr-CA" sz="3600" kern="1200"/>
        </a:p>
      </dsp:txBody>
      <dsp:txXfrm rot="-5400000">
        <a:off x="2346346" y="3732256"/>
        <a:ext cx="1203941" cy="1383840"/>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301A42-C44B-2384-930A-37B948AA67D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E70C0AA3-B9BA-95A9-9A57-EC0BAE3787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3E3E8B4D-A734-DE6F-3983-3B9F49E2DFC9}"/>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5" name="Espace réservé du pied de page 4">
            <a:extLst>
              <a:ext uri="{FF2B5EF4-FFF2-40B4-BE49-F238E27FC236}">
                <a16:creationId xmlns:a16="http://schemas.microsoft.com/office/drawing/2014/main" id="{D56FA508-77A5-E9DE-A35D-1F46287DA0F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9664054-20F4-5F56-0E57-44DFFA7E51E2}"/>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189991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B31A3E-3E69-DB99-717B-61AB2DC94ADC}"/>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45CC3781-B1B3-E2F9-7FD9-F475FA1E7FF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0C7FAF5A-5155-9AA7-1A5F-FE0E31414084}"/>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5" name="Espace réservé du pied de page 4">
            <a:extLst>
              <a:ext uri="{FF2B5EF4-FFF2-40B4-BE49-F238E27FC236}">
                <a16:creationId xmlns:a16="http://schemas.microsoft.com/office/drawing/2014/main" id="{BD52211A-BBA0-F067-4459-D891F1A8A32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92FCDE06-C279-BE9B-CB78-B6DAB7C895D9}"/>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422421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359B78F-794E-EEDF-2ED5-4FEE3340F05F}"/>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CD5CA24B-73C8-17E0-83A4-2970A422418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BBDD7CA-D2DA-4EA7-2971-3938771B4FAD}"/>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5" name="Espace réservé du pied de page 4">
            <a:extLst>
              <a:ext uri="{FF2B5EF4-FFF2-40B4-BE49-F238E27FC236}">
                <a16:creationId xmlns:a16="http://schemas.microsoft.com/office/drawing/2014/main" id="{1A9CE991-2F45-5D54-0AF4-FFA28F39F13F}"/>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F01D9BC-0F8D-0A1A-06B4-FE16AD93352D}"/>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3657622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A19948-70B4-E71D-D661-112012D7CE1F}"/>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70953CCC-0109-0BB1-F3DF-0A6318E864F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0E35D40-0666-A330-1FC7-61948032BBAE}"/>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5" name="Espace réservé du pied de page 4">
            <a:extLst>
              <a:ext uri="{FF2B5EF4-FFF2-40B4-BE49-F238E27FC236}">
                <a16:creationId xmlns:a16="http://schemas.microsoft.com/office/drawing/2014/main" id="{F06B701D-4E77-1600-7134-64FD7FF823F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C2F39BD-5523-1E74-9FE8-DDB8D6EE18B5}"/>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3237836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BBC848-C4DB-FC34-9CA0-C16B7BD8CEF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7940543A-38C3-55E2-79F4-7549AD89F3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EE46874-2934-24D7-72DF-4D1B88037796}"/>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5" name="Espace réservé du pied de page 4">
            <a:extLst>
              <a:ext uri="{FF2B5EF4-FFF2-40B4-BE49-F238E27FC236}">
                <a16:creationId xmlns:a16="http://schemas.microsoft.com/office/drawing/2014/main" id="{1A04696E-D13F-D7C6-50AB-A3CB10C61F8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A30F306-394A-D2EC-85CC-A8FB9E89882D}"/>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3329850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D0446F-6C06-C776-04FB-FBB928319421}"/>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2799429C-B6AA-A393-DA1A-8D73360B9CB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D6506D17-F6CA-CEB9-8E1D-C12EB300DB8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811F44F2-0DE6-B1BC-67C5-51F8C69C5D6B}"/>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6" name="Espace réservé du pied de page 5">
            <a:extLst>
              <a:ext uri="{FF2B5EF4-FFF2-40B4-BE49-F238E27FC236}">
                <a16:creationId xmlns:a16="http://schemas.microsoft.com/office/drawing/2014/main" id="{AEA65DC6-4D67-7383-BCF7-6BC892A3A81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3DD999A-7A7A-16A0-4519-50757DDC85C8}"/>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81738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83E8A3-22EA-C292-2A1F-05AA50201FEF}"/>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820BC133-8B02-2E1D-E9A7-5FAE3879BF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296B169-8FA0-82C8-2B0D-4201C9F5C78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48E4A8EF-FFBE-4557-94AC-6B111FE105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659F4B9-38AC-EC89-0129-359763EA3F7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AE38AA8E-CF70-CCE9-30E8-06D08BD812A3}"/>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8" name="Espace réservé du pied de page 7">
            <a:extLst>
              <a:ext uri="{FF2B5EF4-FFF2-40B4-BE49-F238E27FC236}">
                <a16:creationId xmlns:a16="http://schemas.microsoft.com/office/drawing/2014/main" id="{71399F85-7AE6-F4EE-B6E3-2C6369FA6A18}"/>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332C1921-9A08-3B72-6CA9-8099F06C54BA}"/>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309720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76FF8-8739-6434-C6C5-518A1EFC560B}"/>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C796FE8D-9C16-2DB2-6CDD-6297514EB995}"/>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4" name="Espace réservé du pied de page 3">
            <a:extLst>
              <a:ext uri="{FF2B5EF4-FFF2-40B4-BE49-F238E27FC236}">
                <a16:creationId xmlns:a16="http://schemas.microsoft.com/office/drawing/2014/main" id="{470203D3-8141-F389-7120-DC08F8FCCC1D}"/>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89BD6482-85A6-8C65-D0DB-67974761EEA4}"/>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180230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79B6D24-F59A-2C1A-45C1-F112933DC04D}"/>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3" name="Espace réservé du pied de page 2">
            <a:extLst>
              <a:ext uri="{FF2B5EF4-FFF2-40B4-BE49-F238E27FC236}">
                <a16:creationId xmlns:a16="http://schemas.microsoft.com/office/drawing/2014/main" id="{A725BA86-D385-A891-BC9E-A5679C509F4E}"/>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3F494B66-2877-231F-B04C-1D66CB85D767}"/>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64946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49ABB6-7DFF-7DE3-3DFE-5D06AC9CF9C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79AEFA58-A898-A242-7BFB-AD1175C318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18126DC3-CEB3-64B1-F15B-EDA2D46BD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EC2E30D-40B7-FCA8-22B8-3B52C4EAE635}"/>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6" name="Espace réservé du pied de page 5">
            <a:extLst>
              <a:ext uri="{FF2B5EF4-FFF2-40B4-BE49-F238E27FC236}">
                <a16:creationId xmlns:a16="http://schemas.microsoft.com/office/drawing/2014/main" id="{998FF04A-38FC-6411-3FDA-B7A583C5292C}"/>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7E0232BB-68B2-ECBB-2F23-9B3AB2323626}"/>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58408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162FA7-6F83-F932-D2FE-6CF7F5DE3AE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C2C02021-0BE1-BA4B-79CC-B9646BF79E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B5EACAD0-0C78-F742-B679-E422351A40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39EA983-3A5D-009E-B335-3CDDB50150A0}"/>
              </a:ext>
            </a:extLst>
          </p:cNvPr>
          <p:cNvSpPr>
            <a:spLocks noGrp="1"/>
          </p:cNvSpPr>
          <p:nvPr>
            <p:ph type="dt" sz="half" idx="10"/>
          </p:nvPr>
        </p:nvSpPr>
        <p:spPr/>
        <p:txBody>
          <a:bodyPr/>
          <a:lstStyle/>
          <a:p>
            <a:fld id="{22707FAD-6D7F-44BA-9DD0-A235979AD003}" type="datetimeFigureOut">
              <a:rPr lang="fr-CA" smtClean="0"/>
              <a:t>2024-10-01</a:t>
            </a:fld>
            <a:endParaRPr lang="fr-CA"/>
          </a:p>
        </p:txBody>
      </p:sp>
      <p:sp>
        <p:nvSpPr>
          <p:cNvPr id="6" name="Espace réservé du pied de page 5">
            <a:extLst>
              <a:ext uri="{FF2B5EF4-FFF2-40B4-BE49-F238E27FC236}">
                <a16:creationId xmlns:a16="http://schemas.microsoft.com/office/drawing/2014/main" id="{69216F68-147F-9BEB-41C2-7760A7643060}"/>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E322F2CD-B0C3-D18F-7E94-78C3275DB93E}"/>
              </a:ext>
            </a:extLst>
          </p:cNvPr>
          <p:cNvSpPr>
            <a:spLocks noGrp="1"/>
          </p:cNvSpPr>
          <p:nvPr>
            <p:ph type="sldNum" sz="quarter" idx="12"/>
          </p:nvPr>
        </p:nvSpPr>
        <p:spPr/>
        <p:txBody>
          <a:bodyPr/>
          <a:lstStyle/>
          <a:p>
            <a:fld id="{D4678474-7F5D-4174-BA9B-B5C69D867C39}" type="slidenum">
              <a:rPr lang="fr-CA" smtClean="0"/>
              <a:t>‹N°›</a:t>
            </a:fld>
            <a:endParaRPr lang="fr-CA"/>
          </a:p>
        </p:txBody>
      </p:sp>
    </p:spTree>
    <p:extLst>
      <p:ext uri="{BB962C8B-B14F-4D97-AF65-F5344CB8AC3E}">
        <p14:creationId xmlns:p14="http://schemas.microsoft.com/office/powerpoint/2010/main" val="358024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7AE0A58-7AA2-4B0C-6E44-AA876C47D7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CD31ADA8-0007-FC8C-2765-3746E81239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B83E1A3-8114-7598-711B-C19CB24F79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707FAD-6D7F-44BA-9DD0-A235979AD003}" type="datetimeFigureOut">
              <a:rPr lang="fr-CA" smtClean="0"/>
              <a:t>2024-10-01</a:t>
            </a:fld>
            <a:endParaRPr lang="fr-CA"/>
          </a:p>
        </p:txBody>
      </p:sp>
      <p:sp>
        <p:nvSpPr>
          <p:cNvPr id="5" name="Espace réservé du pied de page 4">
            <a:extLst>
              <a:ext uri="{FF2B5EF4-FFF2-40B4-BE49-F238E27FC236}">
                <a16:creationId xmlns:a16="http://schemas.microsoft.com/office/drawing/2014/main" id="{993C6D01-7C9D-F0F0-62C6-D2406DF549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223AAA7A-098C-5D6C-9532-BCE66F887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78474-7F5D-4174-BA9B-B5C69D867C39}" type="slidenum">
              <a:rPr lang="fr-CA" smtClean="0"/>
              <a:t>‹N°›</a:t>
            </a:fld>
            <a:endParaRPr lang="fr-CA"/>
          </a:p>
        </p:txBody>
      </p:sp>
    </p:spTree>
    <p:extLst>
      <p:ext uri="{BB962C8B-B14F-4D97-AF65-F5344CB8AC3E}">
        <p14:creationId xmlns:p14="http://schemas.microsoft.com/office/powerpoint/2010/main" val="2761536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DD9B05-61DA-7305-0AAC-865F63364247}"/>
              </a:ext>
            </a:extLst>
          </p:cNvPr>
          <p:cNvSpPr>
            <a:spLocks noGrp="1"/>
          </p:cNvSpPr>
          <p:nvPr>
            <p:ph type="ctrTitle"/>
          </p:nvPr>
        </p:nvSpPr>
        <p:spPr>
          <a:xfrm>
            <a:off x="1027522" y="-367644"/>
            <a:ext cx="9973558" cy="2799760"/>
          </a:xfrm>
        </p:spPr>
        <p:txBody>
          <a:bodyPr>
            <a:normAutofit/>
          </a:bodyPr>
          <a:lstStyle/>
          <a:p>
            <a:r>
              <a:rPr lang="fr-CA" dirty="0"/>
              <a:t>Comment faire pour que la voix de chaque groupe compte?</a:t>
            </a:r>
            <a:br>
              <a:rPr lang="fr-CA" dirty="0"/>
            </a:br>
            <a:endParaRPr lang="fr-CA" dirty="0"/>
          </a:p>
        </p:txBody>
      </p:sp>
      <p:sp>
        <p:nvSpPr>
          <p:cNvPr id="3" name="Sous-titre 2">
            <a:extLst>
              <a:ext uri="{FF2B5EF4-FFF2-40B4-BE49-F238E27FC236}">
                <a16:creationId xmlns:a16="http://schemas.microsoft.com/office/drawing/2014/main" id="{1F445BB7-0453-A660-5238-06008EE32DDF}"/>
              </a:ext>
            </a:extLst>
          </p:cNvPr>
          <p:cNvSpPr>
            <a:spLocks noGrp="1"/>
          </p:cNvSpPr>
          <p:nvPr>
            <p:ph type="subTitle" idx="1"/>
          </p:nvPr>
        </p:nvSpPr>
        <p:spPr>
          <a:xfrm>
            <a:off x="1524000" y="2092751"/>
            <a:ext cx="9144000" cy="3165049"/>
          </a:xfrm>
        </p:spPr>
        <p:txBody>
          <a:bodyPr>
            <a:normAutofit/>
          </a:bodyPr>
          <a:lstStyle/>
          <a:p>
            <a:r>
              <a:rPr lang="fr-CA" dirty="0"/>
              <a:t>Ronald et moi nous sommes réunis et avons préparé des questions pour guider notre discussion de ce soir...</a:t>
            </a:r>
          </a:p>
          <a:p>
            <a:endParaRPr lang="fr-CA" dirty="0"/>
          </a:p>
          <a:p>
            <a:r>
              <a:rPr lang="fr-CA" sz="4800" b="1" dirty="0"/>
              <a:t>Qu'est ce que faire entendre sa voix pour un groupe?</a:t>
            </a:r>
          </a:p>
        </p:txBody>
      </p:sp>
    </p:spTree>
    <p:extLst>
      <p:ext uri="{BB962C8B-B14F-4D97-AF65-F5344CB8AC3E}">
        <p14:creationId xmlns:p14="http://schemas.microsoft.com/office/powerpoint/2010/main" val="10813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D5962-588A-8D1A-0F21-119350A75F8B}"/>
              </a:ext>
            </a:extLst>
          </p:cNvPr>
          <p:cNvSpPr>
            <a:spLocks noGrp="1"/>
          </p:cNvSpPr>
          <p:nvPr>
            <p:ph type="title"/>
          </p:nvPr>
        </p:nvSpPr>
        <p:spPr/>
        <p:txBody>
          <a:bodyPr>
            <a:normAutofit fontScale="90000"/>
          </a:bodyPr>
          <a:lstStyle/>
          <a:p>
            <a:pPr marL="228600" marR="0" lvl="0" indent="-228600" defTabSz="914400" rtl="0" eaLnBrk="1" fontAlgn="auto" latinLnBrk="0" hangingPunct="1">
              <a:lnSpc>
                <a:spcPct val="90000"/>
              </a:lnSpc>
              <a:spcBef>
                <a:spcPts val="1000"/>
              </a:spcBef>
              <a:spcAft>
                <a:spcPts val="0"/>
              </a:spcAft>
              <a:tabLst/>
              <a:defRPr/>
            </a:pPr>
            <a:r>
              <a:rPr kumimoji="0" lang="fr-CA" sz="4400" b="0" i="0" u="none" strike="noStrike" kern="1200" cap="none" spc="0" normalizeH="0" baseline="0" noProof="0" dirty="0">
                <a:ln>
                  <a:noFill/>
                </a:ln>
                <a:solidFill>
                  <a:prstClr val="black"/>
                </a:solidFill>
                <a:effectLst/>
                <a:uLnTx/>
                <a:uFillTx/>
                <a:latin typeface="Calibri" panose="020F0502020204030204"/>
                <a:ea typeface="+mn-ea"/>
                <a:cs typeface="+mn-cs"/>
              </a:rPr>
              <a:t>Avons-nous des pistes de solution pour susciter l’intérêt?</a:t>
            </a:r>
            <a:br>
              <a:rPr kumimoji="0" lang="fr-CA" sz="4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fr-CA" dirty="0"/>
          </a:p>
        </p:txBody>
      </p:sp>
      <p:graphicFrame>
        <p:nvGraphicFramePr>
          <p:cNvPr id="4" name="Espace réservé du contenu 3">
            <a:extLst>
              <a:ext uri="{FF2B5EF4-FFF2-40B4-BE49-F238E27FC236}">
                <a16:creationId xmlns:a16="http://schemas.microsoft.com/office/drawing/2014/main" id="{D14EA63D-0B61-BB22-7076-7D3D1A435E00}"/>
              </a:ext>
            </a:extLst>
          </p:cNvPr>
          <p:cNvGraphicFramePr>
            <a:graphicFrameLocks noGrp="1"/>
          </p:cNvGraphicFramePr>
          <p:nvPr>
            <p:ph idx="1"/>
            <p:extLst>
              <p:ext uri="{D42A27DB-BD31-4B8C-83A1-F6EECF244321}">
                <p14:modId xmlns:p14="http://schemas.microsoft.com/office/powerpoint/2010/main" val="2623028548"/>
              </p:ext>
            </p:extLst>
          </p:nvPr>
        </p:nvGraphicFramePr>
        <p:xfrm>
          <a:off x="838200" y="1063487"/>
          <a:ext cx="9538252" cy="5429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13B04944-01AA-2FD0-6739-8117BCD33AD2}"/>
              </a:ext>
            </a:extLst>
          </p:cNvPr>
          <p:cNvSpPr txBox="1"/>
          <p:nvPr/>
        </p:nvSpPr>
        <p:spPr>
          <a:xfrm>
            <a:off x="7924800" y="2941492"/>
            <a:ext cx="2014330" cy="1200329"/>
          </a:xfrm>
          <a:prstGeom prst="rect">
            <a:avLst/>
          </a:prstGeom>
          <a:noFill/>
        </p:spPr>
        <p:txBody>
          <a:bodyPr wrap="square" rtlCol="0">
            <a:spAutoFit/>
          </a:bodyPr>
          <a:lstStyle/>
          <a:p>
            <a:r>
              <a:rPr lang="fr-CA" b="1" dirty="0"/>
              <a:t>Accueillir chaleureusement les nouveaux serviteurs</a:t>
            </a:r>
          </a:p>
        </p:txBody>
      </p:sp>
    </p:spTree>
    <p:extLst>
      <p:ext uri="{BB962C8B-B14F-4D97-AF65-F5344CB8AC3E}">
        <p14:creationId xmlns:p14="http://schemas.microsoft.com/office/powerpoint/2010/main" val="2914334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39B18-A306-DB5C-B911-241B6C6D785E}"/>
              </a:ext>
            </a:extLst>
          </p:cNvPr>
          <p:cNvSpPr>
            <a:spLocks noGrp="1"/>
          </p:cNvSpPr>
          <p:nvPr>
            <p:ph type="title"/>
          </p:nvPr>
        </p:nvSpPr>
        <p:spPr/>
        <p:txBody>
          <a:bodyPr/>
          <a:lstStyle/>
          <a:p>
            <a:r>
              <a:rPr lang="fr-CA" dirty="0"/>
              <a:t>Merci de votre participation!</a:t>
            </a:r>
          </a:p>
        </p:txBody>
      </p:sp>
      <p:sp>
        <p:nvSpPr>
          <p:cNvPr id="3" name="Espace réservé du contenu 2">
            <a:extLst>
              <a:ext uri="{FF2B5EF4-FFF2-40B4-BE49-F238E27FC236}">
                <a16:creationId xmlns:a16="http://schemas.microsoft.com/office/drawing/2014/main" id="{4902A608-57C7-F5D0-39C3-69305BB6C715}"/>
              </a:ext>
            </a:extLst>
          </p:cNvPr>
          <p:cNvSpPr>
            <a:spLocks noGrp="1"/>
          </p:cNvSpPr>
          <p:nvPr>
            <p:ph idx="1"/>
          </p:nvPr>
        </p:nvSpPr>
        <p:spPr/>
        <p:txBody>
          <a:bodyPr/>
          <a:lstStyle/>
          <a:p>
            <a:pPr marL="0" indent="0">
              <a:buNone/>
            </a:pPr>
            <a:r>
              <a:rPr lang="fr-CA" dirty="0"/>
              <a:t>Prochain échange de vues le 6 novembre 2024, 19h à 20h30 :</a:t>
            </a:r>
          </a:p>
          <a:p>
            <a:pPr marL="800100" indent="-571500"/>
            <a:r>
              <a:rPr lang="fr-CA" sz="3600" b="1" dirty="0">
                <a:effectLst/>
                <a:latin typeface="Times New Roman" panose="02020603050405020304" pitchFamily="18" charset="0"/>
                <a:ea typeface="Times New Roman" panose="02020603050405020304" pitchFamily="18" charset="0"/>
              </a:rPr>
              <a:t>Comment aborder la nouvelle réalité financière à laquelle notre Mouvement spirituel doit faire face? </a:t>
            </a:r>
          </a:p>
          <a:p>
            <a:pPr marL="800100" indent="-571500"/>
            <a:r>
              <a:rPr lang="fr-CA" sz="3600" b="1" dirty="0">
                <a:effectLst/>
                <a:latin typeface="Times New Roman" panose="02020603050405020304" pitchFamily="18" charset="0"/>
                <a:ea typeface="Times New Roman" panose="02020603050405020304" pitchFamily="18" charset="0"/>
              </a:rPr>
              <a:t>Notre responsabilité financière pour transmettre le message.</a:t>
            </a:r>
          </a:p>
          <a:p>
            <a:pPr indent="0">
              <a:buNone/>
            </a:pPr>
            <a:endParaRPr lang="fr-CA" sz="2000" dirty="0">
              <a:latin typeface="Times New Roman" panose="02020603050405020304" pitchFamily="18" charset="0"/>
              <a:ea typeface="Times New Roman" panose="02020603050405020304" pitchFamily="18" charset="0"/>
            </a:endParaRPr>
          </a:p>
          <a:p>
            <a:pPr indent="0">
              <a:buNone/>
            </a:pPr>
            <a:r>
              <a:rPr lang="fr-CA" sz="3200" dirty="0">
                <a:latin typeface="Times New Roman" panose="02020603050405020304" pitchFamily="18" charset="0"/>
                <a:ea typeface="Times New Roman" panose="02020603050405020304" pitchFamily="18" charset="0"/>
              </a:rPr>
              <a:t>Venez en grand nombre et invitez un ami!</a:t>
            </a:r>
            <a:endParaRPr lang="fr-CA" sz="3200" dirty="0">
              <a:effectLst/>
              <a:latin typeface="Times New Roman" panose="02020603050405020304" pitchFamily="18" charset="0"/>
              <a:ea typeface="Times New Roman" panose="02020603050405020304" pitchFamily="18" charset="0"/>
            </a:endParaRPr>
          </a:p>
          <a:p>
            <a:endParaRPr lang="fr-CA" dirty="0"/>
          </a:p>
        </p:txBody>
      </p:sp>
    </p:spTree>
    <p:extLst>
      <p:ext uri="{BB962C8B-B14F-4D97-AF65-F5344CB8AC3E}">
        <p14:creationId xmlns:p14="http://schemas.microsoft.com/office/powerpoint/2010/main" val="328061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8C439D-8BA6-AE58-CBA2-23D899B1FDE8}"/>
              </a:ext>
            </a:extLst>
          </p:cNvPr>
          <p:cNvSpPr>
            <a:spLocks noGrp="1"/>
          </p:cNvSpPr>
          <p:nvPr>
            <p:ph type="title"/>
          </p:nvPr>
        </p:nvSpPr>
        <p:spPr>
          <a:xfrm>
            <a:off x="93482" y="864746"/>
            <a:ext cx="6002518" cy="5616260"/>
          </a:xfrm>
        </p:spPr>
        <p:txBody>
          <a:bodyPr>
            <a:noAutofit/>
          </a:bodyPr>
          <a:lstStyle/>
          <a:p>
            <a:r>
              <a:rPr lang="fr-CA" sz="2400" dirty="0"/>
              <a:t>Les Services généraux des AA mettent le triangle sens dessus dessous. La tête du triangle se retrouve en bas — et la base se retrouve au sommet. L’autorité ultime appartient maintenant au fondement du triangle. Dans les Services généraux, cela signifie les groupes des AA. </a:t>
            </a:r>
            <a:br>
              <a:rPr lang="fr-CA" sz="2400" dirty="0"/>
            </a:br>
            <a:br>
              <a:rPr lang="fr-CA" sz="2400" dirty="0"/>
            </a:br>
            <a:r>
              <a:rPr lang="fr-CA" sz="2400" dirty="0"/>
              <a:t>Dans cette structure, les groupes détiennent l’autorité ultime. Mais comment les groupes peuvent-ils faire connaître leurs pensées et leurs souhaits — leur conscience de groupe — au reste du triangle ? Les Services généraux sont conçus pour faire exactement cela. Chaque section du triangle a un rôle à jouer. </a:t>
            </a:r>
          </a:p>
        </p:txBody>
      </p:sp>
      <p:pic>
        <p:nvPicPr>
          <p:cNvPr id="5" name="Espace réservé du contenu 4">
            <a:extLst>
              <a:ext uri="{FF2B5EF4-FFF2-40B4-BE49-F238E27FC236}">
                <a16:creationId xmlns:a16="http://schemas.microsoft.com/office/drawing/2014/main" id="{F5359208-3FC9-7424-20FD-75670B8B5A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93790" y="402918"/>
            <a:ext cx="6498210" cy="4458878"/>
          </a:xfrm>
        </p:spPr>
      </p:pic>
      <p:sp>
        <p:nvSpPr>
          <p:cNvPr id="6" name="ZoneTexte 5">
            <a:extLst>
              <a:ext uri="{FF2B5EF4-FFF2-40B4-BE49-F238E27FC236}">
                <a16:creationId xmlns:a16="http://schemas.microsoft.com/office/drawing/2014/main" id="{F193D362-9D9C-9FEA-2943-6FAD5F7AE326}"/>
              </a:ext>
            </a:extLst>
          </p:cNvPr>
          <p:cNvSpPr txBox="1"/>
          <p:nvPr/>
        </p:nvSpPr>
        <p:spPr>
          <a:xfrm>
            <a:off x="6779236" y="6019341"/>
            <a:ext cx="4827309" cy="461665"/>
          </a:xfrm>
          <a:prstGeom prst="rect">
            <a:avLst/>
          </a:prstGeom>
          <a:noFill/>
        </p:spPr>
        <p:txBody>
          <a:bodyPr wrap="square" rtlCol="0">
            <a:spAutoFit/>
          </a:bodyPr>
          <a:lstStyle/>
          <a:p>
            <a:r>
              <a:rPr lang="fr-CA" sz="1200" dirty="0"/>
              <a:t>Reproduit de « Le Manuel du Service chez les AA et les Douze Concepts des Services mondiaux » P.3 avec la permission d'AA World Services, Inc.</a:t>
            </a:r>
          </a:p>
        </p:txBody>
      </p:sp>
    </p:spTree>
    <p:extLst>
      <p:ext uri="{BB962C8B-B14F-4D97-AF65-F5344CB8AC3E}">
        <p14:creationId xmlns:p14="http://schemas.microsoft.com/office/powerpoint/2010/main" val="74496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3FCA59-960A-D929-5B72-D23EBC13FB61}"/>
              </a:ext>
            </a:extLst>
          </p:cNvPr>
          <p:cNvSpPr>
            <a:spLocks noGrp="1"/>
          </p:cNvSpPr>
          <p:nvPr>
            <p:ph type="title"/>
          </p:nvPr>
        </p:nvSpPr>
        <p:spPr>
          <a:xfrm>
            <a:off x="252789" y="6120190"/>
            <a:ext cx="4846162" cy="572842"/>
          </a:xfrm>
        </p:spPr>
        <p:txBody>
          <a:bodyPr>
            <a:normAutofit fontScale="90000"/>
          </a:bodyPr>
          <a:lstStyle/>
          <a:p>
            <a:r>
              <a:rPr lang="fr-CA" sz="1300" dirty="0"/>
              <a:t>Reproduit de « Le Manuel du Service chez les AA et les Douze Concepts des Services mondiaux » P.4 avec la permission d'AA World Services, Inc.</a:t>
            </a:r>
            <a:br>
              <a:rPr lang="fr-CA" sz="4400" dirty="0"/>
            </a:br>
            <a:endParaRPr lang="fr-CA" dirty="0"/>
          </a:p>
        </p:txBody>
      </p:sp>
      <p:pic>
        <p:nvPicPr>
          <p:cNvPr id="5" name="Espace réservé du contenu 4">
            <a:extLst>
              <a:ext uri="{FF2B5EF4-FFF2-40B4-BE49-F238E27FC236}">
                <a16:creationId xmlns:a16="http://schemas.microsoft.com/office/drawing/2014/main" id="{B5FC7F97-4A78-9832-9E1C-2C5F04502A4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789" y="1064824"/>
            <a:ext cx="11686421" cy="3031854"/>
          </a:xfrm>
        </p:spPr>
      </p:pic>
    </p:spTree>
    <p:extLst>
      <p:ext uri="{BB962C8B-B14F-4D97-AF65-F5344CB8AC3E}">
        <p14:creationId xmlns:p14="http://schemas.microsoft.com/office/powerpoint/2010/main" val="2834019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2603AA-2AD7-BE6C-0031-24DFBFDA94D2}"/>
              </a:ext>
            </a:extLst>
          </p:cNvPr>
          <p:cNvSpPr>
            <a:spLocks noGrp="1"/>
          </p:cNvSpPr>
          <p:nvPr>
            <p:ph type="title"/>
          </p:nvPr>
        </p:nvSpPr>
        <p:spPr/>
        <p:txBody>
          <a:bodyPr/>
          <a:lstStyle/>
          <a:p>
            <a:r>
              <a:rPr lang="fr-CA" dirty="0"/>
              <a:t>LE DÉLÉGUÉ ET LA CONFÉRENCE</a:t>
            </a:r>
          </a:p>
        </p:txBody>
      </p:sp>
      <p:sp>
        <p:nvSpPr>
          <p:cNvPr id="3" name="Espace réservé du contenu 2">
            <a:extLst>
              <a:ext uri="{FF2B5EF4-FFF2-40B4-BE49-F238E27FC236}">
                <a16:creationId xmlns:a16="http://schemas.microsoft.com/office/drawing/2014/main" id="{B57A0435-9CF3-5299-FD61-32076EC11E7E}"/>
              </a:ext>
            </a:extLst>
          </p:cNvPr>
          <p:cNvSpPr>
            <a:spLocks noGrp="1"/>
          </p:cNvSpPr>
          <p:nvPr>
            <p:ph idx="1"/>
          </p:nvPr>
        </p:nvSpPr>
        <p:spPr>
          <a:xfrm>
            <a:off x="838200" y="1825625"/>
            <a:ext cx="9766955" cy="2661534"/>
          </a:xfrm>
        </p:spPr>
        <p:txBody>
          <a:bodyPr/>
          <a:lstStyle/>
          <a:p>
            <a:pPr marL="0" indent="0">
              <a:buNone/>
            </a:pPr>
            <a:r>
              <a:rPr lang="fr-CA" dirty="0"/>
              <a:t>Après la réunion de la Conférence : chaque délégué présente un rapport à sa Région sur le déroulement de la Conférence, les Résolutions qui ont été approuvées et les autres sujets étudiés par les comités. Chaque RSG, ayant eu la chance d’entendre le délégué et de lui poser des questions, est chargé d’informer son groupe des résultats de la Conférence.</a:t>
            </a:r>
          </a:p>
        </p:txBody>
      </p:sp>
      <p:sp>
        <p:nvSpPr>
          <p:cNvPr id="4" name="ZoneTexte 3">
            <a:extLst>
              <a:ext uri="{FF2B5EF4-FFF2-40B4-BE49-F238E27FC236}">
                <a16:creationId xmlns:a16="http://schemas.microsoft.com/office/drawing/2014/main" id="{6C208E85-4EDE-7AC1-7AFD-0F4BCF80F89E}"/>
              </a:ext>
            </a:extLst>
          </p:cNvPr>
          <p:cNvSpPr txBox="1"/>
          <p:nvPr/>
        </p:nvSpPr>
        <p:spPr>
          <a:xfrm>
            <a:off x="641023" y="5627802"/>
            <a:ext cx="4572000" cy="646331"/>
          </a:xfrm>
          <a:prstGeom prst="rect">
            <a:avLst/>
          </a:prstGeom>
          <a:noFill/>
        </p:spPr>
        <p:txBody>
          <a:bodyPr wrap="square" rtlCol="0">
            <a:spAutoFit/>
          </a:bodyPr>
          <a:lstStyle/>
          <a:p>
            <a:r>
              <a:rPr lang="fr-CA" sz="1200" dirty="0"/>
              <a:t>Reproduit de « Le Manuel du Service chez les AA et les Douze Concepts des Services mondiaux » P.5 avec la permission d'AA World Services, Inc.</a:t>
            </a:r>
          </a:p>
        </p:txBody>
      </p:sp>
    </p:spTree>
    <p:extLst>
      <p:ext uri="{BB962C8B-B14F-4D97-AF65-F5344CB8AC3E}">
        <p14:creationId xmlns:p14="http://schemas.microsoft.com/office/powerpoint/2010/main" val="343152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8F6E93-30DB-4005-CE41-EB510057D0FE}"/>
              </a:ext>
            </a:extLst>
          </p:cNvPr>
          <p:cNvSpPr>
            <a:spLocks noGrp="1"/>
          </p:cNvSpPr>
          <p:nvPr>
            <p:ph type="title"/>
          </p:nvPr>
        </p:nvSpPr>
        <p:spPr/>
        <p:txBody>
          <a:bodyPr/>
          <a:lstStyle/>
          <a:p>
            <a:r>
              <a:rPr lang="fr-CA" dirty="0"/>
              <a:t>L’IMPORTANCE DU RSG</a:t>
            </a:r>
          </a:p>
        </p:txBody>
      </p:sp>
      <p:sp>
        <p:nvSpPr>
          <p:cNvPr id="3" name="Espace réservé du contenu 2">
            <a:extLst>
              <a:ext uri="{FF2B5EF4-FFF2-40B4-BE49-F238E27FC236}">
                <a16:creationId xmlns:a16="http://schemas.microsoft.com/office/drawing/2014/main" id="{B795E01B-0CC8-27CC-BBB3-450772116EC9}"/>
              </a:ext>
            </a:extLst>
          </p:cNvPr>
          <p:cNvSpPr>
            <a:spLocks noGrp="1"/>
          </p:cNvSpPr>
          <p:nvPr>
            <p:ph idx="1"/>
          </p:nvPr>
        </p:nvSpPr>
        <p:spPr>
          <a:xfrm>
            <a:off x="838200" y="1401419"/>
            <a:ext cx="10515600" cy="4351338"/>
          </a:xfrm>
        </p:spPr>
        <p:txBody>
          <a:bodyPr>
            <a:normAutofit fontScale="85000" lnSpcReduction="20000"/>
          </a:bodyPr>
          <a:lstStyle/>
          <a:p>
            <a:pPr marL="0" indent="0">
              <a:buNone/>
            </a:pPr>
            <a:r>
              <a:rPr lang="fr-CA" sz="2000" dirty="0"/>
              <a:t>Le RSG est le lien entre le groupe et « l’ensemble du Mouvement ». Ce lien devient le canal par lequel les nouvelles, l’information, </a:t>
            </a:r>
            <a:r>
              <a:rPr lang="fr-CA" sz="2000" dirty="0">
                <a:highlight>
                  <a:srgbClr val="FFFF00"/>
                </a:highlight>
              </a:rPr>
              <a:t>les opinions et les idées peuvent circuler dans les deux sens</a:t>
            </a:r>
            <a:r>
              <a:rPr lang="fr-CA" sz="2000" dirty="0"/>
              <a:t>. Il est important de noter que ce lien est aussi ce qui </a:t>
            </a:r>
            <a:r>
              <a:rPr lang="fr-CA" sz="2000" dirty="0">
                <a:highlight>
                  <a:srgbClr val="FFFF00"/>
                </a:highlight>
              </a:rPr>
              <a:t>permet au groupe de faire entendre sa voix </a:t>
            </a:r>
            <a:r>
              <a:rPr lang="fr-CA" sz="2000" dirty="0"/>
              <a:t>dans les affaires du Mouvement. </a:t>
            </a:r>
          </a:p>
          <a:p>
            <a:pPr marL="0" indent="0">
              <a:buNone/>
            </a:pPr>
            <a:r>
              <a:rPr lang="fr-CA" sz="2000" dirty="0"/>
              <a:t>Le RSG est cette voix. </a:t>
            </a:r>
          </a:p>
          <a:p>
            <a:pPr marL="0" indent="0">
              <a:buNone/>
            </a:pPr>
            <a:r>
              <a:rPr lang="fr-CA" sz="2000" dirty="0"/>
              <a:t>Il y a plus d’une façon pour le RSG d’exprimer les idées et les souhaits du groupe — sa conscience — dans les Services généraux. </a:t>
            </a:r>
          </a:p>
          <a:p>
            <a:pPr marL="0" indent="0">
              <a:buNone/>
            </a:pPr>
            <a:r>
              <a:rPr lang="fr-CA" sz="2000" dirty="0"/>
              <a:t>Quand le RSG </a:t>
            </a:r>
            <a:r>
              <a:rPr lang="fr-CA" sz="2000" dirty="0">
                <a:highlight>
                  <a:srgbClr val="FFFF00"/>
                </a:highlight>
              </a:rPr>
              <a:t>est présent à l’assemblée</a:t>
            </a:r>
            <a:r>
              <a:rPr lang="fr-CA" sz="2000" dirty="0"/>
              <a:t>, la voix du groupe se fait entendre. La présence du RSG signale que son groupe se soucie de ce qui se passe au sein du Mouvement, qu’il veut apprendre et veut faire connaître ses préoccupations et ses suggestions. </a:t>
            </a:r>
          </a:p>
          <a:p>
            <a:pPr marL="0" indent="0">
              <a:buNone/>
            </a:pPr>
            <a:r>
              <a:rPr lang="fr-CA" sz="2000" dirty="0"/>
              <a:t>Quand le RSG</a:t>
            </a:r>
            <a:r>
              <a:rPr lang="fr-CA" sz="2000" dirty="0">
                <a:highlight>
                  <a:srgbClr val="FFFF00"/>
                </a:highlight>
              </a:rPr>
              <a:t> participe</a:t>
            </a:r>
            <a:r>
              <a:rPr lang="fr-CA" sz="2000" dirty="0"/>
              <a:t>, la voix du groupe se fait entendre. Il participe, par exemple, en exprimant les préoccupations de son groupe devant les autres RSG réunis à la réunion du District. Il participe en posant des questions au sujet d’un point de budget ou en proposant une idée que son groupe juge importante à l’assemblée régionale. Il participe en discutant d’un article à l’ordre du jour avec passion devant le délégué, à la veille de son départ pour la Conférence des Services généraux. </a:t>
            </a:r>
          </a:p>
          <a:p>
            <a:pPr marL="0" indent="0">
              <a:buNone/>
            </a:pPr>
            <a:r>
              <a:rPr lang="fr-CA" sz="2000" dirty="0"/>
              <a:t>Quand le RSG</a:t>
            </a:r>
            <a:r>
              <a:rPr lang="fr-CA" sz="2000" dirty="0">
                <a:highlight>
                  <a:srgbClr val="FFFF00"/>
                </a:highlight>
              </a:rPr>
              <a:t> vote</a:t>
            </a:r>
            <a:r>
              <a:rPr lang="fr-CA" sz="2000" dirty="0"/>
              <a:t>, la voix du groupe se fait entendre. Le RSG vote sur le choix des serviteurs de confiance qui dirigeront le District et la Région et sur le choix du délégué qui représentera la Région à la réunion annuelle de la Conférence des Services généraux. La voix du groupe se fait entendre quand le RSG vote sur la meilleure façon d’utiliser les contributions à la Septième Tradition pour réaliser les services de Douzième Étape. </a:t>
            </a:r>
          </a:p>
          <a:p>
            <a:pPr marL="0" indent="0">
              <a:buNone/>
            </a:pPr>
            <a:r>
              <a:rPr lang="fr-CA" sz="2000" dirty="0"/>
              <a:t>L’important, c’est de participer. Ce manuel est conçu pour vous aider à le faire.</a:t>
            </a:r>
            <a:endParaRPr lang="fr-CA" sz="3200" dirty="0"/>
          </a:p>
        </p:txBody>
      </p:sp>
      <p:sp>
        <p:nvSpPr>
          <p:cNvPr id="4" name="ZoneTexte 3">
            <a:extLst>
              <a:ext uri="{FF2B5EF4-FFF2-40B4-BE49-F238E27FC236}">
                <a16:creationId xmlns:a16="http://schemas.microsoft.com/office/drawing/2014/main" id="{F0A98431-4528-27E6-1B80-1DB5E7F03F96}"/>
              </a:ext>
            </a:extLst>
          </p:cNvPr>
          <p:cNvSpPr txBox="1"/>
          <p:nvPr/>
        </p:nvSpPr>
        <p:spPr>
          <a:xfrm>
            <a:off x="1055802" y="6042581"/>
            <a:ext cx="5040198" cy="461665"/>
          </a:xfrm>
          <a:prstGeom prst="rect">
            <a:avLst/>
          </a:prstGeom>
          <a:noFill/>
        </p:spPr>
        <p:txBody>
          <a:bodyPr wrap="square" rtlCol="0">
            <a:spAutoFit/>
          </a:bodyPr>
          <a:lstStyle/>
          <a:p>
            <a:r>
              <a:rPr lang="fr-CA" sz="1200" dirty="0"/>
              <a:t>Reproduit de « Le Manuel du Service chez les AA et les Douze Concepts des Services mondiaux » P.7 avec la permission d'AA World Services, Inc.</a:t>
            </a:r>
          </a:p>
        </p:txBody>
      </p:sp>
    </p:spTree>
    <p:extLst>
      <p:ext uri="{BB962C8B-B14F-4D97-AF65-F5344CB8AC3E}">
        <p14:creationId xmlns:p14="http://schemas.microsoft.com/office/powerpoint/2010/main" val="3771152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D7B8FE-6953-7B24-8CCF-299D5BEA5521}"/>
              </a:ext>
            </a:extLst>
          </p:cNvPr>
          <p:cNvSpPr>
            <a:spLocks noGrp="1"/>
          </p:cNvSpPr>
          <p:nvPr>
            <p:ph type="title"/>
          </p:nvPr>
        </p:nvSpPr>
        <p:spPr/>
        <p:txBody>
          <a:bodyPr/>
          <a:lstStyle/>
          <a:p>
            <a:r>
              <a:rPr lang="fr-CA" dirty="0"/>
              <a:t>Le groupe des AA — la voix finale du Mouvement</a:t>
            </a:r>
          </a:p>
        </p:txBody>
      </p:sp>
      <p:sp>
        <p:nvSpPr>
          <p:cNvPr id="3" name="Espace réservé du contenu 2">
            <a:extLst>
              <a:ext uri="{FF2B5EF4-FFF2-40B4-BE49-F238E27FC236}">
                <a16:creationId xmlns:a16="http://schemas.microsoft.com/office/drawing/2014/main" id="{8399B90E-ED04-DE88-01B0-4F2F1304253D}"/>
              </a:ext>
            </a:extLst>
          </p:cNvPr>
          <p:cNvSpPr>
            <a:spLocks noGrp="1"/>
          </p:cNvSpPr>
          <p:nvPr>
            <p:ph idx="1"/>
          </p:nvPr>
        </p:nvSpPr>
        <p:spPr/>
        <p:txBody>
          <a:bodyPr/>
          <a:lstStyle/>
          <a:p>
            <a:pPr marL="0" indent="0">
              <a:buNone/>
            </a:pPr>
            <a:r>
              <a:rPr lang="fr-CA" sz="2400" dirty="0"/>
              <a:t>Toute la structure de l’association des AA repose sur la participation et la conscience de chacun des groupes; la manière dont ces groupes mènent leurs affaires se répercute sur l’ensemble du Mouvement des AA. Ainsi, nous devons toujours garder à l’esprit que nous sommes tous responsables de notre propre abstinence et, en tant que groupe, de la transmission du message des AA à l’alcoolique qui souffre et qui nous tend la main en quête d’aide.</a:t>
            </a:r>
          </a:p>
          <a:p>
            <a:pPr marL="0" indent="0">
              <a:buNone/>
            </a:pPr>
            <a:r>
              <a:rPr lang="fr-CA" sz="2400" dirty="0"/>
              <a:t>Le Mouvement des AA est façonné par la voix collective de ses groupes locaux et de ceux et celles qui les représentent à la Conférence des Services généraux, où l’on vise à obtenir l’unanimité sur les sujets d’importance primordiale pour le Mouvement. Chaque groupe fonctionne de façon autonome, sauf sur les sujets qui touchent d’autres groupes ou l’ensemble du Mouvement.</a:t>
            </a:r>
          </a:p>
        </p:txBody>
      </p:sp>
      <p:sp>
        <p:nvSpPr>
          <p:cNvPr id="4" name="ZoneTexte 3">
            <a:extLst>
              <a:ext uri="{FF2B5EF4-FFF2-40B4-BE49-F238E27FC236}">
                <a16:creationId xmlns:a16="http://schemas.microsoft.com/office/drawing/2014/main" id="{77EE9C09-E455-7092-F76C-127AF642FC0F}"/>
              </a:ext>
            </a:extLst>
          </p:cNvPr>
          <p:cNvSpPr txBox="1"/>
          <p:nvPr/>
        </p:nvSpPr>
        <p:spPr>
          <a:xfrm>
            <a:off x="838200" y="5986021"/>
            <a:ext cx="4553932" cy="461665"/>
          </a:xfrm>
          <a:prstGeom prst="rect">
            <a:avLst/>
          </a:prstGeom>
          <a:noFill/>
        </p:spPr>
        <p:txBody>
          <a:bodyPr wrap="square" rtlCol="0">
            <a:spAutoFit/>
          </a:bodyPr>
          <a:lstStyle/>
          <a:p>
            <a:r>
              <a:rPr lang="fr-CA" sz="1200" dirty="0"/>
              <a:t>Reproduit de « Le groupe des AA… là où tout commence» P. 10 avec la permission d'AA World Services, Inc.</a:t>
            </a:r>
          </a:p>
        </p:txBody>
      </p:sp>
    </p:spTree>
    <p:extLst>
      <p:ext uri="{BB962C8B-B14F-4D97-AF65-F5344CB8AC3E}">
        <p14:creationId xmlns:p14="http://schemas.microsoft.com/office/powerpoint/2010/main" val="425789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A5EBEF-A6B9-B68A-1217-7BE010342F64}"/>
              </a:ext>
            </a:extLst>
          </p:cNvPr>
          <p:cNvSpPr>
            <a:spLocks noGrp="1"/>
          </p:cNvSpPr>
          <p:nvPr>
            <p:ph type="title"/>
          </p:nvPr>
        </p:nvSpPr>
        <p:spPr/>
        <p:txBody>
          <a:bodyPr/>
          <a:lstStyle/>
          <a:p>
            <a:r>
              <a:rPr lang="fr-CA" dirty="0"/>
              <a:t>Le groupe d’attache des AA </a:t>
            </a:r>
          </a:p>
        </p:txBody>
      </p:sp>
      <p:sp>
        <p:nvSpPr>
          <p:cNvPr id="3" name="Espace réservé du contenu 2">
            <a:extLst>
              <a:ext uri="{FF2B5EF4-FFF2-40B4-BE49-F238E27FC236}">
                <a16:creationId xmlns:a16="http://schemas.microsoft.com/office/drawing/2014/main" id="{819257CF-EA62-4C87-95B2-571EC4428DD1}"/>
              </a:ext>
            </a:extLst>
          </p:cNvPr>
          <p:cNvSpPr>
            <a:spLocks noGrp="1"/>
          </p:cNvSpPr>
          <p:nvPr>
            <p:ph idx="1"/>
          </p:nvPr>
        </p:nvSpPr>
        <p:spPr>
          <a:xfrm>
            <a:off x="838200" y="1608808"/>
            <a:ext cx="10515600" cy="3057460"/>
          </a:xfrm>
        </p:spPr>
        <p:txBody>
          <a:bodyPr/>
          <a:lstStyle/>
          <a:p>
            <a:pPr marL="0" indent="0">
              <a:buNone/>
            </a:pPr>
            <a:r>
              <a:rPr lang="fr-CA" dirty="0"/>
              <a:t>L’appartenance à un groupe d’attache permet de voter sur des problèmes susceptibles d’affecter le groupe ou même l’ensemble des AA, une procédure à la base même de la structure de service des AA. Comme pour toutes les questions qui concernent la conscience collective des groupes des AA, chaque membre peut voter; le groupe d’attache constitue le lieu idéal pour leur permettre de s’exprimer.</a:t>
            </a:r>
          </a:p>
        </p:txBody>
      </p:sp>
      <p:sp>
        <p:nvSpPr>
          <p:cNvPr id="4" name="ZoneTexte 3">
            <a:extLst>
              <a:ext uri="{FF2B5EF4-FFF2-40B4-BE49-F238E27FC236}">
                <a16:creationId xmlns:a16="http://schemas.microsoft.com/office/drawing/2014/main" id="{9B5914E7-54F9-4E4C-AE3A-A27F74184008}"/>
              </a:ext>
            </a:extLst>
          </p:cNvPr>
          <p:cNvSpPr txBox="1"/>
          <p:nvPr/>
        </p:nvSpPr>
        <p:spPr>
          <a:xfrm>
            <a:off x="622169" y="5854045"/>
            <a:ext cx="4166647" cy="461665"/>
          </a:xfrm>
          <a:prstGeom prst="rect">
            <a:avLst/>
          </a:prstGeom>
          <a:noFill/>
        </p:spPr>
        <p:txBody>
          <a:bodyPr wrap="square" rtlCol="0">
            <a:spAutoFit/>
          </a:bodyPr>
          <a:lstStyle/>
          <a:p>
            <a:r>
              <a:rPr lang="fr-CA" sz="1200" dirty="0"/>
              <a:t>Reproduit de « Le groupe des AA… là où tout commence» P. 16 avec la permission d'AA World Services, Inc.</a:t>
            </a:r>
          </a:p>
        </p:txBody>
      </p:sp>
    </p:spTree>
    <p:extLst>
      <p:ext uri="{BB962C8B-B14F-4D97-AF65-F5344CB8AC3E}">
        <p14:creationId xmlns:p14="http://schemas.microsoft.com/office/powerpoint/2010/main" val="2299087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660267-311A-0FBB-EA69-59CEB30460E9}"/>
              </a:ext>
            </a:extLst>
          </p:cNvPr>
          <p:cNvSpPr>
            <a:spLocks noGrp="1"/>
          </p:cNvSpPr>
          <p:nvPr>
            <p:ph type="title"/>
          </p:nvPr>
        </p:nvSpPr>
        <p:spPr/>
        <p:txBody>
          <a:bodyPr/>
          <a:lstStyle/>
          <a:p>
            <a:r>
              <a:rPr lang="fr-CA" b="1" dirty="0"/>
              <a:t>Comment faire pour que la voix de chaque groupe compte?</a:t>
            </a:r>
          </a:p>
        </p:txBody>
      </p:sp>
      <p:sp>
        <p:nvSpPr>
          <p:cNvPr id="3" name="Espace réservé du contenu 2">
            <a:extLst>
              <a:ext uri="{FF2B5EF4-FFF2-40B4-BE49-F238E27FC236}">
                <a16:creationId xmlns:a16="http://schemas.microsoft.com/office/drawing/2014/main" id="{AB8FBFB5-B528-F650-EDDF-8CD9352AE133}"/>
              </a:ext>
            </a:extLst>
          </p:cNvPr>
          <p:cNvSpPr>
            <a:spLocks noGrp="1"/>
          </p:cNvSpPr>
          <p:nvPr>
            <p:ph idx="1"/>
          </p:nvPr>
        </p:nvSpPr>
        <p:spPr>
          <a:xfrm>
            <a:off x="395140" y="2645757"/>
            <a:ext cx="10515600" cy="4351338"/>
          </a:xfrm>
        </p:spPr>
        <p:txBody>
          <a:bodyPr/>
          <a:lstStyle/>
          <a:p>
            <a:r>
              <a:rPr lang="fr-CA" sz="4000" dirty="0"/>
              <a:t>Est-ce que chaque groupe fait entendre sa voix?  Est-ce qu'on rejoint tout le monde?</a:t>
            </a:r>
          </a:p>
          <a:p>
            <a:r>
              <a:rPr lang="fr-CA" sz="4000" dirty="0"/>
              <a:t>Qui sont ceux qu'on n'entend pas, qu'on rejoint plus difficilement?</a:t>
            </a:r>
          </a:p>
          <a:p>
            <a:r>
              <a:rPr lang="fr-CA" sz="4000" dirty="0"/>
              <a:t>Quels sont les obstacles qui empêchent d'entendre leur voix?</a:t>
            </a:r>
          </a:p>
          <a:p>
            <a:endParaRPr lang="fr-CA" dirty="0"/>
          </a:p>
        </p:txBody>
      </p:sp>
    </p:spTree>
    <p:extLst>
      <p:ext uri="{BB962C8B-B14F-4D97-AF65-F5344CB8AC3E}">
        <p14:creationId xmlns:p14="http://schemas.microsoft.com/office/powerpoint/2010/main" val="2275803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DA2822-0ACB-1DA0-286B-1412A5350D7A}"/>
              </a:ext>
            </a:extLst>
          </p:cNvPr>
          <p:cNvSpPr>
            <a:spLocks noGrp="1"/>
          </p:cNvSpPr>
          <p:nvPr>
            <p:ph type="title"/>
          </p:nvPr>
        </p:nvSpPr>
        <p:spPr/>
        <p:txBody>
          <a:bodyPr>
            <a:normAutofit fontScale="90000"/>
          </a:bodyPr>
          <a:lstStyle/>
          <a:p>
            <a:r>
              <a:rPr lang="fr-CA" b="1" dirty="0"/>
              <a:t>Comment faire pour que la voix de chaque groupe compte?  </a:t>
            </a:r>
            <a:r>
              <a:rPr lang="fr-CA" b="1" dirty="0">
                <a:solidFill>
                  <a:srgbClr val="0070C0"/>
                </a:solidFill>
              </a:rPr>
              <a:t>21 membres ont assisté à l’échange de vues.</a:t>
            </a:r>
            <a:endParaRPr lang="fr-CA" b="1" dirty="0"/>
          </a:p>
        </p:txBody>
      </p:sp>
      <p:sp>
        <p:nvSpPr>
          <p:cNvPr id="3" name="Espace réservé du contenu 2">
            <a:extLst>
              <a:ext uri="{FF2B5EF4-FFF2-40B4-BE49-F238E27FC236}">
                <a16:creationId xmlns:a16="http://schemas.microsoft.com/office/drawing/2014/main" id="{05372FC7-FBDB-C3A1-2773-D4F6AF2164B5}"/>
              </a:ext>
            </a:extLst>
          </p:cNvPr>
          <p:cNvSpPr>
            <a:spLocks noGrp="1"/>
          </p:cNvSpPr>
          <p:nvPr>
            <p:ph idx="1"/>
          </p:nvPr>
        </p:nvSpPr>
        <p:spPr>
          <a:xfrm>
            <a:off x="768626" y="1908795"/>
            <a:ext cx="10515600" cy="4584079"/>
          </a:xfrm>
        </p:spPr>
        <p:txBody>
          <a:bodyPr>
            <a:normAutofit/>
          </a:bodyPr>
          <a:lstStyle/>
          <a:p>
            <a:r>
              <a:rPr lang="fr-CA" sz="4400" dirty="0"/>
              <a:t>Connaissons nous des histoires de réussite, de succès à faire entendre la voix d'un groupe?</a:t>
            </a:r>
          </a:p>
          <a:p>
            <a:r>
              <a:rPr lang="fr-CA" dirty="0"/>
              <a:t>Ronald L. nous parle d’une demande venant du 90-03 de traduire le livre « </a:t>
            </a:r>
            <a:r>
              <a:rPr lang="fr-CA" dirty="0" err="1"/>
              <a:t>Emotional</a:t>
            </a:r>
            <a:r>
              <a:rPr lang="fr-CA" dirty="0"/>
              <a:t> </a:t>
            </a:r>
            <a:r>
              <a:rPr lang="fr-CA" dirty="0" err="1"/>
              <a:t>sobriety</a:t>
            </a:r>
            <a:r>
              <a:rPr lang="fr-CA" dirty="0"/>
              <a:t> ».  Après avoir apporté le sujet à la région 90, les 4 régions du Québec ont joint leurs voix pour en faire la demande.  Le </a:t>
            </a:r>
            <a:r>
              <a:rPr lang="fr-CA" dirty="0" err="1"/>
              <a:t>Grapevine</a:t>
            </a:r>
            <a:r>
              <a:rPr lang="fr-CA" dirty="0"/>
              <a:t> a accepté d’en produire la traduction française qui a été faite par un de nos correcteur de La Vigne en 2018.  La Vigne a distribué les livres à travers de notre francophonie. </a:t>
            </a:r>
          </a:p>
          <a:p>
            <a:endParaRPr lang="fr-CA" dirty="0"/>
          </a:p>
        </p:txBody>
      </p:sp>
    </p:spTree>
    <p:extLst>
      <p:ext uri="{BB962C8B-B14F-4D97-AF65-F5344CB8AC3E}">
        <p14:creationId xmlns:p14="http://schemas.microsoft.com/office/powerpoint/2010/main" val="34013300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14488</TotalTime>
  <Words>1221</Words>
  <Application>Microsoft Office PowerPoint</Application>
  <PresentationFormat>Grand écran</PresentationFormat>
  <Paragraphs>47</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Times New Roman</vt:lpstr>
      <vt:lpstr>Thème Office</vt:lpstr>
      <vt:lpstr>Comment faire pour que la voix de chaque groupe compte? </vt:lpstr>
      <vt:lpstr>Les Services généraux des AA mettent le triangle sens dessus dessous. La tête du triangle se retrouve en bas — et la base se retrouve au sommet. L’autorité ultime appartient maintenant au fondement du triangle. Dans les Services généraux, cela signifie les groupes des AA.   Dans cette structure, les groupes détiennent l’autorité ultime. Mais comment les groupes peuvent-ils faire connaître leurs pensées et leurs souhaits — leur conscience de groupe — au reste du triangle ? Les Services généraux sont conçus pour faire exactement cela. Chaque section du triangle a un rôle à jouer. </vt:lpstr>
      <vt:lpstr>Reproduit de « Le Manuel du Service chez les AA et les Douze Concepts des Services mondiaux » P.4 avec la permission d'AA World Services, Inc. </vt:lpstr>
      <vt:lpstr>LE DÉLÉGUÉ ET LA CONFÉRENCE</vt:lpstr>
      <vt:lpstr>L’IMPORTANCE DU RSG</vt:lpstr>
      <vt:lpstr>Le groupe des AA — la voix finale du Mouvement</vt:lpstr>
      <vt:lpstr>Le groupe d’attache des AA </vt:lpstr>
      <vt:lpstr>Comment faire pour que la voix de chaque groupe compte?</vt:lpstr>
      <vt:lpstr>Comment faire pour que la voix de chaque groupe compte?  21 membres ont assisté à l’échange de vues.</vt:lpstr>
      <vt:lpstr>Avons-nous des pistes de solution pour susciter l’intérêt? </vt:lpstr>
      <vt:lpstr>Merci de votre participation!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Zachari</dc:creator>
  <cp:lastModifiedBy>Zachari</cp:lastModifiedBy>
  <cp:revision>3</cp:revision>
  <dcterms:created xsi:type="dcterms:W3CDTF">2024-09-09T18:42:08Z</dcterms:created>
  <dcterms:modified xsi:type="dcterms:W3CDTF">2024-10-01T15:06:27Z</dcterms:modified>
</cp:coreProperties>
</file>