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8.tif" ContentType="image/tiff"/>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96" r:id="rId1"/>
  </p:sldMasterIdLst>
  <p:notesMasterIdLst>
    <p:notesMasterId r:id="rId93"/>
  </p:notesMasterIdLst>
  <p:sldIdLst>
    <p:sldId id="256" r:id="rId2"/>
    <p:sldId id="384" r:id="rId3"/>
    <p:sldId id="259" r:id="rId4"/>
    <p:sldId id="257" r:id="rId5"/>
    <p:sldId id="385" r:id="rId6"/>
    <p:sldId id="386" r:id="rId7"/>
    <p:sldId id="387" r:id="rId8"/>
    <p:sldId id="266" r:id="rId9"/>
    <p:sldId id="267" r:id="rId10"/>
    <p:sldId id="268" r:id="rId11"/>
    <p:sldId id="269" r:id="rId12"/>
    <p:sldId id="388" r:id="rId13"/>
    <p:sldId id="389" r:id="rId14"/>
    <p:sldId id="390" r:id="rId15"/>
    <p:sldId id="392" r:id="rId16"/>
    <p:sldId id="391" r:id="rId17"/>
    <p:sldId id="393" r:id="rId18"/>
    <p:sldId id="394" r:id="rId19"/>
    <p:sldId id="395" r:id="rId20"/>
    <p:sldId id="396" r:id="rId21"/>
    <p:sldId id="397" r:id="rId22"/>
    <p:sldId id="398" r:id="rId23"/>
    <p:sldId id="399" r:id="rId24"/>
    <p:sldId id="291" r:id="rId25"/>
    <p:sldId id="292" r:id="rId26"/>
    <p:sldId id="400" r:id="rId27"/>
    <p:sldId id="297" r:id="rId28"/>
    <p:sldId id="463" r:id="rId29"/>
    <p:sldId id="405" r:id="rId30"/>
    <p:sldId id="420" r:id="rId31"/>
    <p:sldId id="460" r:id="rId32"/>
    <p:sldId id="418" r:id="rId33"/>
    <p:sldId id="416" r:id="rId34"/>
    <p:sldId id="421" r:id="rId35"/>
    <p:sldId id="419" r:id="rId36"/>
    <p:sldId id="401" r:id="rId37"/>
    <p:sldId id="461" r:id="rId38"/>
    <p:sldId id="413" r:id="rId39"/>
    <p:sldId id="422" r:id="rId40"/>
    <p:sldId id="456" r:id="rId41"/>
    <p:sldId id="411" r:id="rId42"/>
    <p:sldId id="412" r:id="rId43"/>
    <p:sldId id="462" r:id="rId44"/>
    <p:sldId id="408" r:id="rId45"/>
    <p:sldId id="424" r:id="rId46"/>
    <p:sldId id="425" r:id="rId47"/>
    <p:sldId id="426" r:id="rId48"/>
    <p:sldId id="427" r:id="rId49"/>
    <p:sldId id="428" r:id="rId50"/>
    <p:sldId id="429" r:id="rId51"/>
    <p:sldId id="430" r:id="rId52"/>
    <p:sldId id="431" r:id="rId53"/>
    <p:sldId id="432" r:id="rId54"/>
    <p:sldId id="423" r:id="rId55"/>
    <p:sldId id="434" r:id="rId56"/>
    <p:sldId id="464" r:id="rId57"/>
    <p:sldId id="433" r:id="rId58"/>
    <p:sldId id="436" r:id="rId59"/>
    <p:sldId id="437" r:id="rId60"/>
    <p:sldId id="435" r:id="rId61"/>
    <p:sldId id="439" r:id="rId62"/>
    <p:sldId id="438" r:id="rId63"/>
    <p:sldId id="441" r:id="rId64"/>
    <p:sldId id="440" r:id="rId65"/>
    <p:sldId id="454" r:id="rId66"/>
    <p:sldId id="442" r:id="rId67"/>
    <p:sldId id="443" r:id="rId68"/>
    <p:sldId id="444" r:id="rId69"/>
    <p:sldId id="445" r:id="rId70"/>
    <p:sldId id="446" r:id="rId71"/>
    <p:sldId id="447" r:id="rId72"/>
    <p:sldId id="448" r:id="rId73"/>
    <p:sldId id="449" r:id="rId74"/>
    <p:sldId id="469" r:id="rId75"/>
    <p:sldId id="372" r:id="rId76"/>
    <p:sldId id="450" r:id="rId77"/>
    <p:sldId id="457" r:id="rId78"/>
    <p:sldId id="451" r:id="rId79"/>
    <p:sldId id="458" r:id="rId80"/>
    <p:sldId id="452" r:id="rId81"/>
    <p:sldId id="453" r:id="rId82"/>
    <p:sldId id="459" r:id="rId83"/>
    <p:sldId id="465" r:id="rId84"/>
    <p:sldId id="466" r:id="rId85"/>
    <p:sldId id="472" r:id="rId86"/>
    <p:sldId id="473" r:id="rId87"/>
    <p:sldId id="470" r:id="rId88"/>
    <p:sldId id="381" r:id="rId89"/>
    <p:sldId id="382" r:id="rId90"/>
    <p:sldId id="474" r:id="rId91"/>
    <p:sldId id="383" r:id="rId92"/>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37" autoAdjust="0"/>
  </p:normalViewPr>
  <p:slideViewPr>
    <p:cSldViewPr snapToGrid="0">
      <p:cViewPr varScale="1">
        <p:scale>
          <a:sx n="104" d="100"/>
          <a:sy n="104" d="100"/>
        </p:scale>
        <p:origin x="83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diagrams/_rels/data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svg"/><Relationship Id="rId1" Type="http://schemas.openxmlformats.org/officeDocument/2006/relationships/image" Target="../media/image27.png"/><Relationship Id="rId4" Type="http://schemas.openxmlformats.org/officeDocument/2006/relationships/image" Target="../media/image3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svg"/><Relationship Id="rId1" Type="http://schemas.openxmlformats.org/officeDocument/2006/relationships/image" Target="../media/image27.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21C2F2-45EC-4997-8D93-FA36283BA08E}" type="doc">
      <dgm:prSet loTypeId="urn:microsoft.com/office/officeart/2016/7/layout/RepeatingBendingProcessNew" loCatId="process" qsTypeId="urn:microsoft.com/office/officeart/2005/8/quickstyle/simple1" qsCatId="simple" csTypeId="urn:microsoft.com/office/officeart/2005/8/colors/accent2_2" csCatId="accent2" phldr="1"/>
      <dgm:spPr/>
      <dgm:t>
        <a:bodyPr/>
        <a:lstStyle/>
        <a:p>
          <a:endParaRPr lang="en-US"/>
        </a:p>
      </dgm:t>
    </dgm:pt>
    <dgm:pt modelId="{E1AD8477-0AEF-4E82-8B67-BF51AAD231FC}">
      <dgm:prSet/>
      <dgm:spPr/>
      <dgm:t>
        <a:bodyPr/>
        <a:lstStyle/>
        <a:p>
          <a:r>
            <a:rPr lang="fr-FR" dirty="0"/>
            <a:t>Statistiques sur les Délégués Régionaux</a:t>
          </a:r>
          <a:endParaRPr lang="en-US" dirty="0"/>
        </a:p>
      </dgm:t>
    </dgm:pt>
    <dgm:pt modelId="{E484A7D9-3E4B-4B81-A275-6C515F06181A}" type="parTrans" cxnId="{8ED2B3D3-2A26-41A1-B23D-C751C98DE60F}">
      <dgm:prSet/>
      <dgm:spPr/>
      <dgm:t>
        <a:bodyPr/>
        <a:lstStyle/>
        <a:p>
          <a:endParaRPr lang="en-US"/>
        </a:p>
      </dgm:t>
    </dgm:pt>
    <dgm:pt modelId="{00E56FDC-E8CD-4278-92B1-F3AA13DDDF1E}" type="sibTrans" cxnId="{8ED2B3D3-2A26-41A1-B23D-C751C98DE60F}">
      <dgm:prSet/>
      <dgm:spPr/>
      <dgm:t>
        <a:bodyPr/>
        <a:lstStyle/>
        <a:p>
          <a:endParaRPr lang="en-US"/>
        </a:p>
      </dgm:t>
    </dgm:pt>
    <dgm:pt modelId="{7111CADE-3414-4B44-B859-68D3BD8F75E8}">
      <dgm:prSet/>
      <dgm:spPr/>
      <dgm:t>
        <a:bodyPr/>
        <a:lstStyle/>
        <a:p>
          <a:r>
            <a:rPr lang="fr-FR"/>
            <a:t>93 RÉPONSES </a:t>
          </a:r>
          <a:endParaRPr lang="en-US"/>
        </a:p>
      </dgm:t>
    </dgm:pt>
    <dgm:pt modelId="{0A4701C9-2730-4370-B2E7-50DC1F9FCE69}" type="parTrans" cxnId="{1FC4A4F2-3015-47AC-9C69-4CDAFDD75644}">
      <dgm:prSet/>
      <dgm:spPr/>
      <dgm:t>
        <a:bodyPr/>
        <a:lstStyle/>
        <a:p>
          <a:endParaRPr lang="en-US"/>
        </a:p>
      </dgm:t>
    </dgm:pt>
    <dgm:pt modelId="{E9880A98-8A58-4110-A77F-C19DF6CD0D0F}" type="sibTrans" cxnId="{1FC4A4F2-3015-47AC-9C69-4CDAFDD75644}">
      <dgm:prSet/>
      <dgm:spPr/>
      <dgm:t>
        <a:bodyPr/>
        <a:lstStyle/>
        <a:p>
          <a:endParaRPr lang="en-US"/>
        </a:p>
      </dgm:t>
    </dgm:pt>
    <dgm:pt modelId="{0EDF67EC-0233-4262-9B6A-C7AE1BC32C40}">
      <dgm:prSet/>
      <dgm:spPr/>
      <dgm:t>
        <a:bodyPr/>
        <a:lstStyle/>
        <a:p>
          <a:r>
            <a:rPr lang="fr-FR" dirty="0"/>
            <a:t>Moyenne d'âge 58 ans</a:t>
          </a:r>
          <a:endParaRPr lang="en-US" dirty="0"/>
        </a:p>
      </dgm:t>
    </dgm:pt>
    <dgm:pt modelId="{BC315DCF-B170-44C1-A8D3-00097AFAB593}" type="parTrans" cxnId="{6AFE508E-9D62-4DD1-B2BE-1403B465297C}">
      <dgm:prSet/>
      <dgm:spPr/>
      <dgm:t>
        <a:bodyPr/>
        <a:lstStyle/>
        <a:p>
          <a:endParaRPr lang="en-US"/>
        </a:p>
      </dgm:t>
    </dgm:pt>
    <dgm:pt modelId="{DF610943-9398-4A6A-9806-FBAF59D538B8}" type="sibTrans" cxnId="{6AFE508E-9D62-4DD1-B2BE-1403B465297C}">
      <dgm:prSet/>
      <dgm:spPr/>
      <dgm:t>
        <a:bodyPr/>
        <a:lstStyle/>
        <a:p>
          <a:endParaRPr lang="en-US"/>
        </a:p>
      </dgm:t>
    </dgm:pt>
    <dgm:pt modelId="{5F2246A8-607F-42AB-8AB6-F5D24267BEDE}">
      <dgm:prSet/>
      <dgm:spPr/>
      <dgm:t>
        <a:bodyPr/>
        <a:lstStyle/>
        <a:p>
          <a:r>
            <a:rPr lang="fr-FR" dirty="0"/>
            <a:t>Le plus âgé : 76 ans</a:t>
          </a:r>
          <a:endParaRPr lang="en-US" dirty="0"/>
        </a:p>
      </dgm:t>
    </dgm:pt>
    <dgm:pt modelId="{E3E4F751-385E-4D40-92C4-2E85906925E9}" type="parTrans" cxnId="{E98BC357-CBFA-4B5A-86B2-95509E1A867D}">
      <dgm:prSet/>
      <dgm:spPr/>
      <dgm:t>
        <a:bodyPr/>
        <a:lstStyle/>
        <a:p>
          <a:endParaRPr lang="en-US"/>
        </a:p>
      </dgm:t>
    </dgm:pt>
    <dgm:pt modelId="{20CD55DD-14E0-4FC0-9C82-6A6A3F45FF49}" type="sibTrans" cxnId="{E98BC357-CBFA-4B5A-86B2-95509E1A867D}">
      <dgm:prSet/>
      <dgm:spPr/>
      <dgm:t>
        <a:bodyPr/>
        <a:lstStyle/>
        <a:p>
          <a:endParaRPr lang="en-US"/>
        </a:p>
      </dgm:t>
    </dgm:pt>
    <dgm:pt modelId="{3BE25E95-C2DB-4BA1-91EF-E07D5E2F3A95}">
      <dgm:prSet/>
      <dgm:spPr/>
      <dgm:t>
        <a:bodyPr/>
        <a:lstStyle/>
        <a:p>
          <a:r>
            <a:rPr lang="fr-FR" dirty="0"/>
            <a:t>Le plus jeune : 28 ans</a:t>
          </a:r>
          <a:endParaRPr lang="en-US" dirty="0"/>
        </a:p>
      </dgm:t>
    </dgm:pt>
    <dgm:pt modelId="{F402BF63-CE24-4ABD-B87B-34EB446DF4F6}" type="parTrans" cxnId="{2BAB856C-C37D-4E51-B32F-5ECB1A45C482}">
      <dgm:prSet/>
      <dgm:spPr/>
      <dgm:t>
        <a:bodyPr/>
        <a:lstStyle/>
        <a:p>
          <a:endParaRPr lang="en-US"/>
        </a:p>
      </dgm:t>
    </dgm:pt>
    <dgm:pt modelId="{DA8FBD43-318A-4E44-AF3C-7584523351C5}" type="sibTrans" cxnId="{2BAB856C-C37D-4E51-B32F-5ECB1A45C482}">
      <dgm:prSet/>
      <dgm:spPr/>
      <dgm:t>
        <a:bodyPr/>
        <a:lstStyle/>
        <a:p>
          <a:endParaRPr lang="en-US"/>
        </a:p>
      </dgm:t>
    </dgm:pt>
    <dgm:pt modelId="{9D9994D2-78B4-4852-BA51-EDA5EA874F1E}">
      <dgm:prSet/>
      <dgm:spPr/>
      <dgm:t>
        <a:bodyPr/>
        <a:lstStyle/>
        <a:p>
          <a:r>
            <a:rPr lang="fr-FR" dirty="0"/>
            <a:t>Durée moyenne d’abstinence : 23 ans</a:t>
          </a:r>
          <a:endParaRPr lang="en-US" dirty="0"/>
        </a:p>
      </dgm:t>
    </dgm:pt>
    <dgm:pt modelId="{6D8ED3E3-D189-4C24-821A-EA3E6DCA89AC}" type="parTrans" cxnId="{56022271-2152-45F6-9346-1ABB377E345C}">
      <dgm:prSet/>
      <dgm:spPr/>
      <dgm:t>
        <a:bodyPr/>
        <a:lstStyle/>
        <a:p>
          <a:endParaRPr lang="en-US"/>
        </a:p>
      </dgm:t>
    </dgm:pt>
    <dgm:pt modelId="{2595498A-D5F6-43CD-BD00-7981D1491664}" type="sibTrans" cxnId="{56022271-2152-45F6-9346-1ABB377E345C}">
      <dgm:prSet/>
      <dgm:spPr/>
      <dgm:t>
        <a:bodyPr/>
        <a:lstStyle/>
        <a:p>
          <a:endParaRPr lang="en-US"/>
        </a:p>
      </dgm:t>
    </dgm:pt>
    <dgm:pt modelId="{3CF921A6-6337-4202-B4E1-BF6F6F654E85}">
      <dgm:prSet/>
      <dgm:spPr/>
      <dgm:t>
        <a:bodyPr/>
        <a:lstStyle/>
        <a:p>
          <a:r>
            <a:rPr lang="fr-FR" dirty="0"/>
            <a:t>Abstinence la plus longue : 49 ans</a:t>
          </a:r>
          <a:endParaRPr lang="en-US" dirty="0"/>
        </a:p>
      </dgm:t>
    </dgm:pt>
    <dgm:pt modelId="{79E4BFE9-FE83-4A29-9ED3-70194D7797FA}" type="parTrans" cxnId="{00793893-EE89-432C-88A8-33CEACC5ADAB}">
      <dgm:prSet/>
      <dgm:spPr/>
      <dgm:t>
        <a:bodyPr/>
        <a:lstStyle/>
        <a:p>
          <a:endParaRPr lang="en-US"/>
        </a:p>
      </dgm:t>
    </dgm:pt>
    <dgm:pt modelId="{ADB35FA8-05D0-4F73-9D33-A26B53F978E7}" type="sibTrans" cxnId="{00793893-EE89-432C-88A8-33CEACC5ADAB}">
      <dgm:prSet/>
      <dgm:spPr/>
      <dgm:t>
        <a:bodyPr/>
        <a:lstStyle/>
        <a:p>
          <a:endParaRPr lang="en-US"/>
        </a:p>
      </dgm:t>
    </dgm:pt>
    <dgm:pt modelId="{68E3044B-7FBC-4DF8-AED8-A7A3FD10F1DD}">
      <dgm:prSet/>
      <dgm:spPr/>
      <dgm:t>
        <a:bodyPr/>
        <a:lstStyle/>
        <a:p>
          <a:r>
            <a:rPr lang="fr-FR" dirty="0"/>
            <a:t>Abstinence la plus courte :</a:t>
          </a:r>
        </a:p>
        <a:p>
          <a:r>
            <a:rPr lang="fr-FR" dirty="0"/>
            <a:t>9 ans</a:t>
          </a:r>
          <a:endParaRPr lang="en-US" dirty="0"/>
        </a:p>
      </dgm:t>
    </dgm:pt>
    <dgm:pt modelId="{7C1FB2D8-95B4-4AC8-88A8-24821F838713}" type="parTrans" cxnId="{078F4221-D02E-4C59-BD2A-6F785BF1064E}">
      <dgm:prSet/>
      <dgm:spPr/>
      <dgm:t>
        <a:bodyPr/>
        <a:lstStyle/>
        <a:p>
          <a:endParaRPr lang="en-US"/>
        </a:p>
      </dgm:t>
    </dgm:pt>
    <dgm:pt modelId="{D0B7A6E2-2EA8-4C65-99F9-334D8645E828}" type="sibTrans" cxnId="{078F4221-D02E-4C59-BD2A-6F785BF1064E}">
      <dgm:prSet/>
      <dgm:spPr/>
      <dgm:t>
        <a:bodyPr/>
        <a:lstStyle/>
        <a:p>
          <a:endParaRPr lang="en-US"/>
        </a:p>
      </dgm:t>
    </dgm:pt>
    <dgm:pt modelId="{3483D124-9816-4F40-B69E-F53ED24D0820}">
      <dgm:prSet/>
      <dgm:spPr/>
      <dgm:t>
        <a:bodyPr/>
        <a:lstStyle/>
        <a:p>
          <a:r>
            <a:rPr lang="fr-FR" dirty="0"/>
            <a:t>Durée moyenne du service : </a:t>
          </a:r>
        </a:p>
        <a:p>
          <a:r>
            <a:rPr lang="fr-FR" dirty="0"/>
            <a:t>46 ans</a:t>
          </a:r>
          <a:endParaRPr lang="en-US" dirty="0"/>
        </a:p>
      </dgm:t>
    </dgm:pt>
    <dgm:pt modelId="{B80BB636-08CA-43A4-BE88-7C6D84FFDE24}" type="parTrans" cxnId="{258D8013-C2BB-45CC-A419-327E2773A197}">
      <dgm:prSet/>
      <dgm:spPr/>
      <dgm:t>
        <a:bodyPr/>
        <a:lstStyle/>
        <a:p>
          <a:endParaRPr lang="en-US"/>
        </a:p>
      </dgm:t>
    </dgm:pt>
    <dgm:pt modelId="{95924099-B83B-49E7-AF3C-533F06139D38}" type="sibTrans" cxnId="{258D8013-C2BB-45CC-A419-327E2773A197}">
      <dgm:prSet/>
      <dgm:spPr/>
      <dgm:t>
        <a:bodyPr/>
        <a:lstStyle/>
        <a:p>
          <a:endParaRPr lang="en-US"/>
        </a:p>
      </dgm:t>
    </dgm:pt>
    <dgm:pt modelId="{40BD71E8-A98A-4E3B-A322-9B21284A6437}">
      <dgm:prSet/>
      <dgm:spPr/>
      <dgm:t>
        <a:bodyPr/>
        <a:lstStyle/>
        <a:p>
          <a:r>
            <a:rPr lang="fr-FR" dirty="0"/>
            <a:t>Expérience de service la plus courte : 7 ans</a:t>
          </a:r>
          <a:endParaRPr lang="en-US" dirty="0"/>
        </a:p>
      </dgm:t>
    </dgm:pt>
    <dgm:pt modelId="{72E69F76-B7A9-4A83-BAB9-9C240A637DE8}" type="parTrans" cxnId="{4BB3F3D0-3049-4794-A2EC-46159FE8AF59}">
      <dgm:prSet/>
      <dgm:spPr/>
      <dgm:t>
        <a:bodyPr/>
        <a:lstStyle/>
        <a:p>
          <a:endParaRPr lang="en-US"/>
        </a:p>
      </dgm:t>
    </dgm:pt>
    <dgm:pt modelId="{C508FDD2-12B7-4EB7-9972-37F9E7927EC9}" type="sibTrans" cxnId="{4BB3F3D0-3049-4794-A2EC-46159FE8AF59}">
      <dgm:prSet/>
      <dgm:spPr/>
      <dgm:t>
        <a:bodyPr/>
        <a:lstStyle/>
        <a:p>
          <a:endParaRPr lang="en-US"/>
        </a:p>
      </dgm:t>
    </dgm:pt>
    <dgm:pt modelId="{E4EEDCDD-856F-477D-8DBF-B358AE47DBB3}" type="pres">
      <dgm:prSet presAssocID="{7321C2F2-45EC-4997-8D93-FA36283BA08E}" presName="Name0" presStyleCnt="0">
        <dgm:presLayoutVars>
          <dgm:dir/>
          <dgm:resizeHandles val="exact"/>
        </dgm:presLayoutVars>
      </dgm:prSet>
      <dgm:spPr/>
    </dgm:pt>
    <dgm:pt modelId="{9CDBA2CA-71C8-48E2-B857-B891253CF089}" type="pres">
      <dgm:prSet presAssocID="{E1AD8477-0AEF-4E82-8B67-BF51AAD231FC}" presName="node" presStyleLbl="node1" presStyleIdx="0" presStyleCnt="10">
        <dgm:presLayoutVars>
          <dgm:bulletEnabled val="1"/>
        </dgm:presLayoutVars>
      </dgm:prSet>
      <dgm:spPr/>
    </dgm:pt>
    <dgm:pt modelId="{382362A1-2D2C-45A9-8251-DEF45A3AB026}" type="pres">
      <dgm:prSet presAssocID="{00E56FDC-E8CD-4278-92B1-F3AA13DDDF1E}" presName="sibTrans" presStyleLbl="sibTrans1D1" presStyleIdx="0" presStyleCnt="9"/>
      <dgm:spPr/>
    </dgm:pt>
    <dgm:pt modelId="{84BB70B0-F6A8-4ABC-8A09-B54CC92F0138}" type="pres">
      <dgm:prSet presAssocID="{00E56FDC-E8CD-4278-92B1-F3AA13DDDF1E}" presName="connectorText" presStyleLbl="sibTrans1D1" presStyleIdx="0" presStyleCnt="9"/>
      <dgm:spPr/>
    </dgm:pt>
    <dgm:pt modelId="{C723129B-F1DA-4478-BF78-A4AD2F241E3E}" type="pres">
      <dgm:prSet presAssocID="{7111CADE-3414-4B44-B859-68D3BD8F75E8}" presName="node" presStyleLbl="node1" presStyleIdx="1" presStyleCnt="10">
        <dgm:presLayoutVars>
          <dgm:bulletEnabled val="1"/>
        </dgm:presLayoutVars>
      </dgm:prSet>
      <dgm:spPr/>
    </dgm:pt>
    <dgm:pt modelId="{F124C97F-40AA-4034-8BE1-D47D948D012E}" type="pres">
      <dgm:prSet presAssocID="{E9880A98-8A58-4110-A77F-C19DF6CD0D0F}" presName="sibTrans" presStyleLbl="sibTrans1D1" presStyleIdx="1" presStyleCnt="9"/>
      <dgm:spPr/>
    </dgm:pt>
    <dgm:pt modelId="{3E6C3088-1064-4AE0-BCBF-8D417641ACB7}" type="pres">
      <dgm:prSet presAssocID="{E9880A98-8A58-4110-A77F-C19DF6CD0D0F}" presName="connectorText" presStyleLbl="sibTrans1D1" presStyleIdx="1" presStyleCnt="9"/>
      <dgm:spPr/>
    </dgm:pt>
    <dgm:pt modelId="{B5D6E01D-D447-4FB3-B96F-A78FDF9B34F3}" type="pres">
      <dgm:prSet presAssocID="{0EDF67EC-0233-4262-9B6A-C7AE1BC32C40}" presName="node" presStyleLbl="node1" presStyleIdx="2" presStyleCnt="10" custScaleX="105000">
        <dgm:presLayoutVars>
          <dgm:bulletEnabled val="1"/>
        </dgm:presLayoutVars>
      </dgm:prSet>
      <dgm:spPr/>
    </dgm:pt>
    <dgm:pt modelId="{63548EF2-AC74-4FC5-81C5-A583F1D4B0DB}" type="pres">
      <dgm:prSet presAssocID="{DF610943-9398-4A6A-9806-FBAF59D538B8}" presName="sibTrans" presStyleLbl="sibTrans1D1" presStyleIdx="2" presStyleCnt="9"/>
      <dgm:spPr/>
    </dgm:pt>
    <dgm:pt modelId="{F65AD63B-464D-4416-8A73-49B047E83B61}" type="pres">
      <dgm:prSet presAssocID="{DF610943-9398-4A6A-9806-FBAF59D538B8}" presName="connectorText" presStyleLbl="sibTrans1D1" presStyleIdx="2" presStyleCnt="9"/>
      <dgm:spPr/>
    </dgm:pt>
    <dgm:pt modelId="{FE4EE307-593A-4743-B32E-85175C491EE0}" type="pres">
      <dgm:prSet presAssocID="{5F2246A8-607F-42AB-8AB6-F5D24267BEDE}" presName="node" presStyleLbl="node1" presStyleIdx="3" presStyleCnt="10">
        <dgm:presLayoutVars>
          <dgm:bulletEnabled val="1"/>
        </dgm:presLayoutVars>
      </dgm:prSet>
      <dgm:spPr/>
    </dgm:pt>
    <dgm:pt modelId="{336AB3F0-71EF-4B79-8B06-32C25E9B9F4F}" type="pres">
      <dgm:prSet presAssocID="{20CD55DD-14E0-4FC0-9C82-6A6A3F45FF49}" presName="sibTrans" presStyleLbl="sibTrans1D1" presStyleIdx="3" presStyleCnt="9"/>
      <dgm:spPr/>
    </dgm:pt>
    <dgm:pt modelId="{D9E16343-921C-4060-AA52-5C6E5221F6F7}" type="pres">
      <dgm:prSet presAssocID="{20CD55DD-14E0-4FC0-9C82-6A6A3F45FF49}" presName="connectorText" presStyleLbl="sibTrans1D1" presStyleIdx="3" presStyleCnt="9"/>
      <dgm:spPr/>
    </dgm:pt>
    <dgm:pt modelId="{2DF3FC82-F524-4175-9676-D677CA4270D1}" type="pres">
      <dgm:prSet presAssocID="{3BE25E95-C2DB-4BA1-91EF-E07D5E2F3A95}" presName="node" presStyleLbl="node1" presStyleIdx="4" presStyleCnt="10">
        <dgm:presLayoutVars>
          <dgm:bulletEnabled val="1"/>
        </dgm:presLayoutVars>
      </dgm:prSet>
      <dgm:spPr/>
    </dgm:pt>
    <dgm:pt modelId="{0B4CF7E0-3564-49A2-ADBE-CFE050BA25FB}" type="pres">
      <dgm:prSet presAssocID="{DA8FBD43-318A-4E44-AF3C-7584523351C5}" presName="sibTrans" presStyleLbl="sibTrans1D1" presStyleIdx="4" presStyleCnt="9"/>
      <dgm:spPr/>
    </dgm:pt>
    <dgm:pt modelId="{49748509-2970-423D-8CCB-4A917778C25C}" type="pres">
      <dgm:prSet presAssocID="{DA8FBD43-318A-4E44-AF3C-7584523351C5}" presName="connectorText" presStyleLbl="sibTrans1D1" presStyleIdx="4" presStyleCnt="9"/>
      <dgm:spPr/>
    </dgm:pt>
    <dgm:pt modelId="{64B56E4D-015E-48B9-BC92-6A68AC9DA209}" type="pres">
      <dgm:prSet presAssocID="{9D9994D2-78B4-4852-BA51-EDA5EA874F1E}" presName="node" presStyleLbl="node1" presStyleIdx="5" presStyleCnt="10">
        <dgm:presLayoutVars>
          <dgm:bulletEnabled val="1"/>
        </dgm:presLayoutVars>
      </dgm:prSet>
      <dgm:spPr/>
    </dgm:pt>
    <dgm:pt modelId="{95ABAF2A-2B9E-4AF2-A8CE-CBCFDCC54B3D}" type="pres">
      <dgm:prSet presAssocID="{2595498A-D5F6-43CD-BD00-7981D1491664}" presName="sibTrans" presStyleLbl="sibTrans1D1" presStyleIdx="5" presStyleCnt="9"/>
      <dgm:spPr/>
    </dgm:pt>
    <dgm:pt modelId="{A06BFCD3-1127-44B3-8D5A-12B743EFCEBF}" type="pres">
      <dgm:prSet presAssocID="{2595498A-D5F6-43CD-BD00-7981D1491664}" presName="connectorText" presStyleLbl="sibTrans1D1" presStyleIdx="5" presStyleCnt="9"/>
      <dgm:spPr/>
    </dgm:pt>
    <dgm:pt modelId="{9DCDF094-06DC-4760-A412-532F7BA29E15}" type="pres">
      <dgm:prSet presAssocID="{3CF921A6-6337-4202-B4E1-BF6F6F654E85}" presName="node" presStyleLbl="node1" presStyleIdx="6" presStyleCnt="10">
        <dgm:presLayoutVars>
          <dgm:bulletEnabled val="1"/>
        </dgm:presLayoutVars>
      </dgm:prSet>
      <dgm:spPr/>
    </dgm:pt>
    <dgm:pt modelId="{B3838D75-C5B1-4646-9780-5539DB3771F7}" type="pres">
      <dgm:prSet presAssocID="{ADB35FA8-05D0-4F73-9D33-A26B53F978E7}" presName="sibTrans" presStyleLbl="sibTrans1D1" presStyleIdx="6" presStyleCnt="9"/>
      <dgm:spPr/>
    </dgm:pt>
    <dgm:pt modelId="{A1DE6D61-A0A9-40AF-A69D-61DA4A6523AA}" type="pres">
      <dgm:prSet presAssocID="{ADB35FA8-05D0-4F73-9D33-A26B53F978E7}" presName="connectorText" presStyleLbl="sibTrans1D1" presStyleIdx="6" presStyleCnt="9"/>
      <dgm:spPr/>
    </dgm:pt>
    <dgm:pt modelId="{DEE3743E-9729-45CA-BBDF-8D544060FCC2}" type="pres">
      <dgm:prSet presAssocID="{68E3044B-7FBC-4DF8-AED8-A7A3FD10F1DD}" presName="node" presStyleLbl="node1" presStyleIdx="7" presStyleCnt="10">
        <dgm:presLayoutVars>
          <dgm:bulletEnabled val="1"/>
        </dgm:presLayoutVars>
      </dgm:prSet>
      <dgm:spPr/>
    </dgm:pt>
    <dgm:pt modelId="{56853314-9F5B-4F83-8889-9D557C53FDD3}" type="pres">
      <dgm:prSet presAssocID="{D0B7A6E2-2EA8-4C65-99F9-334D8645E828}" presName="sibTrans" presStyleLbl="sibTrans1D1" presStyleIdx="7" presStyleCnt="9"/>
      <dgm:spPr/>
    </dgm:pt>
    <dgm:pt modelId="{8F5CA6CD-E756-4263-94D7-AD16993550B9}" type="pres">
      <dgm:prSet presAssocID="{D0B7A6E2-2EA8-4C65-99F9-334D8645E828}" presName="connectorText" presStyleLbl="sibTrans1D1" presStyleIdx="7" presStyleCnt="9"/>
      <dgm:spPr/>
    </dgm:pt>
    <dgm:pt modelId="{4C60A1D5-D5ED-4BBD-876E-E1A61C456C3D}" type="pres">
      <dgm:prSet presAssocID="{3483D124-9816-4F40-B69E-F53ED24D0820}" presName="node" presStyleLbl="node1" presStyleIdx="8" presStyleCnt="10">
        <dgm:presLayoutVars>
          <dgm:bulletEnabled val="1"/>
        </dgm:presLayoutVars>
      </dgm:prSet>
      <dgm:spPr/>
    </dgm:pt>
    <dgm:pt modelId="{95C7D339-465E-48E7-B74A-28B59B7B3D3B}" type="pres">
      <dgm:prSet presAssocID="{95924099-B83B-49E7-AF3C-533F06139D38}" presName="sibTrans" presStyleLbl="sibTrans1D1" presStyleIdx="8" presStyleCnt="9"/>
      <dgm:spPr/>
    </dgm:pt>
    <dgm:pt modelId="{BFD1696D-F80A-4DA8-A312-02EFA33219FB}" type="pres">
      <dgm:prSet presAssocID="{95924099-B83B-49E7-AF3C-533F06139D38}" presName="connectorText" presStyleLbl="sibTrans1D1" presStyleIdx="8" presStyleCnt="9"/>
      <dgm:spPr/>
    </dgm:pt>
    <dgm:pt modelId="{BE4FD09B-7758-4854-A702-70EA48065335}" type="pres">
      <dgm:prSet presAssocID="{40BD71E8-A98A-4E3B-A322-9B21284A6437}" presName="node" presStyleLbl="node1" presStyleIdx="9" presStyleCnt="10">
        <dgm:presLayoutVars>
          <dgm:bulletEnabled val="1"/>
        </dgm:presLayoutVars>
      </dgm:prSet>
      <dgm:spPr/>
    </dgm:pt>
  </dgm:ptLst>
  <dgm:cxnLst>
    <dgm:cxn modelId="{6F933201-8800-4707-8C9E-06B71ED5E9DA}" type="presOf" srcId="{20CD55DD-14E0-4FC0-9C82-6A6A3F45FF49}" destId="{D9E16343-921C-4060-AA52-5C6E5221F6F7}" srcOrd="1" destOrd="0" presId="urn:microsoft.com/office/officeart/2016/7/layout/RepeatingBendingProcessNew"/>
    <dgm:cxn modelId="{26921807-ACB3-4974-AB4B-80CE05F9B39C}" type="presOf" srcId="{3483D124-9816-4F40-B69E-F53ED24D0820}" destId="{4C60A1D5-D5ED-4BBD-876E-E1A61C456C3D}" srcOrd="0" destOrd="0" presId="urn:microsoft.com/office/officeart/2016/7/layout/RepeatingBendingProcessNew"/>
    <dgm:cxn modelId="{258D8013-C2BB-45CC-A419-327E2773A197}" srcId="{7321C2F2-45EC-4997-8D93-FA36283BA08E}" destId="{3483D124-9816-4F40-B69E-F53ED24D0820}" srcOrd="8" destOrd="0" parTransId="{B80BB636-08CA-43A4-BE88-7C6D84FFDE24}" sibTransId="{95924099-B83B-49E7-AF3C-533F06139D38}"/>
    <dgm:cxn modelId="{078F4221-D02E-4C59-BD2A-6F785BF1064E}" srcId="{7321C2F2-45EC-4997-8D93-FA36283BA08E}" destId="{68E3044B-7FBC-4DF8-AED8-A7A3FD10F1DD}" srcOrd="7" destOrd="0" parTransId="{7C1FB2D8-95B4-4AC8-88A8-24821F838713}" sibTransId="{D0B7A6E2-2EA8-4C65-99F9-334D8645E828}"/>
    <dgm:cxn modelId="{F22E7727-0961-417A-9BB9-99CD54A976C6}" type="presOf" srcId="{9D9994D2-78B4-4852-BA51-EDA5EA874F1E}" destId="{64B56E4D-015E-48B9-BC92-6A68AC9DA209}" srcOrd="0" destOrd="0" presId="urn:microsoft.com/office/officeart/2016/7/layout/RepeatingBendingProcessNew"/>
    <dgm:cxn modelId="{C1DFC22B-5242-4A0E-A92C-ABF485021F4C}" type="presOf" srcId="{ADB35FA8-05D0-4F73-9D33-A26B53F978E7}" destId="{A1DE6D61-A0A9-40AF-A69D-61DA4A6523AA}" srcOrd="1" destOrd="0" presId="urn:microsoft.com/office/officeart/2016/7/layout/RepeatingBendingProcessNew"/>
    <dgm:cxn modelId="{D0AFE230-9964-4E06-AEBF-674BA25F69F8}" type="presOf" srcId="{3BE25E95-C2DB-4BA1-91EF-E07D5E2F3A95}" destId="{2DF3FC82-F524-4175-9676-D677CA4270D1}" srcOrd="0" destOrd="0" presId="urn:microsoft.com/office/officeart/2016/7/layout/RepeatingBendingProcessNew"/>
    <dgm:cxn modelId="{5ADED233-E36F-4974-8193-A779424F2FF5}" type="presOf" srcId="{5F2246A8-607F-42AB-8AB6-F5D24267BEDE}" destId="{FE4EE307-593A-4743-B32E-85175C491EE0}" srcOrd="0" destOrd="0" presId="urn:microsoft.com/office/officeart/2016/7/layout/RepeatingBendingProcessNew"/>
    <dgm:cxn modelId="{3FF0A95E-0180-47BF-A3A4-D3F5FA2961D6}" type="presOf" srcId="{0EDF67EC-0233-4262-9B6A-C7AE1BC32C40}" destId="{B5D6E01D-D447-4FB3-B96F-A78FDF9B34F3}" srcOrd="0" destOrd="0" presId="urn:microsoft.com/office/officeart/2016/7/layout/RepeatingBendingProcessNew"/>
    <dgm:cxn modelId="{A0B7EE6B-4319-4F22-ABC7-6129859D852F}" type="presOf" srcId="{40BD71E8-A98A-4E3B-A322-9B21284A6437}" destId="{BE4FD09B-7758-4854-A702-70EA48065335}" srcOrd="0" destOrd="0" presId="urn:microsoft.com/office/officeart/2016/7/layout/RepeatingBendingProcessNew"/>
    <dgm:cxn modelId="{2BAB856C-C37D-4E51-B32F-5ECB1A45C482}" srcId="{7321C2F2-45EC-4997-8D93-FA36283BA08E}" destId="{3BE25E95-C2DB-4BA1-91EF-E07D5E2F3A95}" srcOrd="4" destOrd="0" parTransId="{F402BF63-CE24-4ABD-B87B-34EB446DF4F6}" sibTransId="{DA8FBD43-318A-4E44-AF3C-7584523351C5}"/>
    <dgm:cxn modelId="{4628D450-918A-46A2-830B-553F04CF9073}" type="presOf" srcId="{DF610943-9398-4A6A-9806-FBAF59D538B8}" destId="{63548EF2-AC74-4FC5-81C5-A583F1D4B0DB}" srcOrd="0" destOrd="0" presId="urn:microsoft.com/office/officeart/2016/7/layout/RepeatingBendingProcessNew"/>
    <dgm:cxn modelId="{56022271-2152-45F6-9346-1ABB377E345C}" srcId="{7321C2F2-45EC-4997-8D93-FA36283BA08E}" destId="{9D9994D2-78B4-4852-BA51-EDA5EA874F1E}" srcOrd="5" destOrd="0" parTransId="{6D8ED3E3-D189-4C24-821A-EA3E6DCA89AC}" sibTransId="{2595498A-D5F6-43CD-BD00-7981D1491664}"/>
    <dgm:cxn modelId="{B04C1377-0C7A-45B0-A7E1-40E38388E53C}" type="presOf" srcId="{2595498A-D5F6-43CD-BD00-7981D1491664}" destId="{A06BFCD3-1127-44B3-8D5A-12B743EFCEBF}" srcOrd="1" destOrd="0" presId="urn:microsoft.com/office/officeart/2016/7/layout/RepeatingBendingProcessNew"/>
    <dgm:cxn modelId="{E98BC357-CBFA-4B5A-86B2-95509E1A867D}" srcId="{7321C2F2-45EC-4997-8D93-FA36283BA08E}" destId="{5F2246A8-607F-42AB-8AB6-F5D24267BEDE}" srcOrd="3" destOrd="0" parTransId="{E3E4F751-385E-4D40-92C4-2E85906925E9}" sibTransId="{20CD55DD-14E0-4FC0-9C82-6A6A3F45FF49}"/>
    <dgm:cxn modelId="{95FD2A5A-E377-4D8D-8CC8-1B0D8283EE95}" type="presOf" srcId="{D0B7A6E2-2EA8-4C65-99F9-334D8645E828}" destId="{8F5CA6CD-E756-4263-94D7-AD16993550B9}" srcOrd="1" destOrd="0" presId="urn:microsoft.com/office/officeart/2016/7/layout/RepeatingBendingProcessNew"/>
    <dgm:cxn modelId="{431E497E-0CC6-45BE-81CF-95382BC520D3}" type="presOf" srcId="{00E56FDC-E8CD-4278-92B1-F3AA13DDDF1E}" destId="{382362A1-2D2C-45A9-8251-DEF45A3AB026}" srcOrd="0" destOrd="0" presId="urn:microsoft.com/office/officeart/2016/7/layout/RepeatingBendingProcessNew"/>
    <dgm:cxn modelId="{CF113680-CE17-49BC-8C99-7B9CBCED04A7}" type="presOf" srcId="{D0B7A6E2-2EA8-4C65-99F9-334D8645E828}" destId="{56853314-9F5B-4F83-8889-9D557C53FDD3}" srcOrd="0" destOrd="0" presId="urn:microsoft.com/office/officeart/2016/7/layout/RepeatingBendingProcessNew"/>
    <dgm:cxn modelId="{54F82A81-DA0F-43AA-996E-BAB1B11B65A3}" type="presOf" srcId="{95924099-B83B-49E7-AF3C-533F06139D38}" destId="{BFD1696D-F80A-4DA8-A312-02EFA33219FB}" srcOrd="1" destOrd="0" presId="urn:microsoft.com/office/officeart/2016/7/layout/RepeatingBendingProcessNew"/>
    <dgm:cxn modelId="{A4521B86-D89C-4DDC-9C49-80F37162A4C6}" type="presOf" srcId="{95924099-B83B-49E7-AF3C-533F06139D38}" destId="{95C7D339-465E-48E7-B74A-28B59B7B3D3B}" srcOrd="0" destOrd="0" presId="urn:microsoft.com/office/officeart/2016/7/layout/RepeatingBendingProcessNew"/>
    <dgm:cxn modelId="{C04B738B-EDF1-4BF8-8156-7F713887FFC8}" type="presOf" srcId="{68E3044B-7FBC-4DF8-AED8-A7A3FD10F1DD}" destId="{DEE3743E-9729-45CA-BBDF-8D544060FCC2}" srcOrd="0" destOrd="0" presId="urn:microsoft.com/office/officeart/2016/7/layout/RepeatingBendingProcessNew"/>
    <dgm:cxn modelId="{2A19E78B-D1B9-4191-B79C-9B568F245E67}" type="presOf" srcId="{DF610943-9398-4A6A-9806-FBAF59D538B8}" destId="{F65AD63B-464D-4416-8A73-49B047E83B61}" srcOrd="1" destOrd="0" presId="urn:microsoft.com/office/officeart/2016/7/layout/RepeatingBendingProcessNew"/>
    <dgm:cxn modelId="{6AFE508E-9D62-4DD1-B2BE-1403B465297C}" srcId="{7321C2F2-45EC-4997-8D93-FA36283BA08E}" destId="{0EDF67EC-0233-4262-9B6A-C7AE1BC32C40}" srcOrd="2" destOrd="0" parTransId="{BC315DCF-B170-44C1-A8D3-00097AFAB593}" sibTransId="{DF610943-9398-4A6A-9806-FBAF59D538B8}"/>
    <dgm:cxn modelId="{21051C90-2E9A-461F-B278-9255B1F2EF9C}" type="presOf" srcId="{7111CADE-3414-4B44-B859-68D3BD8F75E8}" destId="{C723129B-F1DA-4478-BF78-A4AD2F241E3E}" srcOrd="0" destOrd="0" presId="urn:microsoft.com/office/officeart/2016/7/layout/RepeatingBendingProcessNew"/>
    <dgm:cxn modelId="{00793893-EE89-432C-88A8-33CEACC5ADAB}" srcId="{7321C2F2-45EC-4997-8D93-FA36283BA08E}" destId="{3CF921A6-6337-4202-B4E1-BF6F6F654E85}" srcOrd="6" destOrd="0" parTransId="{79E4BFE9-FE83-4A29-9ED3-70194D7797FA}" sibTransId="{ADB35FA8-05D0-4F73-9D33-A26B53F978E7}"/>
    <dgm:cxn modelId="{FC09B3A4-ECF5-4199-A046-866CE7FB494D}" type="presOf" srcId="{3CF921A6-6337-4202-B4E1-BF6F6F654E85}" destId="{9DCDF094-06DC-4760-A412-532F7BA29E15}" srcOrd="0" destOrd="0" presId="urn:microsoft.com/office/officeart/2016/7/layout/RepeatingBendingProcessNew"/>
    <dgm:cxn modelId="{309DEAAD-4D03-49A1-9431-EEAB9DC4BBA7}" type="presOf" srcId="{2595498A-D5F6-43CD-BD00-7981D1491664}" destId="{95ABAF2A-2B9E-4AF2-A8CE-CBCFDCC54B3D}" srcOrd="0" destOrd="0" presId="urn:microsoft.com/office/officeart/2016/7/layout/RepeatingBendingProcessNew"/>
    <dgm:cxn modelId="{35F5C2B4-028E-4792-A1DC-1B92ED67F382}" type="presOf" srcId="{DA8FBD43-318A-4E44-AF3C-7584523351C5}" destId="{0B4CF7E0-3564-49A2-ADBE-CFE050BA25FB}" srcOrd="0" destOrd="0" presId="urn:microsoft.com/office/officeart/2016/7/layout/RepeatingBendingProcessNew"/>
    <dgm:cxn modelId="{6F807FC7-B410-4D26-9C05-745A9EBDD043}" type="presOf" srcId="{20CD55DD-14E0-4FC0-9C82-6A6A3F45FF49}" destId="{336AB3F0-71EF-4B79-8B06-32C25E9B9F4F}" srcOrd="0" destOrd="0" presId="urn:microsoft.com/office/officeart/2016/7/layout/RepeatingBendingProcessNew"/>
    <dgm:cxn modelId="{192F35D0-F539-46A2-A2BF-DE575B3F085B}" type="presOf" srcId="{7321C2F2-45EC-4997-8D93-FA36283BA08E}" destId="{E4EEDCDD-856F-477D-8DBF-B358AE47DBB3}" srcOrd="0" destOrd="0" presId="urn:microsoft.com/office/officeart/2016/7/layout/RepeatingBendingProcessNew"/>
    <dgm:cxn modelId="{4BB3F3D0-3049-4794-A2EC-46159FE8AF59}" srcId="{7321C2F2-45EC-4997-8D93-FA36283BA08E}" destId="{40BD71E8-A98A-4E3B-A322-9B21284A6437}" srcOrd="9" destOrd="0" parTransId="{72E69F76-B7A9-4A83-BAB9-9C240A637DE8}" sibTransId="{C508FDD2-12B7-4EB7-9972-37F9E7927EC9}"/>
    <dgm:cxn modelId="{8ED2B3D3-2A26-41A1-B23D-C751C98DE60F}" srcId="{7321C2F2-45EC-4997-8D93-FA36283BA08E}" destId="{E1AD8477-0AEF-4E82-8B67-BF51AAD231FC}" srcOrd="0" destOrd="0" parTransId="{E484A7D9-3E4B-4B81-A275-6C515F06181A}" sibTransId="{00E56FDC-E8CD-4278-92B1-F3AA13DDDF1E}"/>
    <dgm:cxn modelId="{85D57BD7-A611-403B-9E92-586FC87131A7}" type="presOf" srcId="{E1AD8477-0AEF-4E82-8B67-BF51AAD231FC}" destId="{9CDBA2CA-71C8-48E2-B857-B891253CF089}" srcOrd="0" destOrd="0" presId="urn:microsoft.com/office/officeart/2016/7/layout/RepeatingBendingProcessNew"/>
    <dgm:cxn modelId="{125C27DC-070C-4474-9D99-56CCC6B1059A}" type="presOf" srcId="{ADB35FA8-05D0-4F73-9D33-A26B53F978E7}" destId="{B3838D75-C5B1-4646-9780-5539DB3771F7}" srcOrd="0" destOrd="0" presId="urn:microsoft.com/office/officeart/2016/7/layout/RepeatingBendingProcessNew"/>
    <dgm:cxn modelId="{55EEE0E0-4D82-44A2-A50B-609C8F1F2D91}" type="presOf" srcId="{00E56FDC-E8CD-4278-92B1-F3AA13DDDF1E}" destId="{84BB70B0-F6A8-4ABC-8A09-B54CC92F0138}" srcOrd="1" destOrd="0" presId="urn:microsoft.com/office/officeart/2016/7/layout/RepeatingBendingProcessNew"/>
    <dgm:cxn modelId="{89D41CE1-BA02-4372-9D6F-EA248E8F7D28}" type="presOf" srcId="{DA8FBD43-318A-4E44-AF3C-7584523351C5}" destId="{49748509-2970-423D-8CCB-4A917778C25C}" srcOrd="1" destOrd="0" presId="urn:microsoft.com/office/officeart/2016/7/layout/RepeatingBendingProcessNew"/>
    <dgm:cxn modelId="{CD68D3E7-AA43-4D33-9271-9F42A7426BA6}" type="presOf" srcId="{E9880A98-8A58-4110-A77F-C19DF6CD0D0F}" destId="{3E6C3088-1064-4AE0-BCBF-8D417641ACB7}" srcOrd="1" destOrd="0" presId="urn:microsoft.com/office/officeart/2016/7/layout/RepeatingBendingProcessNew"/>
    <dgm:cxn modelId="{1FC4A4F2-3015-47AC-9C69-4CDAFDD75644}" srcId="{7321C2F2-45EC-4997-8D93-FA36283BA08E}" destId="{7111CADE-3414-4B44-B859-68D3BD8F75E8}" srcOrd="1" destOrd="0" parTransId="{0A4701C9-2730-4370-B2E7-50DC1F9FCE69}" sibTransId="{E9880A98-8A58-4110-A77F-C19DF6CD0D0F}"/>
    <dgm:cxn modelId="{6ED08BF5-95DC-427A-B655-0A2316AA9DCD}" type="presOf" srcId="{E9880A98-8A58-4110-A77F-C19DF6CD0D0F}" destId="{F124C97F-40AA-4034-8BE1-D47D948D012E}" srcOrd="0" destOrd="0" presId="urn:microsoft.com/office/officeart/2016/7/layout/RepeatingBendingProcessNew"/>
    <dgm:cxn modelId="{A54916B6-CE9D-401F-8357-21D4550852E6}" type="presParOf" srcId="{E4EEDCDD-856F-477D-8DBF-B358AE47DBB3}" destId="{9CDBA2CA-71C8-48E2-B857-B891253CF089}" srcOrd="0" destOrd="0" presId="urn:microsoft.com/office/officeart/2016/7/layout/RepeatingBendingProcessNew"/>
    <dgm:cxn modelId="{F6589DB9-C50E-459E-A855-FC453D64E17F}" type="presParOf" srcId="{E4EEDCDD-856F-477D-8DBF-B358AE47DBB3}" destId="{382362A1-2D2C-45A9-8251-DEF45A3AB026}" srcOrd="1" destOrd="0" presId="urn:microsoft.com/office/officeart/2016/7/layout/RepeatingBendingProcessNew"/>
    <dgm:cxn modelId="{3CA334BD-771D-4FD4-848E-463CDAC869F4}" type="presParOf" srcId="{382362A1-2D2C-45A9-8251-DEF45A3AB026}" destId="{84BB70B0-F6A8-4ABC-8A09-B54CC92F0138}" srcOrd="0" destOrd="0" presId="urn:microsoft.com/office/officeart/2016/7/layout/RepeatingBendingProcessNew"/>
    <dgm:cxn modelId="{40894586-EBB8-4F87-80E1-5ACC1D2F594B}" type="presParOf" srcId="{E4EEDCDD-856F-477D-8DBF-B358AE47DBB3}" destId="{C723129B-F1DA-4478-BF78-A4AD2F241E3E}" srcOrd="2" destOrd="0" presId="urn:microsoft.com/office/officeart/2016/7/layout/RepeatingBendingProcessNew"/>
    <dgm:cxn modelId="{D1329CD1-9870-4BFB-8951-D4BD96563BC6}" type="presParOf" srcId="{E4EEDCDD-856F-477D-8DBF-B358AE47DBB3}" destId="{F124C97F-40AA-4034-8BE1-D47D948D012E}" srcOrd="3" destOrd="0" presId="urn:microsoft.com/office/officeart/2016/7/layout/RepeatingBendingProcessNew"/>
    <dgm:cxn modelId="{FD9469CD-F5D4-4E44-BB75-922B905D4007}" type="presParOf" srcId="{F124C97F-40AA-4034-8BE1-D47D948D012E}" destId="{3E6C3088-1064-4AE0-BCBF-8D417641ACB7}" srcOrd="0" destOrd="0" presId="urn:microsoft.com/office/officeart/2016/7/layout/RepeatingBendingProcessNew"/>
    <dgm:cxn modelId="{BAA28D1A-6627-4A51-96E1-4D98CDF7BE78}" type="presParOf" srcId="{E4EEDCDD-856F-477D-8DBF-B358AE47DBB3}" destId="{B5D6E01D-D447-4FB3-B96F-A78FDF9B34F3}" srcOrd="4" destOrd="0" presId="urn:microsoft.com/office/officeart/2016/7/layout/RepeatingBendingProcessNew"/>
    <dgm:cxn modelId="{2B32E0C4-B352-4B30-A43B-994456B0846D}" type="presParOf" srcId="{E4EEDCDD-856F-477D-8DBF-B358AE47DBB3}" destId="{63548EF2-AC74-4FC5-81C5-A583F1D4B0DB}" srcOrd="5" destOrd="0" presId="urn:microsoft.com/office/officeart/2016/7/layout/RepeatingBendingProcessNew"/>
    <dgm:cxn modelId="{DB42E658-6AB4-459E-8CB9-DC323E82F1A9}" type="presParOf" srcId="{63548EF2-AC74-4FC5-81C5-A583F1D4B0DB}" destId="{F65AD63B-464D-4416-8A73-49B047E83B61}" srcOrd="0" destOrd="0" presId="urn:microsoft.com/office/officeart/2016/7/layout/RepeatingBendingProcessNew"/>
    <dgm:cxn modelId="{2F427D15-653B-4B79-96D6-99BB6F1B04CB}" type="presParOf" srcId="{E4EEDCDD-856F-477D-8DBF-B358AE47DBB3}" destId="{FE4EE307-593A-4743-B32E-85175C491EE0}" srcOrd="6" destOrd="0" presId="urn:microsoft.com/office/officeart/2016/7/layout/RepeatingBendingProcessNew"/>
    <dgm:cxn modelId="{BF772083-FB6E-4EF8-89C5-B4455C2BD5AE}" type="presParOf" srcId="{E4EEDCDD-856F-477D-8DBF-B358AE47DBB3}" destId="{336AB3F0-71EF-4B79-8B06-32C25E9B9F4F}" srcOrd="7" destOrd="0" presId="urn:microsoft.com/office/officeart/2016/7/layout/RepeatingBendingProcessNew"/>
    <dgm:cxn modelId="{2985D8C0-3CEB-4CFF-9789-33E12C9197EE}" type="presParOf" srcId="{336AB3F0-71EF-4B79-8B06-32C25E9B9F4F}" destId="{D9E16343-921C-4060-AA52-5C6E5221F6F7}" srcOrd="0" destOrd="0" presId="urn:microsoft.com/office/officeart/2016/7/layout/RepeatingBendingProcessNew"/>
    <dgm:cxn modelId="{FFE4A5AC-3C3B-4B2F-A655-527F18820C31}" type="presParOf" srcId="{E4EEDCDD-856F-477D-8DBF-B358AE47DBB3}" destId="{2DF3FC82-F524-4175-9676-D677CA4270D1}" srcOrd="8" destOrd="0" presId="urn:microsoft.com/office/officeart/2016/7/layout/RepeatingBendingProcessNew"/>
    <dgm:cxn modelId="{AA286139-B213-4C34-B775-3C13D7F32F59}" type="presParOf" srcId="{E4EEDCDD-856F-477D-8DBF-B358AE47DBB3}" destId="{0B4CF7E0-3564-49A2-ADBE-CFE050BA25FB}" srcOrd="9" destOrd="0" presId="urn:microsoft.com/office/officeart/2016/7/layout/RepeatingBendingProcessNew"/>
    <dgm:cxn modelId="{07300B6F-837C-4E7F-AFEC-405D84DA51B6}" type="presParOf" srcId="{0B4CF7E0-3564-49A2-ADBE-CFE050BA25FB}" destId="{49748509-2970-423D-8CCB-4A917778C25C}" srcOrd="0" destOrd="0" presId="urn:microsoft.com/office/officeart/2016/7/layout/RepeatingBendingProcessNew"/>
    <dgm:cxn modelId="{778BAC5B-A59A-43DC-B8A6-57550AB86F0B}" type="presParOf" srcId="{E4EEDCDD-856F-477D-8DBF-B358AE47DBB3}" destId="{64B56E4D-015E-48B9-BC92-6A68AC9DA209}" srcOrd="10" destOrd="0" presId="urn:microsoft.com/office/officeart/2016/7/layout/RepeatingBendingProcessNew"/>
    <dgm:cxn modelId="{D5C33B40-C87C-4BF5-AF2C-5F06B8AC3380}" type="presParOf" srcId="{E4EEDCDD-856F-477D-8DBF-B358AE47DBB3}" destId="{95ABAF2A-2B9E-4AF2-A8CE-CBCFDCC54B3D}" srcOrd="11" destOrd="0" presId="urn:microsoft.com/office/officeart/2016/7/layout/RepeatingBendingProcessNew"/>
    <dgm:cxn modelId="{28B02495-8A08-4A96-86D8-2904B429CC3F}" type="presParOf" srcId="{95ABAF2A-2B9E-4AF2-A8CE-CBCFDCC54B3D}" destId="{A06BFCD3-1127-44B3-8D5A-12B743EFCEBF}" srcOrd="0" destOrd="0" presId="urn:microsoft.com/office/officeart/2016/7/layout/RepeatingBendingProcessNew"/>
    <dgm:cxn modelId="{190AB0AD-8E24-4417-8726-8A87F94C1329}" type="presParOf" srcId="{E4EEDCDD-856F-477D-8DBF-B358AE47DBB3}" destId="{9DCDF094-06DC-4760-A412-532F7BA29E15}" srcOrd="12" destOrd="0" presId="urn:microsoft.com/office/officeart/2016/7/layout/RepeatingBendingProcessNew"/>
    <dgm:cxn modelId="{AF382C00-C632-4ADB-8804-BB595646206D}" type="presParOf" srcId="{E4EEDCDD-856F-477D-8DBF-B358AE47DBB3}" destId="{B3838D75-C5B1-4646-9780-5539DB3771F7}" srcOrd="13" destOrd="0" presId="urn:microsoft.com/office/officeart/2016/7/layout/RepeatingBendingProcessNew"/>
    <dgm:cxn modelId="{F3E14BBC-6789-42EC-A69F-BDCFB475C983}" type="presParOf" srcId="{B3838D75-C5B1-4646-9780-5539DB3771F7}" destId="{A1DE6D61-A0A9-40AF-A69D-61DA4A6523AA}" srcOrd="0" destOrd="0" presId="urn:microsoft.com/office/officeart/2016/7/layout/RepeatingBendingProcessNew"/>
    <dgm:cxn modelId="{23FA807A-599C-4EE7-B511-569B1125BDA6}" type="presParOf" srcId="{E4EEDCDD-856F-477D-8DBF-B358AE47DBB3}" destId="{DEE3743E-9729-45CA-BBDF-8D544060FCC2}" srcOrd="14" destOrd="0" presId="urn:microsoft.com/office/officeart/2016/7/layout/RepeatingBendingProcessNew"/>
    <dgm:cxn modelId="{BA8083F6-4490-47A4-8F0A-45AF860B03D7}" type="presParOf" srcId="{E4EEDCDD-856F-477D-8DBF-B358AE47DBB3}" destId="{56853314-9F5B-4F83-8889-9D557C53FDD3}" srcOrd="15" destOrd="0" presId="urn:microsoft.com/office/officeart/2016/7/layout/RepeatingBendingProcessNew"/>
    <dgm:cxn modelId="{35F4BC4F-A609-4EDA-B5DC-382F47A28E42}" type="presParOf" srcId="{56853314-9F5B-4F83-8889-9D557C53FDD3}" destId="{8F5CA6CD-E756-4263-94D7-AD16993550B9}" srcOrd="0" destOrd="0" presId="urn:microsoft.com/office/officeart/2016/7/layout/RepeatingBendingProcessNew"/>
    <dgm:cxn modelId="{70214888-D7A3-4BF8-B153-78194F8EA802}" type="presParOf" srcId="{E4EEDCDD-856F-477D-8DBF-B358AE47DBB3}" destId="{4C60A1D5-D5ED-4BBD-876E-E1A61C456C3D}" srcOrd="16" destOrd="0" presId="urn:microsoft.com/office/officeart/2016/7/layout/RepeatingBendingProcessNew"/>
    <dgm:cxn modelId="{377424F6-04E8-4265-965E-8B0FFD4015F1}" type="presParOf" srcId="{E4EEDCDD-856F-477D-8DBF-B358AE47DBB3}" destId="{95C7D339-465E-48E7-B74A-28B59B7B3D3B}" srcOrd="17" destOrd="0" presId="urn:microsoft.com/office/officeart/2016/7/layout/RepeatingBendingProcessNew"/>
    <dgm:cxn modelId="{193225BC-6849-493D-BF4B-46F68E23EA65}" type="presParOf" srcId="{95C7D339-465E-48E7-B74A-28B59B7B3D3B}" destId="{BFD1696D-F80A-4DA8-A312-02EFA33219FB}" srcOrd="0" destOrd="0" presId="urn:microsoft.com/office/officeart/2016/7/layout/RepeatingBendingProcessNew"/>
    <dgm:cxn modelId="{A5D54CE3-019E-4852-B99B-92EADC61BA75}" type="presParOf" srcId="{E4EEDCDD-856F-477D-8DBF-B358AE47DBB3}" destId="{BE4FD09B-7758-4854-A702-70EA48065335}" srcOrd="1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4DC46A-E130-4924-B70D-2883BC9D5F02}"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1CD60FCB-2208-4D8D-99FD-60F578F25719}">
      <dgm:prSet/>
      <dgm:spPr/>
      <dgm:t>
        <a:bodyPr/>
        <a:lstStyle/>
        <a:p>
          <a:pPr>
            <a:lnSpc>
              <a:spcPct val="100000"/>
            </a:lnSpc>
          </a:pPr>
          <a:r>
            <a:rPr lang="fr-FR" dirty="0"/>
            <a:t>RÉSULTATS DE L'AUDIT 2023 </a:t>
          </a:r>
          <a:endParaRPr lang="en-US" dirty="0"/>
        </a:p>
      </dgm:t>
    </dgm:pt>
    <dgm:pt modelId="{C0924F59-E0FA-4016-96E8-512B507F1253}" type="parTrans" cxnId="{38C4887C-0B63-4888-9DC1-8DF96B7AB273}">
      <dgm:prSet/>
      <dgm:spPr/>
      <dgm:t>
        <a:bodyPr/>
        <a:lstStyle/>
        <a:p>
          <a:endParaRPr lang="en-US"/>
        </a:p>
      </dgm:t>
    </dgm:pt>
    <dgm:pt modelId="{06899854-3B17-424B-AC2A-084EB1C154BE}" type="sibTrans" cxnId="{38C4887C-0B63-4888-9DC1-8DF96B7AB273}">
      <dgm:prSet/>
      <dgm:spPr/>
      <dgm:t>
        <a:bodyPr/>
        <a:lstStyle/>
        <a:p>
          <a:endParaRPr lang="en-US"/>
        </a:p>
      </dgm:t>
    </dgm:pt>
    <dgm:pt modelId="{28567696-AD7F-44A8-AD9C-6B30FCDCEBF8}">
      <dgm:prSet custT="1"/>
      <dgm:spPr/>
      <dgm:t>
        <a:bodyPr/>
        <a:lstStyle/>
        <a:p>
          <a:pPr>
            <a:lnSpc>
              <a:spcPct val="100000"/>
            </a:lnSpc>
          </a:pPr>
          <a:r>
            <a:rPr lang="fr-FR" sz="2000" dirty="0"/>
            <a:t>Opinion d'audit non modifiée ou « sans réserve » sur les états financiers - ce qui signifie que « les états financiers sont présentés fidèlement dans tous leurs aspects significatifs ». </a:t>
          </a:r>
          <a:endParaRPr lang="en-US" sz="2000" dirty="0"/>
        </a:p>
      </dgm:t>
    </dgm:pt>
    <dgm:pt modelId="{187740A7-EA87-48C2-A7D1-0EBEB152A733}" type="parTrans" cxnId="{7D7F3506-5E6B-4290-B3DC-3C80A4122226}">
      <dgm:prSet/>
      <dgm:spPr/>
      <dgm:t>
        <a:bodyPr/>
        <a:lstStyle/>
        <a:p>
          <a:endParaRPr lang="en-US"/>
        </a:p>
      </dgm:t>
    </dgm:pt>
    <dgm:pt modelId="{C1A725E3-7D77-4894-AB00-EDBC9DAC6A97}" type="sibTrans" cxnId="{7D7F3506-5E6B-4290-B3DC-3C80A4122226}">
      <dgm:prSet/>
      <dgm:spPr/>
      <dgm:t>
        <a:bodyPr/>
        <a:lstStyle/>
        <a:p>
          <a:endParaRPr lang="en-US"/>
        </a:p>
      </dgm:t>
    </dgm:pt>
    <dgm:pt modelId="{555EE8F3-EEA9-4B4C-B2A3-119E553739E5}">
      <dgm:prSet custT="1"/>
      <dgm:spPr/>
      <dgm:t>
        <a:bodyPr/>
        <a:lstStyle/>
        <a:p>
          <a:pPr>
            <a:lnSpc>
              <a:spcPct val="100000"/>
            </a:lnSpc>
          </a:pPr>
          <a:r>
            <a:rPr lang="fr-FR" sz="2000" dirty="0"/>
            <a:t>BDO a noté qu'il a eu accès à toutes les informations demandées lors de l'audit et a reconnu l'excellente coopération du personnel de BSG et de AAGV à tous les niveaux tout au long du travail.</a:t>
          </a:r>
          <a:r>
            <a:rPr lang="fr-FR" sz="1800" dirty="0"/>
            <a:t> </a:t>
          </a:r>
          <a:endParaRPr lang="en-US" sz="1800" dirty="0"/>
        </a:p>
      </dgm:t>
    </dgm:pt>
    <dgm:pt modelId="{5D191D2E-EA2C-4BC1-9939-C916399907DB}" type="parTrans" cxnId="{A03C9777-7135-434A-80D8-49E69B7C9159}">
      <dgm:prSet/>
      <dgm:spPr/>
      <dgm:t>
        <a:bodyPr/>
        <a:lstStyle/>
        <a:p>
          <a:endParaRPr lang="en-US"/>
        </a:p>
      </dgm:t>
    </dgm:pt>
    <dgm:pt modelId="{C9814989-5ADC-4B2A-89E4-957BAAB8B34D}" type="sibTrans" cxnId="{A03C9777-7135-434A-80D8-49E69B7C9159}">
      <dgm:prSet/>
      <dgm:spPr/>
      <dgm:t>
        <a:bodyPr/>
        <a:lstStyle/>
        <a:p>
          <a:endParaRPr lang="en-US"/>
        </a:p>
      </dgm:t>
    </dgm:pt>
    <dgm:pt modelId="{D6030836-7FDB-48B9-A337-7EC11FDC969B}" type="pres">
      <dgm:prSet presAssocID="{C24DC46A-E130-4924-B70D-2883BC9D5F02}" presName="root" presStyleCnt="0">
        <dgm:presLayoutVars>
          <dgm:dir/>
          <dgm:resizeHandles val="exact"/>
        </dgm:presLayoutVars>
      </dgm:prSet>
      <dgm:spPr/>
    </dgm:pt>
    <dgm:pt modelId="{C266771F-C85C-45A7-AFA0-2FADA23FFBAB}" type="pres">
      <dgm:prSet presAssocID="{1CD60FCB-2208-4D8D-99FD-60F578F25719}" presName="compNode" presStyleCnt="0"/>
      <dgm:spPr/>
    </dgm:pt>
    <dgm:pt modelId="{9127FB43-04F5-45BF-9A25-F73B5143FBC4}" type="pres">
      <dgm:prSet presAssocID="{1CD60FCB-2208-4D8D-99FD-60F578F25719}" presName="bgRect" presStyleLbl="bgShp" presStyleIdx="0" presStyleCnt="3"/>
      <dgm:spPr/>
    </dgm:pt>
    <dgm:pt modelId="{D7DD7913-E8BB-4F25-86DD-67438F39C33A}" type="pres">
      <dgm:prSet presAssocID="{1CD60FCB-2208-4D8D-99FD-60F578F25719}" presName="iconRect" presStyleLbl="node1" presStyleIdx="0" presStyleCnt="3"/>
      <dgm:spPr/>
    </dgm:pt>
    <dgm:pt modelId="{7EDFF91C-203C-4709-A026-FBF7C6F669E6}" type="pres">
      <dgm:prSet presAssocID="{1CD60FCB-2208-4D8D-99FD-60F578F25719}" presName="spaceRect" presStyleCnt="0"/>
      <dgm:spPr/>
    </dgm:pt>
    <dgm:pt modelId="{35BC1EC4-506A-4013-AE06-9182C44A6FDF}" type="pres">
      <dgm:prSet presAssocID="{1CD60FCB-2208-4D8D-99FD-60F578F25719}" presName="parTx" presStyleLbl="revTx" presStyleIdx="0" presStyleCnt="3">
        <dgm:presLayoutVars>
          <dgm:chMax val="0"/>
          <dgm:chPref val="0"/>
        </dgm:presLayoutVars>
      </dgm:prSet>
      <dgm:spPr/>
    </dgm:pt>
    <dgm:pt modelId="{FB7FC587-BF25-429B-B20D-198131717F92}" type="pres">
      <dgm:prSet presAssocID="{06899854-3B17-424B-AC2A-084EB1C154BE}" presName="sibTrans" presStyleCnt="0"/>
      <dgm:spPr/>
    </dgm:pt>
    <dgm:pt modelId="{C1E4A22B-1367-4316-AAA2-292C359D1533}" type="pres">
      <dgm:prSet presAssocID="{28567696-AD7F-44A8-AD9C-6B30FCDCEBF8}" presName="compNode" presStyleCnt="0"/>
      <dgm:spPr/>
    </dgm:pt>
    <dgm:pt modelId="{525F189F-72FC-4062-B7C4-1AFC123B5016}" type="pres">
      <dgm:prSet presAssocID="{28567696-AD7F-44A8-AD9C-6B30FCDCEBF8}" presName="bgRect" presStyleLbl="bgShp" presStyleIdx="1" presStyleCnt="3"/>
      <dgm:spPr/>
    </dgm:pt>
    <dgm:pt modelId="{944B01A9-90A7-4F30-99B5-14F235A1E2A7}" type="pres">
      <dgm:prSet presAssocID="{28567696-AD7F-44A8-AD9C-6B30FCDCEBF8}" presName="iconRect" presStyleLbl="node1" presStyleIdx="1" presStyleCnt="3"/>
      <dgm:spPr/>
    </dgm:pt>
    <dgm:pt modelId="{7DEDDE6F-FD7A-4A7A-85B5-67FDC3E9D7D0}" type="pres">
      <dgm:prSet presAssocID="{28567696-AD7F-44A8-AD9C-6B30FCDCEBF8}" presName="spaceRect" presStyleCnt="0"/>
      <dgm:spPr/>
    </dgm:pt>
    <dgm:pt modelId="{9ECD38E0-A1C3-4A46-8367-744ED421A78E}" type="pres">
      <dgm:prSet presAssocID="{28567696-AD7F-44A8-AD9C-6B30FCDCEBF8}" presName="parTx" presStyleLbl="revTx" presStyleIdx="1" presStyleCnt="3">
        <dgm:presLayoutVars>
          <dgm:chMax val="0"/>
          <dgm:chPref val="0"/>
        </dgm:presLayoutVars>
      </dgm:prSet>
      <dgm:spPr/>
    </dgm:pt>
    <dgm:pt modelId="{839AA2ED-3D4C-46C5-A6DD-088F8A63A977}" type="pres">
      <dgm:prSet presAssocID="{C1A725E3-7D77-4894-AB00-EDBC9DAC6A97}" presName="sibTrans" presStyleCnt="0"/>
      <dgm:spPr/>
    </dgm:pt>
    <dgm:pt modelId="{A6141655-01DC-4370-90A4-7F3E90BBA0B1}" type="pres">
      <dgm:prSet presAssocID="{555EE8F3-EEA9-4B4C-B2A3-119E553739E5}" presName="compNode" presStyleCnt="0"/>
      <dgm:spPr/>
    </dgm:pt>
    <dgm:pt modelId="{B540DE9C-F5C7-48BF-998B-E77B55A1D45B}" type="pres">
      <dgm:prSet presAssocID="{555EE8F3-EEA9-4B4C-B2A3-119E553739E5}" presName="bgRect" presStyleLbl="bgShp" presStyleIdx="2" presStyleCnt="3"/>
      <dgm:spPr/>
    </dgm:pt>
    <dgm:pt modelId="{F038D2FC-F8AB-44E6-B814-38EEF6417188}" type="pres">
      <dgm:prSet presAssocID="{555EE8F3-EEA9-4B4C-B2A3-119E553739E5}" presName="iconRect" presStyleLbl="node1" presStyleIdx="2" presStyleCnt="3"/>
      <dgm:spPr/>
    </dgm:pt>
    <dgm:pt modelId="{393D31DB-6668-4A87-A331-497DB6842607}" type="pres">
      <dgm:prSet presAssocID="{555EE8F3-EEA9-4B4C-B2A3-119E553739E5}" presName="spaceRect" presStyleCnt="0"/>
      <dgm:spPr/>
    </dgm:pt>
    <dgm:pt modelId="{A84D5312-AAF1-4045-A982-C496443C29F6}" type="pres">
      <dgm:prSet presAssocID="{555EE8F3-EEA9-4B4C-B2A3-119E553739E5}" presName="parTx" presStyleLbl="revTx" presStyleIdx="2" presStyleCnt="3">
        <dgm:presLayoutVars>
          <dgm:chMax val="0"/>
          <dgm:chPref val="0"/>
        </dgm:presLayoutVars>
      </dgm:prSet>
      <dgm:spPr/>
    </dgm:pt>
  </dgm:ptLst>
  <dgm:cxnLst>
    <dgm:cxn modelId="{7D7F3506-5E6B-4290-B3DC-3C80A4122226}" srcId="{C24DC46A-E130-4924-B70D-2883BC9D5F02}" destId="{28567696-AD7F-44A8-AD9C-6B30FCDCEBF8}" srcOrd="1" destOrd="0" parTransId="{187740A7-EA87-48C2-A7D1-0EBEB152A733}" sibTransId="{C1A725E3-7D77-4894-AB00-EDBC9DAC6A97}"/>
    <dgm:cxn modelId="{A3F5F15B-8FED-474D-90F3-AD47016CC7A5}" type="presOf" srcId="{555EE8F3-EEA9-4B4C-B2A3-119E553739E5}" destId="{A84D5312-AAF1-4045-A982-C496443C29F6}" srcOrd="0" destOrd="0" presId="urn:microsoft.com/office/officeart/2018/2/layout/IconVerticalSolidList"/>
    <dgm:cxn modelId="{F90C8D4B-0EF6-4458-882A-2C1087216703}" type="presOf" srcId="{C24DC46A-E130-4924-B70D-2883BC9D5F02}" destId="{D6030836-7FDB-48B9-A337-7EC11FDC969B}" srcOrd="0" destOrd="0" presId="urn:microsoft.com/office/officeart/2018/2/layout/IconVerticalSolidList"/>
    <dgm:cxn modelId="{A03C9777-7135-434A-80D8-49E69B7C9159}" srcId="{C24DC46A-E130-4924-B70D-2883BC9D5F02}" destId="{555EE8F3-EEA9-4B4C-B2A3-119E553739E5}" srcOrd="2" destOrd="0" parTransId="{5D191D2E-EA2C-4BC1-9939-C916399907DB}" sibTransId="{C9814989-5ADC-4B2A-89E4-957BAAB8B34D}"/>
    <dgm:cxn modelId="{38C4887C-0B63-4888-9DC1-8DF96B7AB273}" srcId="{C24DC46A-E130-4924-B70D-2883BC9D5F02}" destId="{1CD60FCB-2208-4D8D-99FD-60F578F25719}" srcOrd="0" destOrd="0" parTransId="{C0924F59-E0FA-4016-96E8-512B507F1253}" sibTransId="{06899854-3B17-424B-AC2A-084EB1C154BE}"/>
    <dgm:cxn modelId="{EC355080-4475-48DC-95E6-1F2DF1546A7F}" type="presOf" srcId="{28567696-AD7F-44A8-AD9C-6B30FCDCEBF8}" destId="{9ECD38E0-A1C3-4A46-8367-744ED421A78E}" srcOrd="0" destOrd="0" presId="urn:microsoft.com/office/officeart/2018/2/layout/IconVerticalSolidList"/>
    <dgm:cxn modelId="{3A7A1785-578D-445A-84AA-CAC7F5788435}" type="presOf" srcId="{1CD60FCB-2208-4D8D-99FD-60F578F25719}" destId="{35BC1EC4-506A-4013-AE06-9182C44A6FDF}" srcOrd="0" destOrd="0" presId="urn:microsoft.com/office/officeart/2018/2/layout/IconVerticalSolidList"/>
    <dgm:cxn modelId="{8A3738AC-265B-4D80-8AB0-8380095B049B}" type="presParOf" srcId="{D6030836-7FDB-48B9-A337-7EC11FDC969B}" destId="{C266771F-C85C-45A7-AFA0-2FADA23FFBAB}" srcOrd="0" destOrd="0" presId="urn:microsoft.com/office/officeart/2018/2/layout/IconVerticalSolidList"/>
    <dgm:cxn modelId="{C6772B80-29DB-4C6F-9CD1-3DBB58286DC4}" type="presParOf" srcId="{C266771F-C85C-45A7-AFA0-2FADA23FFBAB}" destId="{9127FB43-04F5-45BF-9A25-F73B5143FBC4}" srcOrd="0" destOrd="0" presId="urn:microsoft.com/office/officeart/2018/2/layout/IconVerticalSolidList"/>
    <dgm:cxn modelId="{748530F1-9CCE-4610-A0AA-6BC65E909B93}" type="presParOf" srcId="{C266771F-C85C-45A7-AFA0-2FADA23FFBAB}" destId="{D7DD7913-E8BB-4F25-86DD-67438F39C33A}" srcOrd="1" destOrd="0" presId="urn:microsoft.com/office/officeart/2018/2/layout/IconVerticalSolidList"/>
    <dgm:cxn modelId="{ECDAD7CA-FE06-40DB-B8D2-5FA8F2C8C93E}" type="presParOf" srcId="{C266771F-C85C-45A7-AFA0-2FADA23FFBAB}" destId="{7EDFF91C-203C-4709-A026-FBF7C6F669E6}" srcOrd="2" destOrd="0" presId="urn:microsoft.com/office/officeart/2018/2/layout/IconVerticalSolidList"/>
    <dgm:cxn modelId="{26EFF41F-2689-4840-A764-D31EC9C9082D}" type="presParOf" srcId="{C266771F-C85C-45A7-AFA0-2FADA23FFBAB}" destId="{35BC1EC4-506A-4013-AE06-9182C44A6FDF}" srcOrd="3" destOrd="0" presId="urn:microsoft.com/office/officeart/2018/2/layout/IconVerticalSolidList"/>
    <dgm:cxn modelId="{D9BB1E96-2349-4ACF-9B1D-A5DA995361AD}" type="presParOf" srcId="{D6030836-7FDB-48B9-A337-7EC11FDC969B}" destId="{FB7FC587-BF25-429B-B20D-198131717F92}" srcOrd="1" destOrd="0" presId="urn:microsoft.com/office/officeart/2018/2/layout/IconVerticalSolidList"/>
    <dgm:cxn modelId="{564E3AFE-92D5-4E1D-8F7A-3947212D95E3}" type="presParOf" srcId="{D6030836-7FDB-48B9-A337-7EC11FDC969B}" destId="{C1E4A22B-1367-4316-AAA2-292C359D1533}" srcOrd="2" destOrd="0" presId="urn:microsoft.com/office/officeart/2018/2/layout/IconVerticalSolidList"/>
    <dgm:cxn modelId="{A2F2306D-F048-468F-880D-82B7CA0A64F7}" type="presParOf" srcId="{C1E4A22B-1367-4316-AAA2-292C359D1533}" destId="{525F189F-72FC-4062-B7C4-1AFC123B5016}" srcOrd="0" destOrd="0" presId="urn:microsoft.com/office/officeart/2018/2/layout/IconVerticalSolidList"/>
    <dgm:cxn modelId="{8DA87E7F-7D2B-4D88-BDB2-B7282B239016}" type="presParOf" srcId="{C1E4A22B-1367-4316-AAA2-292C359D1533}" destId="{944B01A9-90A7-4F30-99B5-14F235A1E2A7}" srcOrd="1" destOrd="0" presId="urn:microsoft.com/office/officeart/2018/2/layout/IconVerticalSolidList"/>
    <dgm:cxn modelId="{BDA11BFD-9C62-4818-9430-1071AD20B534}" type="presParOf" srcId="{C1E4A22B-1367-4316-AAA2-292C359D1533}" destId="{7DEDDE6F-FD7A-4A7A-85B5-67FDC3E9D7D0}" srcOrd="2" destOrd="0" presId="urn:microsoft.com/office/officeart/2018/2/layout/IconVerticalSolidList"/>
    <dgm:cxn modelId="{31F20193-4E95-4D3C-994A-784AA61951EE}" type="presParOf" srcId="{C1E4A22B-1367-4316-AAA2-292C359D1533}" destId="{9ECD38E0-A1C3-4A46-8367-744ED421A78E}" srcOrd="3" destOrd="0" presId="urn:microsoft.com/office/officeart/2018/2/layout/IconVerticalSolidList"/>
    <dgm:cxn modelId="{8CA57092-B317-466E-8910-AA409B8BDCCE}" type="presParOf" srcId="{D6030836-7FDB-48B9-A337-7EC11FDC969B}" destId="{839AA2ED-3D4C-46C5-A6DD-088F8A63A977}" srcOrd="3" destOrd="0" presId="urn:microsoft.com/office/officeart/2018/2/layout/IconVerticalSolidList"/>
    <dgm:cxn modelId="{99C77E81-9166-4E4F-BD04-E7A482083CCE}" type="presParOf" srcId="{D6030836-7FDB-48B9-A337-7EC11FDC969B}" destId="{A6141655-01DC-4370-90A4-7F3E90BBA0B1}" srcOrd="4" destOrd="0" presId="urn:microsoft.com/office/officeart/2018/2/layout/IconVerticalSolidList"/>
    <dgm:cxn modelId="{92338973-DC1F-4CAD-9AA2-3764DAFB4A39}" type="presParOf" srcId="{A6141655-01DC-4370-90A4-7F3E90BBA0B1}" destId="{B540DE9C-F5C7-48BF-998B-E77B55A1D45B}" srcOrd="0" destOrd="0" presId="urn:microsoft.com/office/officeart/2018/2/layout/IconVerticalSolidList"/>
    <dgm:cxn modelId="{3FB8DC90-DD68-4943-82AC-226BA89B8452}" type="presParOf" srcId="{A6141655-01DC-4370-90A4-7F3E90BBA0B1}" destId="{F038D2FC-F8AB-44E6-B814-38EEF6417188}" srcOrd="1" destOrd="0" presId="urn:microsoft.com/office/officeart/2018/2/layout/IconVerticalSolidList"/>
    <dgm:cxn modelId="{99A5307C-6FB2-4FC1-94CF-1DDF56E1225F}" type="presParOf" srcId="{A6141655-01DC-4370-90A4-7F3E90BBA0B1}" destId="{393D31DB-6668-4A87-A331-497DB6842607}" srcOrd="2" destOrd="0" presId="urn:microsoft.com/office/officeart/2018/2/layout/IconVerticalSolidList"/>
    <dgm:cxn modelId="{132D8727-39DE-4138-8428-7C60BCF30C97}" type="presParOf" srcId="{A6141655-01DC-4370-90A4-7F3E90BBA0B1}" destId="{A84D5312-AAF1-4045-A982-C496443C29F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0D1969-EC6F-4632-BE44-694758FFE55B}"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43391AA6-062F-4F3F-9A9D-B396DEA6C3B0}">
      <dgm:prSet/>
      <dgm:spPr/>
      <dgm:t>
        <a:bodyPr/>
        <a:lstStyle/>
        <a:p>
          <a:r>
            <a:rPr lang="fr-CA" noProof="0" dirty="0"/>
            <a:t>7e Tradition : 10,84 millions de dollars, en hausse de 2,8 % par rapport aux 10,55 millions de dollars de 2022</a:t>
          </a:r>
        </a:p>
      </dgm:t>
    </dgm:pt>
    <dgm:pt modelId="{A28F4E3D-AEA2-441C-8B3B-1CCC42CDC8EF}" type="parTrans" cxnId="{0334B305-3FAB-4859-A744-B6E477DB18E8}">
      <dgm:prSet/>
      <dgm:spPr/>
      <dgm:t>
        <a:bodyPr/>
        <a:lstStyle/>
        <a:p>
          <a:endParaRPr lang="en-US"/>
        </a:p>
      </dgm:t>
    </dgm:pt>
    <dgm:pt modelId="{3904C0A3-8405-4F92-AFDE-0661950AD335}" type="sibTrans" cxnId="{0334B305-3FAB-4859-A744-B6E477DB18E8}">
      <dgm:prSet/>
      <dgm:spPr/>
      <dgm:t>
        <a:bodyPr/>
        <a:lstStyle/>
        <a:p>
          <a:endParaRPr lang="en-US"/>
        </a:p>
      </dgm:t>
    </dgm:pt>
    <dgm:pt modelId="{3F296E89-1E24-4E4A-89B2-3D8DEC64AFF4}">
      <dgm:prSet/>
      <dgm:spPr/>
      <dgm:t>
        <a:bodyPr/>
        <a:lstStyle/>
        <a:p>
          <a:r>
            <a:rPr lang="fr-CA" noProof="0" dirty="0"/>
            <a:t>Dépenses de fonctionnement avant amortissement : 17,47 millions de dollars, contre 15,90 millions de dollars en 2022, soit une hausse de 9,9 %.</a:t>
          </a:r>
        </a:p>
      </dgm:t>
    </dgm:pt>
    <dgm:pt modelId="{0A01DF06-CEB2-48C5-A7B0-41F0A02D7CD1}" type="parTrans" cxnId="{043DBE39-2DA9-4DA4-A4BB-7AB6AA675A48}">
      <dgm:prSet/>
      <dgm:spPr/>
      <dgm:t>
        <a:bodyPr/>
        <a:lstStyle/>
        <a:p>
          <a:endParaRPr lang="en-US"/>
        </a:p>
      </dgm:t>
    </dgm:pt>
    <dgm:pt modelId="{367D8A30-9352-4567-83AB-965120494797}" type="sibTrans" cxnId="{043DBE39-2DA9-4DA4-A4BB-7AB6AA675A48}">
      <dgm:prSet/>
      <dgm:spPr/>
      <dgm:t>
        <a:bodyPr/>
        <a:lstStyle/>
        <a:p>
          <a:endParaRPr lang="en-US"/>
        </a:p>
      </dgm:t>
    </dgm:pt>
    <dgm:pt modelId="{75C6E5A4-A6F8-4AA0-881C-8C96F9EB8EDE}">
      <dgm:prSet/>
      <dgm:spPr/>
      <dgm:t>
        <a:bodyPr/>
        <a:lstStyle/>
        <a:p>
          <a:r>
            <a:rPr lang="fr-CA" noProof="0" dirty="0"/>
            <a:t>Dépenses des services du programme : 9 millions contre 6,14 millions en 2022, soit une hausse de 46,5 %.</a:t>
          </a:r>
        </a:p>
      </dgm:t>
    </dgm:pt>
    <dgm:pt modelId="{0ED7E81F-6F07-4F82-8CDC-D8847AFDCAB7}" type="parTrans" cxnId="{2F8C91B3-71D4-4B18-90F4-B80AD7683599}">
      <dgm:prSet/>
      <dgm:spPr/>
      <dgm:t>
        <a:bodyPr/>
        <a:lstStyle/>
        <a:p>
          <a:endParaRPr lang="en-US"/>
        </a:p>
      </dgm:t>
    </dgm:pt>
    <dgm:pt modelId="{928F37D8-C45A-4E87-A432-35BCF9C4236C}" type="sibTrans" cxnId="{2F8C91B3-71D4-4B18-90F4-B80AD7683599}">
      <dgm:prSet/>
      <dgm:spPr/>
      <dgm:t>
        <a:bodyPr/>
        <a:lstStyle/>
        <a:p>
          <a:endParaRPr lang="en-US"/>
        </a:p>
      </dgm:t>
    </dgm:pt>
    <dgm:pt modelId="{6C634EC1-6B8B-45C6-913E-22E9DDE73EB2}">
      <dgm:prSet/>
      <dgm:spPr/>
      <dgm:t>
        <a:bodyPr/>
        <a:lstStyle/>
        <a:p>
          <a:r>
            <a:rPr lang="fr-CA" noProof="0" dirty="0"/>
            <a:t>Dépenses des services de soutien : 8,47 millions en baisse de 13,1 % par rapport à 9,76 millions en 2022.</a:t>
          </a:r>
        </a:p>
      </dgm:t>
    </dgm:pt>
    <dgm:pt modelId="{C6A334C8-9562-4759-8F66-A324F64646BA}" type="parTrans" cxnId="{59D14F30-EFD2-4AB3-A2C6-64A70F8A4552}">
      <dgm:prSet/>
      <dgm:spPr/>
      <dgm:t>
        <a:bodyPr/>
        <a:lstStyle/>
        <a:p>
          <a:endParaRPr lang="en-US"/>
        </a:p>
      </dgm:t>
    </dgm:pt>
    <dgm:pt modelId="{C9A4E8DF-8E03-4229-9F01-58F8865DF780}" type="sibTrans" cxnId="{59D14F30-EFD2-4AB3-A2C6-64A70F8A4552}">
      <dgm:prSet/>
      <dgm:spPr/>
      <dgm:t>
        <a:bodyPr/>
        <a:lstStyle/>
        <a:p>
          <a:endParaRPr lang="en-US"/>
        </a:p>
      </dgm:t>
    </dgm:pt>
    <dgm:pt modelId="{3E3288C3-3BA2-454E-832F-1029EB170C68}">
      <dgm:prSet/>
      <dgm:spPr/>
      <dgm:t>
        <a:bodyPr/>
        <a:lstStyle/>
        <a:p>
          <a:r>
            <a:rPr lang="fr-CA" noProof="0" dirty="0"/>
            <a:t>La 7e Tradition a couvert 62 % des dépenses de fonctionnement </a:t>
          </a:r>
        </a:p>
      </dgm:t>
    </dgm:pt>
    <dgm:pt modelId="{92498AFA-CC18-49AE-8787-E5AD445FF866}" type="parTrans" cxnId="{79015D05-09A2-45AB-9242-23A55B99C156}">
      <dgm:prSet/>
      <dgm:spPr/>
      <dgm:t>
        <a:bodyPr/>
        <a:lstStyle/>
        <a:p>
          <a:endParaRPr lang="en-US"/>
        </a:p>
      </dgm:t>
    </dgm:pt>
    <dgm:pt modelId="{7F8292E4-E154-4CA4-8B21-00DC6785F17C}" type="sibTrans" cxnId="{79015D05-09A2-45AB-9242-23A55B99C156}">
      <dgm:prSet/>
      <dgm:spPr/>
      <dgm:t>
        <a:bodyPr/>
        <a:lstStyle/>
        <a:p>
          <a:endParaRPr lang="en-US"/>
        </a:p>
      </dgm:t>
    </dgm:pt>
    <dgm:pt modelId="{A2EA1C3A-9A9E-4F2C-9089-5F7EBD271BEA}">
      <dgm:prSet/>
      <dgm:spPr/>
      <dgm:t>
        <a:bodyPr/>
        <a:lstStyle/>
        <a:p>
          <a:r>
            <a:rPr lang="fr-CA" noProof="0" dirty="0"/>
            <a:t>Le coût des services de programme par personne est de 6,43$.  </a:t>
          </a:r>
        </a:p>
      </dgm:t>
    </dgm:pt>
    <dgm:pt modelId="{64C3CC07-1CC9-48EA-8941-BB07F936EEA0}" type="parTrans" cxnId="{0B016ED6-DA5A-4755-B9E9-47A2CA4050BB}">
      <dgm:prSet/>
      <dgm:spPr/>
      <dgm:t>
        <a:bodyPr/>
        <a:lstStyle/>
        <a:p>
          <a:endParaRPr lang="en-US"/>
        </a:p>
      </dgm:t>
    </dgm:pt>
    <dgm:pt modelId="{9A1A2AC7-1DCF-4DD2-B51B-62916A72FE78}" type="sibTrans" cxnId="{0B016ED6-DA5A-4755-B9E9-47A2CA4050BB}">
      <dgm:prSet/>
      <dgm:spPr/>
      <dgm:t>
        <a:bodyPr/>
        <a:lstStyle/>
        <a:p>
          <a:endParaRPr lang="en-US"/>
        </a:p>
      </dgm:t>
    </dgm:pt>
    <dgm:pt modelId="{C651BA61-24BB-4B0C-BF20-AB5B999AF77D}">
      <dgm:prSet/>
      <dgm:spPr/>
      <dgm:t>
        <a:bodyPr/>
        <a:lstStyle/>
        <a:p>
          <a:r>
            <a:rPr lang="fr-CA" noProof="0" dirty="0"/>
            <a:t>Bénéfices bruts des éditions AAWS : 6,76 millions de dollars, en hausse de 38,2 % par rapport aux 4,89 millions de dollars en 2022</a:t>
          </a:r>
        </a:p>
      </dgm:t>
    </dgm:pt>
    <dgm:pt modelId="{37D67A56-EE06-4EF1-A832-0142EC2CD258}" type="parTrans" cxnId="{92D25BAD-DC92-4778-A141-E7AC44A9DDE9}">
      <dgm:prSet/>
      <dgm:spPr/>
      <dgm:t>
        <a:bodyPr/>
        <a:lstStyle/>
        <a:p>
          <a:endParaRPr lang="en-US"/>
        </a:p>
      </dgm:t>
    </dgm:pt>
    <dgm:pt modelId="{0CF9F11D-4959-4DC6-BE68-2EAD137CACD0}" type="sibTrans" cxnId="{92D25BAD-DC92-4778-A141-E7AC44A9DDE9}">
      <dgm:prSet/>
      <dgm:spPr/>
      <dgm:t>
        <a:bodyPr/>
        <a:lstStyle/>
        <a:p>
          <a:endParaRPr lang="en-US"/>
        </a:p>
      </dgm:t>
    </dgm:pt>
    <dgm:pt modelId="{04DB566B-06B1-4FF9-B4E8-EE5E67B51EE3}">
      <dgm:prSet/>
      <dgm:spPr/>
      <dgm:t>
        <a:bodyPr/>
        <a:lstStyle/>
        <a:p>
          <a:r>
            <a:rPr lang="fr-CA" noProof="0" dirty="0"/>
            <a:t>Excédent d'exploitation avant amortissement 581 907$ ; augmentation du flux de la trésorerie d'exploitation de 358 588$. </a:t>
          </a:r>
        </a:p>
      </dgm:t>
    </dgm:pt>
    <dgm:pt modelId="{8A425FFD-6CEE-498A-AD58-1EF0871BB050}" type="parTrans" cxnId="{3E9BEF19-8EF5-4769-9418-287E27D9F965}">
      <dgm:prSet/>
      <dgm:spPr/>
      <dgm:t>
        <a:bodyPr/>
        <a:lstStyle/>
        <a:p>
          <a:endParaRPr lang="en-US"/>
        </a:p>
      </dgm:t>
    </dgm:pt>
    <dgm:pt modelId="{2C5E2A39-0BA9-4DDF-9F3F-A59705F6D53E}" type="sibTrans" cxnId="{3E9BEF19-8EF5-4769-9418-287E27D9F965}">
      <dgm:prSet/>
      <dgm:spPr/>
      <dgm:t>
        <a:bodyPr/>
        <a:lstStyle/>
        <a:p>
          <a:endParaRPr lang="en-US"/>
        </a:p>
      </dgm:t>
    </dgm:pt>
    <dgm:pt modelId="{85C4BF48-E312-4C35-B0A5-27C4B7D9A378}" type="pres">
      <dgm:prSet presAssocID="{490D1969-EC6F-4632-BE44-694758FFE55B}" presName="diagram" presStyleCnt="0">
        <dgm:presLayoutVars>
          <dgm:dir/>
          <dgm:resizeHandles val="exact"/>
        </dgm:presLayoutVars>
      </dgm:prSet>
      <dgm:spPr/>
    </dgm:pt>
    <dgm:pt modelId="{D9187352-5201-4898-B4B8-3BE165BA2CD9}" type="pres">
      <dgm:prSet presAssocID="{43391AA6-062F-4F3F-9A9D-B396DEA6C3B0}" presName="node" presStyleLbl="node1" presStyleIdx="0" presStyleCnt="8" custLinFactNeighborX="-1946" custLinFactNeighborY="-1628">
        <dgm:presLayoutVars>
          <dgm:bulletEnabled val="1"/>
        </dgm:presLayoutVars>
      </dgm:prSet>
      <dgm:spPr/>
    </dgm:pt>
    <dgm:pt modelId="{B99E31D5-C1CC-46D1-9286-7C5D2E477EF5}" type="pres">
      <dgm:prSet presAssocID="{3904C0A3-8405-4F92-AFDE-0661950AD335}" presName="sibTrans" presStyleCnt="0"/>
      <dgm:spPr/>
    </dgm:pt>
    <dgm:pt modelId="{4D837A36-DFBC-475B-952A-0EFD56EC6A89}" type="pres">
      <dgm:prSet presAssocID="{3F296E89-1E24-4E4A-89B2-3D8DEC64AFF4}" presName="node" presStyleLbl="node1" presStyleIdx="1" presStyleCnt="8">
        <dgm:presLayoutVars>
          <dgm:bulletEnabled val="1"/>
        </dgm:presLayoutVars>
      </dgm:prSet>
      <dgm:spPr/>
    </dgm:pt>
    <dgm:pt modelId="{73BE1D20-856A-4D9A-912A-DEEB0C28A8F4}" type="pres">
      <dgm:prSet presAssocID="{367D8A30-9352-4567-83AB-965120494797}" presName="sibTrans" presStyleCnt="0"/>
      <dgm:spPr/>
    </dgm:pt>
    <dgm:pt modelId="{BE5F52F4-A5F5-4092-B829-44F25F32F647}" type="pres">
      <dgm:prSet presAssocID="{75C6E5A4-A6F8-4AA0-881C-8C96F9EB8EDE}" presName="node" presStyleLbl="node1" presStyleIdx="2" presStyleCnt="8">
        <dgm:presLayoutVars>
          <dgm:bulletEnabled val="1"/>
        </dgm:presLayoutVars>
      </dgm:prSet>
      <dgm:spPr/>
    </dgm:pt>
    <dgm:pt modelId="{3BDBE282-5DF5-4571-835C-86F771F58A45}" type="pres">
      <dgm:prSet presAssocID="{928F37D8-C45A-4E87-A432-35BCF9C4236C}" presName="sibTrans" presStyleCnt="0"/>
      <dgm:spPr/>
    </dgm:pt>
    <dgm:pt modelId="{39E4E4F3-34E9-4780-9CC4-BAFC80878FB4}" type="pres">
      <dgm:prSet presAssocID="{6C634EC1-6B8B-45C6-913E-22E9DDE73EB2}" presName="node" presStyleLbl="node1" presStyleIdx="3" presStyleCnt="8">
        <dgm:presLayoutVars>
          <dgm:bulletEnabled val="1"/>
        </dgm:presLayoutVars>
      </dgm:prSet>
      <dgm:spPr/>
    </dgm:pt>
    <dgm:pt modelId="{A3442959-D474-4C8F-B5EC-D8D92A87C04A}" type="pres">
      <dgm:prSet presAssocID="{C9A4E8DF-8E03-4229-9F01-58F8865DF780}" presName="sibTrans" presStyleCnt="0"/>
      <dgm:spPr/>
    </dgm:pt>
    <dgm:pt modelId="{0C12AE99-E9B6-47D2-A7D4-C7C9BAC7E55A}" type="pres">
      <dgm:prSet presAssocID="{3E3288C3-3BA2-454E-832F-1029EB170C68}" presName="node" presStyleLbl="node1" presStyleIdx="4" presStyleCnt="8">
        <dgm:presLayoutVars>
          <dgm:bulletEnabled val="1"/>
        </dgm:presLayoutVars>
      </dgm:prSet>
      <dgm:spPr/>
    </dgm:pt>
    <dgm:pt modelId="{23241FA4-EA3A-479E-82BA-7B1D14686E7E}" type="pres">
      <dgm:prSet presAssocID="{7F8292E4-E154-4CA4-8B21-00DC6785F17C}" presName="sibTrans" presStyleCnt="0"/>
      <dgm:spPr/>
    </dgm:pt>
    <dgm:pt modelId="{996C5DCB-CDBF-4BBA-B42E-36AA79C3C309}" type="pres">
      <dgm:prSet presAssocID="{A2EA1C3A-9A9E-4F2C-9089-5F7EBD271BEA}" presName="node" presStyleLbl="node1" presStyleIdx="5" presStyleCnt="8">
        <dgm:presLayoutVars>
          <dgm:bulletEnabled val="1"/>
        </dgm:presLayoutVars>
      </dgm:prSet>
      <dgm:spPr/>
    </dgm:pt>
    <dgm:pt modelId="{EAD720F0-EE80-45A0-BF75-EBE8272302C6}" type="pres">
      <dgm:prSet presAssocID="{9A1A2AC7-1DCF-4DD2-B51B-62916A72FE78}" presName="sibTrans" presStyleCnt="0"/>
      <dgm:spPr/>
    </dgm:pt>
    <dgm:pt modelId="{D6A5623A-4A30-466B-92FE-104142431DC2}" type="pres">
      <dgm:prSet presAssocID="{C651BA61-24BB-4B0C-BF20-AB5B999AF77D}" presName="node" presStyleLbl="node1" presStyleIdx="6" presStyleCnt="8">
        <dgm:presLayoutVars>
          <dgm:bulletEnabled val="1"/>
        </dgm:presLayoutVars>
      </dgm:prSet>
      <dgm:spPr/>
    </dgm:pt>
    <dgm:pt modelId="{D4F8A2F1-D3FB-428C-865C-BBA0E9C55863}" type="pres">
      <dgm:prSet presAssocID="{0CF9F11D-4959-4DC6-BE68-2EAD137CACD0}" presName="sibTrans" presStyleCnt="0"/>
      <dgm:spPr/>
    </dgm:pt>
    <dgm:pt modelId="{2A899A90-AACF-49FA-A9C7-56C472D9FD52}" type="pres">
      <dgm:prSet presAssocID="{04DB566B-06B1-4FF9-B4E8-EE5E67B51EE3}" presName="node" presStyleLbl="node1" presStyleIdx="7" presStyleCnt="8">
        <dgm:presLayoutVars>
          <dgm:bulletEnabled val="1"/>
        </dgm:presLayoutVars>
      </dgm:prSet>
      <dgm:spPr/>
    </dgm:pt>
  </dgm:ptLst>
  <dgm:cxnLst>
    <dgm:cxn modelId="{79015D05-09A2-45AB-9242-23A55B99C156}" srcId="{490D1969-EC6F-4632-BE44-694758FFE55B}" destId="{3E3288C3-3BA2-454E-832F-1029EB170C68}" srcOrd="4" destOrd="0" parTransId="{92498AFA-CC18-49AE-8787-E5AD445FF866}" sibTransId="{7F8292E4-E154-4CA4-8B21-00DC6785F17C}"/>
    <dgm:cxn modelId="{0334B305-3FAB-4859-A744-B6E477DB18E8}" srcId="{490D1969-EC6F-4632-BE44-694758FFE55B}" destId="{43391AA6-062F-4F3F-9A9D-B396DEA6C3B0}" srcOrd="0" destOrd="0" parTransId="{A28F4E3D-AEA2-441C-8B3B-1CCC42CDC8EF}" sibTransId="{3904C0A3-8405-4F92-AFDE-0661950AD335}"/>
    <dgm:cxn modelId="{8D143C0D-8599-4B44-9A9B-BE116F5382DD}" type="presOf" srcId="{6C634EC1-6B8B-45C6-913E-22E9DDE73EB2}" destId="{39E4E4F3-34E9-4780-9CC4-BAFC80878FB4}" srcOrd="0" destOrd="0" presId="urn:microsoft.com/office/officeart/2005/8/layout/default"/>
    <dgm:cxn modelId="{3E9BEF19-8EF5-4769-9418-287E27D9F965}" srcId="{490D1969-EC6F-4632-BE44-694758FFE55B}" destId="{04DB566B-06B1-4FF9-B4E8-EE5E67B51EE3}" srcOrd="7" destOrd="0" parTransId="{8A425FFD-6CEE-498A-AD58-1EF0871BB050}" sibTransId="{2C5E2A39-0BA9-4DDF-9F3F-A59705F6D53E}"/>
    <dgm:cxn modelId="{D0393523-C8E2-4C9B-A306-EF00A019AE7E}" type="presOf" srcId="{3E3288C3-3BA2-454E-832F-1029EB170C68}" destId="{0C12AE99-E9B6-47D2-A7D4-C7C9BAC7E55A}" srcOrd="0" destOrd="0" presId="urn:microsoft.com/office/officeart/2005/8/layout/default"/>
    <dgm:cxn modelId="{59D14F30-EFD2-4AB3-A2C6-64A70F8A4552}" srcId="{490D1969-EC6F-4632-BE44-694758FFE55B}" destId="{6C634EC1-6B8B-45C6-913E-22E9DDE73EB2}" srcOrd="3" destOrd="0" parTransId="{C6A334C8-9562-4759-8F66-A324F64646BA}" sibTransId="{C9A4E8DF-8E03-4229-9F01-58F8865DF780}"/>
    <dgm:cxn modelId="{043DBE39-2DA9-4DA4-A4BB-7AB6AA675A48}" srcId="{490D1969-EC6F-4632-BE44-694758FFE55B}" destId="{3F296E89-1E24-4E4A-89B2-3D8DEC64AFF4}" srcOrd="1" destOrd="0" parTransId="{0A01DF06-CEB2-48C5-A7B0-41F0A02D7CD1}" sibTransId="{367D8A30-9352-4567-83AB-965120494797}"/>
    <dgm:cxn modelId="{7D185065-6E5A-410C-9E64-369731F69C4E}" type="presOf" srcId="{04DB566B-06B1-4FF9-B4E8-EE5E67B51EE3}" destId="{2A899A90-AACF-49FA-A9C7-56C472D9FD52}" srcOrd="0" destOrd="0" presId="urn:microsoft.com/office/officeart/2005/8/layout/default"/>
    <dgm:cxn modelId="{42BB5047-7464-4AD7-B94F-126CD45F6ADF}" type="presOf" srcId="{A2EA1C3A-9A9E-4F2C-9089-5F7EBD271BEA}" destId="{996C5DCB-CDBF-4BBA-B42E-36AA79C3C309}" srcOrd="0" destOrd="0" presId="urn:microsoft.com/office/officeart/2005/8/layout/default"/>
    <dgm:cxn modelId="{5F3D7C4D-1F0C-4237-AA85-30621511A4FD}" type="presOf" srcId="{490D1969-EC6F-4632-BE44-694758FFE55B}" destId="{85C4BF48-E312-4C35-B0A5-27C4B7D9A378}" srcOrd="0" destOrd="0" presId="urn:microsoft.com/office/officeart/2005/8/layout/default"/>
    <dgm:cxn modelId="{4DBA2456-1D81-440E-AC9A-70AE7B4B4874}" type="presOf" srcId="{3F296E89-1E24-4E4A-89B2-3D8DEC64AFF4}" destId="{4D837A36-DFBC-475B-952A-0EFD56EC6A89}" srcOrd="0" destOrd="0" presId="urn:microsoft.com/office/officeart/2005/8/layout/default"/>
    <dgm:cxn modelId="{92D25BAD-DC92-4778-A141-E7AC44A9DDE9}" srcId="{490D1969-EC6F-4632-BE44-694758FFE55B}" destId="{C651BA61-24BB-4B0C-BF20-AB5B999AF77D}" srcOrd="6" destOrd="0" parTransId="{37D67A56-EE06-4EF1-A832-0142EC2CD258}" sibTransId="{0CF9F11D-4959-4DC6-BE68-2EAD137CACD0}"/>
    <dgm:cxn modelId="{2F8C91B3-71D4-4B18-90F4-B80AD7683599}" srcId="{490D1969-EC6F-4632-BE44-694758FFE55B}" destId="{75C6E5A4-A6F8-4AA0-881C-8C96F9EB8EDE}" srcOrd="2" destOrd="0" parTransId="{0ED7E81F-6F07-4F82-8CDC-D8847AFDCAB7}" sibTransId="{928F37D8-C45A-4E87-A432-35BCF9C4236C}"/>
    <dgm:cxn modelId="{6B9911B7-378C-4DF9-8992-02371B837227}" type="presOf" srcId="{43391AA6-062F-4F3F-9A9D-B396DEA6C3B0}" destId="{D9187352-5201-4898-B4B8-3BE165BA2CD9}" srcOrd="0" destOrd="0" presId="urn:microsoft.com/office/officeart/2005/8/layout/default"/>
    <dgm:cxn modelId="{B3FC9DD3-FCFF-4D11-AEE5-C977B12F6FDD}" type="presOf" srcId="{75C6E5A4-A6F8-4AA0-881C-8C96F9EB8EDE}" destId="{BE5F52F4-A5F5-4092-B829-44F25F32F647}" srcOrd="0" destOrd="0" presId="urn:microsoft.com/office/officeart/2005/8/layout/default"/>
    <dgm:cxn modelId="{0B016ED6-DA5A-4755-B9E9-47A2CA4050BB}" srcId="{490D1969-EC6F-4632-BE44-694758FFE55B}" destId="{A2EA1C3A-9A9E-4F2C-9089-5F7EBD271BEA}" srcOrd="5" destOrd="0" parTransId="{64C3CC07-1CC9-48EA-8941-BB07F936EEA0}" sibTransId="{9A1A2AC7-1DCF-4DD2-B51B-62916A72FE78}"/>
    <dgm:cxn modelId="{B1287BDA-7DF0-4373-A4E0-5238DF22598B}" type="presOf" srcId="{C651BA61-24BB-4B0C-BF20-AB5B999AF77D}" destId="{D6A5623A-4A30-466B-92FE-104142431DC2}" srcOrd="0" destOrd="0" presId="urn:microsoft.com/office/officeart/2005/8/layout/default"/>
    <dgm:cxn modelId="{936B6ED4-E90D-42E3-A0DE-65A319065C38}" type="presParOf" srcId="{85C4BF48-E312-4C35-B0A5-27C4B7D9A378}" destId="{D9187352-5201-4898-B4B8-3BE165BA2CD9}" srcOrd="0" destOrd="0" presId="urn:microsoft.com/office/officeart/2005/8/layout/default"/>
    <dgm:cxn modelId="{8D95D3B0-61EA-48B7-8D14-07C1B1C5B5A8}" type="presParOf" srcId="{85C4BF48-E312-4C35-B0A5-27C4B7D9A378}" destId="{B99E31D5-C1CC-46D1-9286-7C5D2E477EF5}" srcOrd="1" destOrd="0" presId="urn:microsoft.com/office/officeart/2005/8/layout/default"/>
    <dgm:cxn modelId="{48C66CFF-9BE2-4FAE-8BC6-91C4B550605F}" type="presParOf" srcId="{85C4BF48-E312-4C35-B0A5-27C4B7D9A378}" destId="{4D837A36-DFBC-475B-952A-0EFD56EC6A89}" srcOrd="2" destOrd="0" presId="urn:microsoft.com/office/officeart/2005/8/layout/default"/>
    <dgm:cxn modelId="{62E0704F-D5A3-4197-A595-AE24C42C3059}" type="presParOf" srcId="{85C4BF48-E312-4C35-B0A5-27C4B7D9A378}" destId="{73BE1D20-856A-4D9A-912A-DEEB0C28A8F4}" srcOrd="3" destOrd="0" presId="urn:microsoft.com/office/officeart/2005/8/layout/default"/>
    <dgm:cxn modelId="{8E8FC99E-BCC9-433F-9E31-3AEF30C489B7}" type="presParOf" srcId="{85C4BF48-E312-4C35-B0A5-27C4B7D9A378}" destId="{BE5F52F4-A5F5-4092-B829-44F25F32F647}" srcOrd="4" destOrd="0" presId="urn:microsoft.com/office/officeart/2005/8/layout/default"/>
    <dgm:cxn modelId="{8B7DC116-BEA1-4F47-9841-BFCA1A4E71A6}" type="presParOf" srcId="{85C4BF48-E312-4C35-B0A5-27C4B7D9A378}" destId="{3BDBE282-5DF5-4571-835C-86F771F58A45}" srcOrd="5" destOrd="0" presId="urn:microsoft.com/office/officeart/2005/8/layout/default"/>
    <dgm:cxn modelId="{D184E289-6986-41D9-8D4C-29AF45E52AA7}" type="presParOf" srcId="{85C4BF48-E312-4C35-B0A5-27C4B7D9A378}" destId="{39E4E4F3-34E9-4780-9CC4-BAFC80878FB4}" srcOrd="6" destOrd="0" presId="urn:microsoft.com/office/officeart/2005/8/layout/default"/>
    <dgm:cxn modelId="{5A6949BF-B83C-4795-BAD1-768D7F01F0D6}" type="presParOf" srcId="{85C4BF48-E312-4C35-B0A5-27C4B7D9A378}" destId="{A3442959-D474-4C8F-B5EC-D8D92A87C04A}" srcOrd="7" destOrd="0" presId="urn:microsoft.com/office/officeart/2005/8/layout/default"/>
    <dgm:cxn modelId="{FBA9ED98-C26E-4FCA-BFB2-7139C7DAF7B7}" type="presParOf" srcId="{85C4BF48-E312-4C35-B0A5-27C4B7D9A378}" destId="{0C12AE99-E9B6-47D2-A7D4-C7C9BAC7E55A}" srcOrd="8" destOrd="0" presId="urn:microsoft.com/office/officeart/2005/8/layout/default"/>
    <dgm:cxn modelId="{A754A335-730B-419F-8287-B6860F283D6A}" type="presParOf" srcId="{85C4BF48-E312-4C35-B0A5-27C4B7D9A378}" destId="{23241FA4-EA3A-479E-82BA-7B1D14686E7E}" srcOrd="9" destOrd="0" presId="urn:microsoft.com/office/officeart/2005/8/layout/default"/>
    <dgm:cxn modelId="{99B43574-B818-404D-B504-0B3869C62B12}" type="presParOf" srcId="{85C4BF48-E312-4C35-B0A5-27C4B7D9A378}" destId="{996C5DCB-CDBF-4BBA-B42E-36AA79C3C309}" srcOrd="10" destOrd="0" presId="urn:microsoft.com/office/officeart/2005/8/layout/default"/>
    <dgm:cxn modelId="{AFE96FD3-F6D1-4401-BFB1-9CE2480B081E}" type="presParOf" srcId="{85C4BF48-E312-4C35-B0A5-27C4B7D9A378}" destId="{EAD720F0-EE80-45A0-BF75-EBE8272302C6}" srcOrd="11" destOrd="0" presId="urn:microsoft.com/office/officeart/2005/8/layout/default"/>
    <dgm:cxn modelId="{03FD291E-4DC0-4053-8545-38B000B3A11F}" type="presParOf" srcId="{85C4BF48-E312-4C35-B0A5-27C4B7D9A378}" destId="{D6A5623A-4A30-466B-92FE-104142431DC2}" srcOrd="12" destOrd="0" presId="urn:microsoft.com/office/officeart/2005/8/layout/default"/>
    <dgm:cxn modelId="{3A9EB1F2-00E4-482D-B6F9-9BDB70F3D1DB}" type="presParOf" srcId="{85C4BF48-E312-4C35-B0A5-27C4B7D9A378}" destId="{D4F8A2F1-D3FB-428C-865C-BBA0E9C55863}" srcOrd="13" destOrd="0" presId="urn:microsoft.com/office/officeart/2005/8/layout/default"/>
    <dgm:cxn modelId="{6F37F0A1-DB13-498C-A2E4-F0ADFD84972F}" type="presParOf" srcId="{85C4BF48-E312-4C35-B0A5-27C4B7D9A378}" destId="{2A899A90-AACF-49FA-A9C7-56C472D9FD52}"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92D5C6-AD61-4A9A-8D76-AAB0FF38203D}"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985B7DC8-9D45-4319-B24D-E1FF8CAC481C}">
      <dgm:prSet/>
      <dgm:spPr/>
      <dgm:t>
        <a:bodyPr/>
        <a:lstStyle/>
        <a:p>
          <a:r>
            <a:rPr lang="en-US" b="1" baseline="0"/>
            <a:t>DÉPENSES BSG </a:t>
          </a:r>
          <a:endParaRPr lang="en-US"/>
        </a:p>
      </dgm:t>
    </dgm:pt>
    <dgm:pt modelId="{BA1BD4D6-F511-494F-B048-98A7125CE362}" type="parTrans" cxnId="{3433ECA8-B56F-4BFE-8A90-02884A9F0F09}">
      <dgm:prSet/>
      <dgm:spPr/>
      <dgm:t>
        <a:bodyPr/>
        <a:lstStyle/>
        <a:p>
          <a:endParaRPr lang="en-US"/>
        </a:p>
      </dgm:t>
    </dgm:pt>
    <dgm:pt modelId="{898FAEA2-5A7C-417F-8CC4-F513020B6E3A}" type="sibTrans" cxnId="{3433ECA8-B56F-4BFE-8A90-02884A9F0F09}">
      <dgm:prSet/>
      <dgm:spPr/>
      <dgm:t>
        <a:bodyPr/>
        <a:lstStyle/>
        <a:p>
          <a:endParaRPr lang="en-US"/>
        </a:p>
      </dgm:t>
    </dgm:pt>
    <dgm:pt modelId="{B796C23E-C8D0-4DC5-A567-8CD608DD63C2}">
      <dgm:prSet/>
      <dgm:spPr/>
      <dgm:t>
        <a:bodyPr/>
        <a:lstStyle/>
        <a:p>
          <a:r>
            <a:rPr lang="en-US" b="1" baseline="0"/>
            <a:t>SOUS BUDGÉTÉES EN 2023</a:t>
          </a:r>
          <a:endParaRPr lang="en-US"/>
        </a:p>
      </dgm:t>
    </dgm:pt>
    <dgm:pt modelId="{FEB27105-0247-4E32-A37A-845A09162327}" type="parTrans" cxnId="{0C544E00-A28D-46AF-930A-BEB429C15EDF}">
      <dgm:prSet/>
      <dgm:spPr/>
      <dgm:t>
        <a:bodyPr/>
        <a:lstStyle/>
        <a:p>
          <a:endParaRPr lang="en-US"/>
        </a:p>
      </dgm:t>
    </dgm:pt>
    <dgm:pt modelId="{47375307-7CEE-4EF3-8485-FC8C1E4C069B}" type="sibTrans" cxnId="{0C544E00-A28D-46AF-930A-BEB429C15EDF}">
      <dgm:prSet/>
      <dgm:spPr/>
      <dgm:t>
        <a:bodyPr/>
        <a:lstStyle/>
        <a:p>
          <a:endParaRPr lang="en-US"/>
        </a:p>
      </dgm:t>
    </dgm:pt>
    <dgm:pt modelId="{9AE5F0F5-5733-46BB-96F8-7ADF0F188D54}">
      <dgm:prSet/>
      <dgm:spPr/>
      <dgm:t>
        <a:bodyPr/>
        <a:lstStyle/>
        <a:p>
          <a:r>
            <a:rPr lang="fr-CA" b="1" baseline="0" noProof="0" dirty="0"/>
            <a:t>Les catégories sous-budgétées représentent 90 % du total des coûts de fonctionnement. </a:t>
          </a:r>
          <a:endParaRPr lang="fr-CA" noProof="0" dirty="0"/>
        </a:p>
      </dgm:t>
    </dgm:pt>
    <dgm:pt modelId="{01F96B8E-B38E-434C-BBAE-4BB30950945F}" type="parTrans" cxnId="{6FAFDD8E-E466-40FC-A6F7-E8BB7A2E549E}">
      <dgm:prSet/>
      <dgm:spPr/>
      <dgm:t>
        <a:bodyPr/>
        <a:lstStyle/>
        <a:p>
          <a:endParaRPr lang="en-US"/>
        </a:p>
      </dgm:t>
    </dgm:pt>
    <dgm:pt modelId="{7FDFF9C6-90F2-4580-BFDC-79251D8DDBD7}" type="sibTrans" cxnId="{6FAFDD8E-E466-40FC-A6F7-E8BB7A2E549E}">
      <dgm:prSet/>
      <dgm:spPr/>
      <dgm:t>
        <a:bodyPr/>
        <a:lstStyle/>
        <a:p>
          <a:endParaRPr lang="en-US"/>
        </a:p>
      </dgm:t>
    </dgm:pt>
    <dgm:pt modelId="{01478AE7-9BB0-473C-B3E8-5048557E773D}" type="pres">
      <dgm:prSet presAssocID="{E292D5C6-AD61-4A9A-8D76-AAB0FF38203D}" presName="outerComposite" presStyleCnt="0">
        <dgm:presLayoutVars>
          <dgm:chMax val="5"/>
          <dgm:dir/>
          <dgm:resizeHandles val="exact"/>
        </dgm:presLayoutVars>
      </dgm:prSet>
      <dgm:spPr/>
    </dgm:pt>
    <dgm:pt modelId="{32DFD740-A5BC-411E-AC41-DCC34F717644}" type="pres">
      <dgm:prSet presAssocID="{E292D5C6-AD61-4A9A-8D76-AAB0FF38203D}" presName="dummyMaxCanvas" presStyleCnt="0">
        <dgm:presLayoutVars/>
      </dgm:prSet>
      <dgm:spPr/>
    </dgm:pt>
    <dgm:pt modelId="{34FB957A-4658-4E35-B01B-BCEFB6442CD1}" type="pres">
      <dgm:prSet presAssocID="{E292D5C6-AD61-4A9A-8D76-AAB0FF38203D}" presName="ThreeNodes_1" presStyleLbl="node1" presStyleIdx="0" presStyleCnt="3">
        <dgm:presLayoutVars>
          <dgm:bulletEnabled val="1"/>
        </dgm:presLayoutVars>
      </dgm:prSet>
      <dgm:spPr/>
    </dgm:pt>
    <dgm:pt modelId="{0BF5248A-774D-43D3-83D2-DFF46D5A1234}" type="pres">
      <dgm:prSet presAssocID="{E292D5C6-AD61-4A9A-8D76-AAB0FF38203D}" presName="ThreeNodes_2" presStyleLbl="node1" presStyleIdx="1" presStyleCnt="3">
        <dgm:presLayoutVars>
          <dgm:bulletEnabled val="1"/>
        </dgm:presLayoutVars>
      </dgm:prSet>
      <dgm:spPr/>
    </dgm:pt>
    <dgm:pt modelId="{9CC16E99-7EDC-49E4-A283-1359F856E778}" type="pres">
      <dgm:prSet presAssocID="{E292D5C6-AD61-4A9A-8D76-AAB0FF38203D}" presName="ThreeNodes_3" presStyleLbl="node1" presStyleIdx="2" presStyleCnt="3">
        <dgm:presLayoutVars>
          <dgm:bulletEnabled val="1"/>
        </dgm:presLayoutVars>
      </dgm:prSet>
      <dgm:spPr/>
    </dgm:pt>
    <dgm:pt modelId="{5CFEB9B0-2142-4474-AD3C-A1FD9A59DAE5}" type="pres">
      <dgm:prSet presAssocID="{E292D5C6-AD61-4A9A-8D76-AAB0FF38203D}" presName="ThreeConn_1-2" presStyleLbl="fgAccFollowNode1" presStyleIdx="0" presStyleCnt="2">
        <dgm:presLayoutVars>
          <dgm:bulletEnabled val="1"/>
        </dgm:presLayoutVars>
      </dgm:prSet>
      <dgm:spPr/>
    </dgm:pt>
    <dgm:pt modelId="{2FE4C836-0CF8-4D9C-99AC-AC190933B344}" type="pres">
      <dgm:prSet presAssocID="{E292D5C6-AD61-4A9A-8D76-AAB0FF38203D}" presName="ThreeConn_2-3" presStyleLbl="fgAccFollowNode1" presStyleIdx="1" presStyleCnt="2">
        <dgm:presLayoutVars>
          <dgm:bulletEnabled val="1"/>
        </dgm:presLayoutVars>
      </dgm:prSet>
      <dgm:spPr/>
    </dgm:pt>
    <dgm:pt modelId="{A518250B-BCDD-42E8-BFF9-A644C9DE7F9B}" type="pres">
      <dgm:prSet presAssocID="{E292D5C6-AD61-4A9A-8D76-AAB0FF38203D}" presName="ThreeNodes_1_text" presStyleLbl="node1" presStyleIdx="2" presStyleCnt="3">
        <dgm:presLayoutVars>
          <dgm:bulletEnabled val="1"/>
        </dgm:presLayoutVars>
      </dgm:prSet>
      <dgm:spPr/>
    </dgm:pt>
    <dgm:pt modelId="{4AB33E90-A3C5-4D97-9962-C05C39008C1C}" type="pres">
      <dgm:prSet presAssocID="{E292D5C6-AD61-4A9A-8D76-AAB0FF38203D}" presName="ThreeNodes_2_text" presStyleLbl="node1" presStyleIdx="2" presStyleCnt="3">
        <dgm:presLayoutVars>
          <dgm:bulletEnabled val="1"/>
        </dgm:presLayoutVars>
      </dgm:prSet>
      <dgm:spPr/>
    </dgm:pt>
    <dgm:pt modelId="{81A9E991-1957-4924-B541-D77576FBEB25}" type="pres">
      <dgm:prSet presAssocID="{E292D5C6-AD61-4A9A-8D76-AAB0FF38203D}" presName="ThreeNodes_3_text" presStyleLbl="node1" presStyleIdx="2" presStyleCnt="3">
        <dgm:presLayoutVars>
          <dgm:bulletEnabled val="1"/>
        </dgm:presLayoutVars>
      </dgm:prSet>
      <dgm:spPr/>
    </dgm:pt>
  </dgm:ptLst>
  <dgm:cxnLst>
    <dgm:cxn modelId="{0C544E00-A28D-46AF-930A-BEB429C15EDF}" srcId="{E292D5C6-AD61-4A9A-8D76-AAB0FF38203D}" destId="{B796C23E-C8D0-4DC5-A567-8CD608DD63C2}" srcOrd="1" destOrd="0" parTransId="{FEB27105-0247-4E32-A37A-845A09162327}" sibTransId="{47375307-7CEE-4EF3-8485-FC8C1E4C069B}"/>
    <dgm:cxn modelId="{70A21B2D-295B-4332-BFEC-8797C08214CE}" type="presOf" srcId="{B796C23E-C8D0-4DC5-A567-8CD608DD63C2}" destId="{0BF5248A-774D-43D3-83D2-DFF46D5A1234}" srcOrd="0" destOrd="0" presId="urn:microsoft.com/office/officeart/2005/8/layout/vProcess5"/>
    <dgm:cxn modelId="{9557D536-4EB3-4759-9151-6D905E63278D}" type="presOf" srcId="{B796C23E-C8D0-4DC5-A567-8CD608DD63C2}" destId="{4AB33E90-A3C5-4D97-9962-C05C39008C1C}" srcOrd="1" destOrd="0" presId="urn:microsoft.com/office/officeart/2005/8/layout/vProcess5"/>
    <dgm:cxn modelId="{52C8BA5A-A9F2-42DA-9ECA-B1DE58A12476}" type="presOf" srcId="{E292D5C6-AD61-4A9A-8D76-AAB0FF38203D}" destId="{01478AE7-9BB0-473C-B3E8-5048557E773D}" srcOrd="0" destOrd="0" presId="urn:microsoft.com/office/officeart/2005/8/layout/vProcess5"/>
    <dgm:cxn modelId="{6FAFDD8E-E466-40FC-A6F7-E8BB7A2E549E}" srcId="{E292D5C6-AD61-4A9A-8D76-AAB0FF38203D}" destId="{9AE5F0F5-5733-46BB-96F8-7ADF0F188D54}" srcOrd="2" destOrd="0" parTransId="{01F96B8E-B38E-434C-BBAE-4BB30950945F}" sibTransId="{7FDFF9C6-90F2-4580-BFDC-79251D8DDBD7}"/>
    <dgm:cxn modelId="{4CBF6091-899D-460F-BA49-BA8542D01E37}" type="presOf" srcId="{898FAEA2-5A7C-417F-8CC4-F513020B6E3A}" destId="{5CFEB9B0-2142-4474-AD3C-A1FD9A59DAE5}" srcOrd="0" destOrd="0" presId="urn:microsoft.com/office/officeart/2005/8/layout/vProcess5"/>
    <dgm:cxn modelId="{3EB54A97-63D4-4F6E-9B92-D0442DC98BC5}" type="presOf" srcId="{9AE5F0F5-5733-46BB-96F8-7ADF0F188D54}" destId="{81A9E991-1957-4924-B541-D77576FBEB25}" srcOrd="1" destOrd="0" presId="urn:microsoft.com/office/officeart/2005/8/layout/vProcess5"/>
    <dgm:cxn modelId="{4FE477A2-CDE4-4DB5-9E4E-FA3985EBC599}" type="presOf" srcId="{9AE5F0F5-5733-46BB-96F8-7ADF0F188D54}" destId="{9CC16E99-7EDC-49E4-A283-1359F856E778}" srcOrd="0" destOrd="0" presId="urn:microsoft.com/office/officeart/2005/8/layout/vProcess5"/>
    <dgm:cxn modelId="{573B86A2-2C52-43AB-A260-D9C82F730E9B}" type="presOf" srcId="{985B7DC8-9D45-4319-B24D-E1FF8CAC481C}" destId="{A518250B-BCDD-42E8-BFF9-A644C9DE7F9B}" srcOrd="1" destOrd="0" presId="urn:microsoft.com/office/officeart/2005/8/layout/vProcess5"/>
    <dgm:cxn modelId="{3433ECA8-B56F-4BFE-8A90-02884A9F0F09}" srcId="{E292D5C6-AD61-4A9A-8D76-AAB0FF38203D}" destId="{985B7DC8-9D45-4319-B24D-E1FF8CAC481C}" srcOrd="0" destOrd="0" parTransId="{BA1BD4D6-F511-494F-B048-98A7125CE362}" sibTransId="{898FAEA2-5A7C-417F-8CC4-F513020B6E3A}"/>
    <dgm:cxn modelId="{C0A48AAF-B9E6-41E6-A22D-66F0B33266D8}" type="presOf" srcId="{985B7DC8-9D45-4319-B24D-E1FF8CAC481C}" destId="{34FB957A-4658-4E35-B01B-BCEFB6442CD1}" srcOrd="0" destOrd="0" presId="urn:microsoft.com/office/officeart/2005/8/layout/vProcess5"/>
    <dgm:cxn modelId="{1BF937E7-1AC6-46E9-9D4F-708B8E490E78}" type="presOf" srcId="{47375307-7CEE-4EF3-8485-FC8C1E4C069B}" destId="{2FE4C836-0CF8-4D9C-99AC-AC190933B344}" srcOrd="0" destOrd="0" presId="urn:microsoft.com/office/officeart/2005/8/layout/vProcess5"/>
    <dgm:cxn modelId="{7D1BB0B8-F34C-4418-9360-A84836C0F734}" type="presParOf" srcId="{01478AE7-9BB0-473C-B3E8-5048557E773D}" destId="{32DFD740-A5BC-411E-AC41-DCC34F717644}" srcOrd="0" destOrd="0" presId="urn:microsoft.com/office/officeart/2005/8/layout/vProcess5"/>
    <dgm:cxn modelId="{957AF394-46BB-4E80-BC1F-D22504129FC1}" type="presParOf" srcId="{01478AE7-9BB0-473C-B3E8-5048557E773D}" destId="{34FB957A-4658-4E35-B01B-BCEFB6442CD1}" srcOrd="1" destOrd="0" presId="urn:microsoft.com/office/officeart/2005/8/layout/vProcess5"/>
    <dgm:cxn modelId="{41A063F7-7C3E-466C-862A-3BE2D845C154}" type="presParOf" srcId="{01478AE7-9BB0-473C-B3E8-5048557E773D}" destId="{0BF5248A-774D-43D3-83D2-DFF46D5A1234}" srcOrd="2" destOrd="0" presId="urn:microsoft.com/office/officeart/2005/8/layout/vProcess5"/>
    <dgm:cxn modelId="{691067FE-07C1-43EB-9DF8-528AA7A8C266}" type="presParOf" srcId="{01478AE7-9BB0-473C-B3E8-5048557E773D}" destId="{9CC16E99-7EDC-49E4-A283-1359F856E778}" srcOrd="3" destOrd="0" presId="urn:microsoft.com/office/officeart/2005/8/layout/vProcess5"/>
    <dgm:cxn modelId="{5204911B-B161-49FA-94B3-3409630D5622}" type="presParOf" srcId="{01478AE7-9BB0-473C-B3E8-5048557E773D}" destId="{5CFEB9B0-2142-4474-AD3C-A1FD9A59DAE5}" srcOrd="4" destOrd="0" presId="urn:microsoft.com/office/officeart/2005/8/layout/vProcess5"/>
    <dgm:cxn modelId="{6CC92C92-BD21-4AD9-9231-B8DAD0961930}" type="presParOf" srcId="{01478AE7-9BB0-473C-B3E8-5048557E773D}" destId="{2FE4C836-0CF8-4D9C-99AC-AC190933B344}" srcOrd="5" destOrd="0" presId="urn:microsoft.com/office/officeart/2005/8/layout/vProcess5"/>
    <dgm:cxn modelId="{8818A5C3-5735-4A25-A2DF-5B96662BA55E}" type="presParOf" srcId="{01478AE7-9BB0-473C-B3E8-5048557E773D}" destId="{A518250B-BCDD-42E8-BFF9-A644C9DE7F9B}" srcOrd="6" destOrd="0" presId="urn:microsoft.com/office/officeart/2005/8/layout/vProcess5"/>
    <dgm:cxn modelId="{0C03620F-A984-4E08-9872-B90A73163C4E}" type="presParOf" srcId="{01478AE7-9BB0-473C-B3E8-5048557E773D}" destId="{4AB33E90-A3C5-4D97-9962-C05C39008C1C}" srcOrd="7" destOrd="0" presId="urn:microsoft.com/office/officeart/2005/8/layout/vProcess5"/>
    <dgm:cxn modelId="{1A1ADB48-7A3E-447B-96D9-D397F067AB1F}" type="presParOf" srcId="{01478AE7-9BB0-473C-B3E8-5048557E773D}" destId="{81A9E991-1957-4924-B541-D77576FBEB25}"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92D5C6-AD61-4A9A-8D76-AAB0FF38203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85B7DC8-9D45-4319-B24D-E1FF8CAC481C}">
      <dgm:prSet/>
      <dgm:spPr/>
      <dgm:t>
        <a:bodyPr/>
        <a:lstStyle/>
        <a:p>
          <a:r>
            <a:rPr lang="en-US" b="1" baseline="0"/>
            <a:t>DÉPENSES BSG </a:t>
          </a:r>
          <a:endParaRPr lang="en-US"/>
        </a:p>
      </dgm:t>
    </dgm:pt>
    <dgm:pt modelId="{BA1BD4D6-F511-494F-B048-98A7125CE362}" type="parTrans" cxnId="{3433ECA8-B56F-4BFE-8A90-02884A9F0F09}">
      <dgm:prSet/>
      <dgm:spPr/>
      <dgm:t>
        <a:bodyPr/>
        <a:lstStyle/>
        <a:p>
          <a:endParaRPr lang="en-US"/>
        </a:p>
      </dgm:t>
    </dgm:pt>
    <dgm:pt modelId="{898FAEA2-5A7C-417F-8CC4-F513020B6E3A}" type="sibTrans" cxnId="{3433ECA8-B56F-4BFE-8A90-02884A9F0F09}">
      <dgm:prSet/>
      <dgm:spPr/>
      <dgm:t>
        <a:bodyPr/>
        <a:lstStyle/>
        <a:p>
          <a:endParaRPr lang="en-US"/>
        </a:p>
      </dgm:t>
    </dgm:pt>
    <dgm:pt modelId="{B796C23E-C8D0-4DC5-A567-8CD608DD63C2}">
      <dgm:prSet/>
      <dgm:spPr/>
      <dgm:t>
        <a:bodyPr/>
        <a:lstStyle/>
        <a:p>
          <a:r>
            <a:rPr lang="fr-FR" b="1" baseline="0" dirty="0"/>
            <a:t>EXCÉDENTAIRE SUR LE BUDGET 2023 </a:t>
          </a:r>
          <a:endParaRPr lang="en-US" dirty="0"/>
        </a:p>
      </dgm:t>
    </dgm:pt>
    <dgm:pt modelId="{FEB27105-0247-4E32-A37A-845A09162327}" type="parTrans" cxnId="{0C544E00-A28D-46AF-930A-BEB429C15EDF}">
      <dgm:prSet/>
      <dgm:spPr/>
      <dgm:t>
        <a:bodyPr/>
        <a:lstStyle/>
        <a:p>
          <a:endParaRPr lang="en-US"/>
        </a:p>
      </dgm:t>
    </dgm:pt>
    <dgm:pt modelId="{47375307-7CEE-4EF3-8485-FC8C1E4C069B}" type="sibTrans" cxnId="{0C544E00-A28D-46AF-930A-BEB429C15EDF}">
      <dgm:prSet/>
      <dgm:spPr/>
      <dgm:t>
        <a:bodyPr/>
        <a:lstStyle/>
        <a:p>
          <a:endParaRPr lang="en-US"/>
        </a:p>
      </dgm:t>
    </dgm:pt>
    <dgm:pt modelId="{9AE5F0F5-5733-46BB-96F8-7ADF0F188D54}">
      <dgm:prSet custT="1"/>
      <dgm:spPr/>
      <dgm:t>
        <a:bodyPr/>
        <a:lstStyle/>
        <a:p>
          <a:r>
            <a:rPr lang="fr-FR" sz="2000" b="1" baseline="0" dirty="0"/>
            <a:t>Les catégories de dépassement de budget représentent 10 % du total des coûts de fonctionnement. </a:t>
          </a:r>
          <a:endParaRPr lang="en-US" sz="2000" dirty="0"/>
        </a:p>
      </dgm:t>
    </dgm:pt>
    <dgm:pt modelId="{01F96B8E-B38E-434C-BBAE-4BB30950945F}" type="parTrans" cxnId="{6FAFDD8E-E466-40FC-A6F7-E8BB7A2E549E}">
      <dgm:prSet/>
      <dgm:spPr/>
      <dgm:t>
        <a:bodyPr/>
        <a:lstStyle/>
        <a:p>
          <a:endParaRPr lang="en-US"/>
        </a:p>
      </dgm:t>
    </dgm:pt>
    <dgm:pt modelId="{7FDFF9C6-90F2-4580-BFDC-79251D8DDBD7}" type="sibTrans" cxnId="{6FAFDD8E-E466-40FC-A6F7-E8BB7A2E549E}">
      <dgm:prSet/>
      <dgm:spPr/>
      <dgm:t>
        <a:bodyPr/>
        <a:lstStyle/>
        <a:p>
          <a:endParaRPr lang="en-US"/>
        </a:p>
      </dgm:t>
    </dgm:pt>
    <dgm:pt modelId="{01478AE7-9BB0-473C-B3E8-5048557E773D}" type="pres">
      <dgm:prSet presAssocID="{E292D5C6-AD61-4A9A-8D76-AAB0FF38203D}" presName="outerComposite" presStyleCnt="0">
        <dgm:presLayoutVars>
          <dgm:chMax val="5"/>
          <dgm:dir/>
          <dgm:resizeHandles val="exact"/>
        </dgm:presLayoutVars>
      </dgm:prSet>
      <dgm:spPr/>
    </dgm:pt>
    <dgm:pt modelId="{32DFD740-A5BC-411E-AC41-DCC34F717644}" type="pres">
      <dgm:prSet presAssocID="{E292D5C6-AD61-4A9A-8D76-AAB0FF38203D}" presName="dummyMaxCanvas" presStyleCnt="0">
        <dgm:presLayoutVars/>
      </dgm:prSet>
      <dgm:spPr/>
    </dgm:pt>
    <dgm:pt modelId="{34FB957A-4658-4E35-B01B-BCEFB6442CD1}" type="pres">
      <dgm:prSet presAssocID="{E292D5C6-AD61-4A9A-8D76-AAB0FF38203D}" presName="ThreeNodes_1" presStyleLbl="node1" presStyleIdx="0" presStyleCnt="3">
        <dgm:presLayoutVars>
          <dgm:bulletEnabled val="1"/>
        </dgm:presLayoutVars>
      </dgm:prSet>
      <dgm:spPr/>
    </dgm:pt>
    <dgm:pt modelId="{0BF5248A-774D-43D3-83D2-DFF46D5A1234}" type="pres">
      <dgm:prSet presAssocID="{E292D5C6-AD61-4A9A-8D76-AAB0FF38203D}" presName="ThreeNodes_2" presStyleLbl="node1" presStyleIdx="1" presStyleCnt="3" custScaleX="116243" custLinFactNeighborX="-1272">
        <dgm:presLayoutVars>
          <dgm:bulletEnabled val="1"/>
        </dgm:presLayoutVars>
      </dgm:prSet>
      <dgm:spPr/>
    </dgm:pt>
    <dgm:pt modelId="{9CC16E99-7EDC-49E4-A283-1359F856E778}" type="pres">
      <dgm:prSet presAssocID="{E292D5C6-AD61-4A9A-8D76-AAB0FF38203D}" presName="ThreeNodes_3" presStyleLbl="node1" presStyleIdx="2" presStyleCnt="3">
        <dgm:presLayoutVars>
          <dgm:bulletEnabled val="1"/>
        </dgm:presLayoutVars>
      </dgm:prSet>
      <dgm:spPr/>
    </dgm:pt>
    <dgm:pt modelId="{5CFEB9B0-2142-4474-AD3C-A1FD9A59DAE5}" type="pres">
      <dgm:prSet presAssocID="{E292D5C6-AD61-4A9A-8D76-AAB0FF38203D}" presName="ThreeConn_1-2" presStyleLbl="fgAccFollowNode1" presStyleIdx="0" presStyleCnt="2">
        <dgm:presLayoutVars>
          <dgm:bulletEnabled val="1"/>
        </dgm:presLayoutVars>
      </dgm:prSet>
      <dgm:spPr/>
    </dgm:pt>
    <dgm:pt modelId="{2FE4C836-0CF8-4D9C-99AC-AC190933B344}" type="pres">
      <dgm:prSet presAssocID="{E292D5C6-AD61-4A9A-8D76-AAB0FF38203D}" presName="ThreeConn_2-3" presStyleLbl="fgAccFollowNode1" presStyleIdx="1" presStyleCnt="2">
        <dgm:presLayoutVars>
          <dgm:bulletEnabled val="1"/>
        </dgm:presLayoutVars>
      </dgm:prSet>
      <dgm:spPr/>
    </dgm:pt>
    <dgm:pt modelId="{A518250B-BCDD-42E8-BFF9-A644C9DE7F9B}" type="pres">
      <dgm:prSet presAssocID="{E292D5C6-AD61-4A9A-8D76-AAB0FF38203D}" presName="ThreeNodes_1_text" presStyleLbl="node1" presStyleIdx="2" presStyleCnt="3">
        <dgm:presLayoutVars>
          <dgm:bulletEnabled val="1"/>
        </dgm:presLayoutVars>
      </dgm:prSet>
      <dgm:spPr/>
    </dgm:pt>
    <dgm:pt modelId="{4AB33E90-A3C5-4D97-9962-C05C39008C1C}" type="pres">
      <dgm:prSet presAssocID="{E292D5C6-AD61-4A9A-8D76-AAB0FF38203D}" presName="ThreeNodes_2_text" presStyleLbl="node1" presStyleIdx="2" presStyleCnt="3">
        <dgm:presLayoutVars>
          <dgm:bulletEnabled val="1"/>
        </dgm:presLayoutVars>
      </dgm:prSet>
      <dgm:spPr/>
    </dgm:pt>
    <dgm:pt modelId="{81A9E991-1957-4924-B541-D77576FBEB25}" type="pres">
      <dgm:prSet presAssocID="{E292D5C6-AD61-4A9A-8D76-AAB0FF38203D}" presName="ThreeNodes_3_text" presStyleLbl="node1" presStyleIdx="2" presStyleCnt="3">
        <dgm:presLayoutVars>
          <dgm:bulletEnabled val="1"/>
        </dgm:presLayoutVars>
      </dgm:prSet>
      <dgm:spPr/>
    </dgm:pt>
  </dgm:ptLst>
  <dgm:cxnLst>
    <dgm:cxn modelId="{0C544E00-A28D-46AF-930A-BEB429C15EDF}" srcId="{E292D5C6-AD61-4A9A-8D76-AAB0FF38203D}" destId="{B796C23E-C8D0-4DC5-A567-8CD608DD63C2}" srcOrd="1" destOrd="0" parTransId="{FEB27105-0247-4E32-A37A-845A09162327}" sibTransId="{47375307-7CEE-4EF3-8485-FC8C1E4C069B}"/>
    <dgm:cxn modelId="{70A21B2D-295B-4332-BFEC-8797C08214CE}" type="presOf" srcId="{B796C23E-C8D0-4DC5-A567-8CD608DD63C2}" destId="{0BF5248A-774D-43D3-83D2-DFF46D5A1234}" srcOrd="0" destOrd="0" presId="urn:microsoft.com/office/officeart/2005/8/layout/vProcess5"/>
    <dgm:cxn modelId="{9557D536-4EB3-4759-9151-6D905E63278D}" type="presOf" srcId="{B796C23E-C8D0-4DC5-A567-8CD608DD63C2}" destId="{4AB33E90-A3C5-4D97-9962-C05C39008C1C}" srcOrd="1" destOrd="0" presId="urn:microsoft.com/office/officeart/2005/8/layout/vProcess5"/>
    <dgm:cxn modelId="{52C8BA5A-A9F2-42DA-9ECA-B1DE58A12476}" type="presOf" srcId="{E292D5C6-AD61-4A9A-8D76-AAB0FF38203D}" destId="{01478AE7-9BB0-473C-B3E8-5048557E773D}" srcOrd="0" destOrd="0" presId="urn:microsoft.com/office/officeart/2005/8/layout/vProcess5"/>
    <dgm:cxn modelId="{6FAFDD8E-E466-40FC-A6F7-E8BB7A2E549E}" srcId="{E292D5C6-AD61-4A9A-8D76-AAB0FF38203D}" destId="{9AE5F0F5-5733-46BB-96F8-7ADF0F188D54}" srcOrd="2" destOrd="0" parTransId="{01F96B8E-B38E-434C-BBAE-4BB30950945F}" sibTransId="{7FDFF9C6-90F2-4580-BFDC-79251D8DDBD7}"/>
    <dgm:cxn modelId="{4CBF6091-899D-460F-BA49-BA8542D01E37}" type="presOf" srcId="{898FAEA2-5A7C-417F-8CC4-F513020B6E3A}" destId="{5CFEB9B0-2142-4474-AD3C-A1FD9A59DAE5}" srcOrd="0" destOrd="0" presId="urn:microsoft.com/office/officeart/2005/8/layout/vProcess5"/>
    <dgm:cxn modelId="{3EB54A97-63D4-4F6E-9B92-D0442DC98BC5}" type="presOf" srcId="{9AE5F0F5-5733-46BB-96F8-7ADF0F188D54}" destId="{81A9E991-1957-4924-B541-D77576FBEB25}" srcOrd="1" destOrd="0" presId="urn:microsoft.com/office/officeart/2005/8/layout/vProcess5"/>
    <dgm:cxn modelId="{4FE477A2-CDE4-4DB5-9E4E-FA3985EBC599}" type="presOf" srcId="{9AE5F0F5-5733-46BB-96F8-7ADF0F188D54}" destId="{9CC16E99-7EDC-49E4-A283-1359F856E778}" srcOrd="0" destOrd="0" presId="urn:microsoft.com/office/officeart/2005/8/layout/vProcess5"/>
    <dgm:cxn modelId="{573B86A2-2C52-43AB-A260-D9C82F730E9B}" type="presOf" srcId="{985B7DC8-9D45-4319-B24D-E1FF8CAC481C}" destId="{A518250B-BCDD-42E8-BFF9-A644C9DE7F9B}" srcOrd="1" destOrd="0" presId="urn:microsoft.com/office/officeart/2005/8/layout/vProcess5"/>
    <dgm:cxn modelId="{3433ECA8-B56F-4BFE-8A90-02884A9F0F09}" srcId="{E292D5C6-AD61-4A9A-8D76-AAB0FF38203D}" destId="{985B7DC8-9D45-4319-B24D-E1FF8CAC481C}" srcOrd="0" destOrd="0" parTransId="{BA1BD4D6-F511-494F-B048-98A7125CE362}" sibTransId="{898FAEA2-5A7C-417F-8CC4-F513020B6E3A}"/>
    <dgm:cxn modelId="{C0A48AAF-B9E6-41E6-A22D-66F0B33266D8}" type="presOf" srcId="{985B7DC8-9D45-4319-B24D-E1FF8CAC481C}" destId="{34FB957A-4658-4E35-B01B-BCEFB6442CD1}" srcOrd="0" destOrd="0" presId="urn:microsoft.com/office/officeart/2005/8/layout/vProcess5"/>
    <dgm:cxn modelId="{1BF937E7-1AC6-46E9-9D4F-708B8E490E78}" type="presOf" srcId="{47375307-7CEE-4EF3-8485-FC8C1E4C069B}" destId="{2FE4C836-0CF8-4D9C-99AC-AC190933B344}" srcOrd="0" destOrd="0" presId="urn:microsoft.com/office/officeart/2005/8/layout/vProcess5"/>
    <dgm:cxn modelId="{7D1BB0B8-F34C-4418-9360-A84836C0F734}" type="presParOf" srcId="{01478AE7-9BB0-473C-B3E8-5048557E773D}" destId="{32DFD740-A5BC-411E-AC41-DCC34F717644}" srcOrd="0" destOrd="0" presId="urn:microsoft.com/office/officeart/2005/8/layout/vProcess5"/>
    <dgm:cxn modelId="{957AF394-46BB-4E80-BC1F-D22504129FC1}" type="presParOf" srcId="{01478AE7-9BB0-473C-B3E8-5048557E773D}" destId="{34FB957A-4658-4E35-B01B-BCEFB6442CD1}" srcOrd="1" destOrd="0" presId="urn:microsoft.com/office/officeart/2005/8/layout/vProcess5"/>
    <dgm:cxn modelId="{41A063F7-7C3E-466C-862A-3BE2D845C154}" type="presParOf" srcId="{01478AE7-9BB0-473C-B3E8-5048557E773D}" destId="{0BF5248A-774D-43D3-83D2-DFF46D5A1234}" srcOrd="2" destOrd="0" presId="urn:microsoft.com/office/officeart/2005/8/layout/vProcess5"/>
    <dgm:cxn modelId="{691067FE-07C1-43EB-9DF8-528AA7A8C266}" type="presParOf" srcId="{01478AE7-9BB0-473C-B3E8-5048557E773D}" destId="{9CC16E99-7EDC-49E4-A283-1359F856E778}" srcOrd="3" destOrd="0" presId="urn:microsoft.com/office/officeart/2005/8/layout/vProcess5"/>
    <dgm:cxn modelId="{5204911B-B161-49FA-94B3-3409630D5622}" type="presParOf" srcId="{01478AE7-9BB0-473C-B3E8-5048557E773D}" destId="{5CFEB9B0-2142-4474-AD3C-A1FD9A59DAE5}" srcOrd="4" destOrd="0" presId="urn:microsoft.com/office/officeart/2005/8/layout/vProcess5"/>
    <dgm:cxn modelId="{6CC92C92-BD21-4AD9-9231-B8DAD0961930}" type="presParOf" srcId="{01478AE7-9BB0-473C-B3E8-5048557E773D}" destId="{2FE4C836-0CF8-4D9C-99AC-AC190933B344}" srcOrd="5" destOrd="0" presId="urn:microsoft.com/office/officeart/2005/8/layout/vProcess5"/>
    <dgm:cxn modelId="{8818A5C3-5735-4A25-A2DF-5B96662BA55E}" type="presParOf" srcId="{01478AE7-9BB0-473C-B3E8-5048557E773D}" destId="{A518250B-BCDD-42E8-BFF9-A644C9DE7F9B}" srcOrd="6" destOrd="0" presId="urn:microsoft.com/office/officeart/2005/8/layout/vProcess5"/>
    <dgm:cxn modelId="{0C03620F-A984-4E08-9872-B90A73163C4E}" type="presParOf" srcId="{01478AE7-9BB0-473C-B3E8-5048557E773D}" destId="{4AB33E90-A3C5-4D97-9962-C05C39008C1C}" srcOrd="7" destOrd="0" presId="urn:microsoft.com/office/officeart/2005/8/layout/vProcess5"/>
    <dgm:cxn modelId="{1A1ADB48-7A3E-447B-96D9-D397F067AB1F}" type="presParOf" srcId="{01478AE7-9BB0-473C-B3E8-5048557E773D}" destId="{81A9E991-1957-4924-B541-D77576FBEB25}"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CD7608-F903-461C-AB78-EC581CEDE79B}"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5A51E02F-6C5D-498D-8BF2-027D107578F6}">
      <dgm:prSet custT="1"/>
      <dgm:spPr/>
      <dgm:t>
        <a:bodyPr/>
        <a:lstStyle/>
        <a:p>
          <a:pPr>
            <a:lnSpc>
              <a:spcPct val="100000"/>
            </a:lnSpc>
          </a:pPr>
          <a:r>
            <a:rPr lang="fr-FR" sz="2000" dirty="0"/>
            <a:t>LANCEMENT DE L'APPLICATION GV - 1ER SEPTEMBRE 2023</a:t>
          </a:r>
          <a:endParaRPr lang="en-US" sz="2000" dirty="0"/>
        </a:p>
      </dgm:t>
    </dgm:pt>
    <dgm:pt modelId="{926974A0-6CFC-4E50-8CE0-41ECD58C63C1}" type="parTrans" cxnId="{DBBFA252-4E72-4804-8EEE-8602B03D3B6B}">
      <dgm:prSet/>
      <dgm:spPr/>
      <dgm:t>
        <a:bodyPr/>
        <a:lstStyle/>
        <a:p>
          <a:endParaRPr lang="en-US"/>
        </a:p>
      </dgm:t>
    </dgm:pt>
    <dgm:pt modelId="{7FF82085-C6DF-4D51-AC3D-56E2DE4C3070}" type="sibTrans" cxnId="{DBBFA252-4E72-4804-8EEE-8602B03D3B6B}">
      <dgm:prSet/>
      <dgm:spPr/>
      <dgm:t>
        <a:bodyPr/>
        <a:lstStyle/>
        <a:p>
          <a:endParaRPr lang="en-US"/>
        </a:p>
      </dgm:t>
    </dgm:pt>
    <dgm:pt modelId="{AA0D0E8F-49BD-4684-A12F-4E042533509A}">
      <dgm:prSet/>
      <dgm:spPr/>
      <dgm:t>
        <a:bodyPr/>
        <a:lstStyle/>
        <a:p>
          <a:pPr>
            <a:lnSpc>
              <a:spcPct val="100000"/>
            </a:lnSpc>
          </a:pPr>
          <a:r>
            <a:rPr lang="fr-FR" dirty="0"/>
            <a:t>Les revenus des abonnements à Grapevine ont diminué de 12 % en 2023. Les revenus des abonnements au magazine en ligne, complet et à l'application mobile ont augmenté de 72% en raison de l'application mobile et de l'augmentation du nombre d'abonnements complets. </a:t>
          </a:r>
          <a:endParaRPr lang="en-US" dirty="0"/>
        </a:p>
      </dgm:t>
    </dgm:pt>
    <dgm:pt modelId="{F9235F54-A65B-4893-9C4B-44FA4DB3CAD2}" type="parTrans" cxnId="{63FE23B7-1880-454B-9DEE-EA3C5B3EDCF7}">
      <dgm:prSet/>
      <dgm:spPr/>
      <dgm:t>
        <a:bodyPr/>
        <a:lstStyle/>
        <a:p>
          <a:endParaRPr lang="en-US"/>
        </a:p>
      </dgm:t>
    </dgm:pt>
    <dgm:pt modelId="{545E51A5-224E-43EF-9786-D2B56A686F19}" type="sibTrans" cxnId="{63FE23B7-1880-454B-9DEE-EA3C5B3EDCF7}">
      <dgm:prSet/>
      <dgm:spPr/>
      <dgm:t>
        <a:bodyPr/>
        <a:lstStyle/>
        <a:p>
          <a:endParaRPr lang="en-US"/>
        </a:p>
      </dgm:t>
    </dgm:pt>
    <dgm:pt modelId="{32BCBA4B-947E-4A93-BDC7-862D6E4C09A7}">
      <dgm:prSet/>
      <dgm:spPr/>
      <dgm:t>
        <a:bodyPr/>
        <a:lstStyle/>
        <a:p>
          <a:pPr>
            <a:lnSpc>
              <a:spcPct val="100000"/>
            </a:lnSpc>
          </a:pPr>
          <a:r>
            <a:rPr lang="fr-FR" dirty="0"/>
            <a:t>Le soutien du Fonds général à l'activité de service de La </a:t>
          </a:r>
          <a:r>
            <a:rPr lang="fr-FR" dirty="0" err="1"/>
            <a:t>Viña</a:t>
          </a:r>
          <a:r>
            <a:rPr lang="fr-FR" dirty="0"/>
            <a:t> s'est élevé à $753,576 dollars en 2023, contre $636,604 dollars en 2022.</a:t>
          </a:r>
          <a:endParaRPr lang="en-US" dirty="0"/>
        </a:p>
      </dgm:t>
    </dgm:pt>
    <dgm:pt modelId="{2A530448-DBD1-4EAE-ACEC-A4F07EC3D100}" type="parTrans" cxnId="{87436BE7-D812-4DA3-8418-4639ECC9E2B0}">
      <dgm:prSet/>
      <dgm:spPr/>
      <dgm:t>
        <a:bodyPr/>
        <a:lstStyle/>
        <a:p>
          <a:endParaRPr lang="en-US"/>
        </a:p>
      </dgm:t>
    </dgm:pt>
    <dgm:pt modelId="{14C4AED7-E9C2-4ED3-827B-01F50BB41861}" type="sibTrans" cxnId="{87436BE7-D812-4DA3-8418-4639ECC9E2B0}">
      <dgm:prSet/>
      <dgm:spPr/>
      <dgm:t>
        <a:bodyPr/>
        <a:lstStyle/>
        <a:p>
          <a:endParaRPr lang="en-US"/>
        </a:p>
      </dgm:t>
    </dgm:pt>
    <dgm:pt modelId="{43FC668C-3252-4846-8E53-0EA2E213D343}">
      <dgm:prSet/>
      <dgm:spPr/>
      <dgm:t>
        <a:bodyPr/>
        <a:lstStyle/>
        <a:p>
          <a:pPr>
            <a:lnSpc>
              <a:spcPct val="100000"/>
            </a:lnSpc>
          </a:pPr>
          <a:r>
            <a:rPr lang="fr-FR" dirty="0"/>
            <a:t>La diffusion du magazine Le </a:t>
          </a:r>
          <a:r>
            <a:rPr lang="fr-FR" dirty="0" err="1"/>
            <a:t>Viña</a:t>
          </a:r>
          <a:r>
            <a:rPr lang="fr-FR" dirty="0"/>
            <a:t> a diminué de 3 % en 2023 par rapport à une augmentation de 4,3 % en 2022.</a:t>
          </a:r>
          <a:endParaRPr lang="en-US" dirty="0"/>
        </a:p>
      </dgm:t>
    </dgm:pt>
    <dgm:pt modelId="{5A7C9C02-7ED6-40C1-8E07-47F5DC1075D7}" type="parTrans" cxnId="{CD71625E-1D90-47C9-B93D-75077BEC2B35}">
      <dgm:prSet/>
      <dgm:spPr/>
      <dgm:t>
        <a:bodyPr/>
        <a:lstStyle/>
        <a:p>
          <a:endParaRPr lang="en-US"/>
        </a:p>
      </dgm:t>
    </dgm:pt>
    <dgm:pt modelId="{FB3C689C-65A4-42BE-B9F6-B742BE9B2641}" type="sibTrans" cxnId="{CD71625E-1D90-47C9-B93D-75077BEC2B35}">
      <dgm:prSet/>
      <dgm:spPr/>
      <dgm:t>
        <a:bodyPr/>
        <a:lstStyle/>
        <a:p>
          <a:endParaRPr lang="en-US"/>
        </a:p>
      </dgm:t>
    </dgm:pt>
    <dgm:pt modelId="{30A77630-8171-4301-8542-90CA11454C7B}" type="pres">
      <dgm:prSet presAssocID="{B2CD7608-F903-461C-AB78-EC581CEDE79B}" presName="outerComposite" presStyleCnt="0">
        <dgm:presLayoutVars>
          <dgm:chMax val="5"/>
          <dgm:dir/>
          <dgm:resizeHandles val="exact"/>
        </dgm:presLayoutVars>
      </dgm:prSet>
      <dgm:spPr/>
    </dgm:pt>
    <dgm:pt modelId="{BCF16AF9-7693-44A9-A3FF-CA35CE7EB83F}" type="pres">
      <dgm:prSet presAssocID="{B2CD7608-F903-461C-AB78-EC581CEDE79B}" presName="dummyMaxCanvas" presStyleCnt="0">
        <dgm:presLayoutVars/>
      </dgm:prSet>
      <dgm:spPr/>
    </dgm:pt>
    <dgm:pt modelId="{D68AECC8-990A-4552-A611-DCB031C8B81E}" type="pres">
      <dgm:prSet presAssocID="{B2CD7608-F903-461C-AB78-EC581CEDE79B}" presName="FourNodes_1" presStyleLbl="node1" presStyleIdx="0" presStyleCnt="4">
        <dgm:presLayoutVars>
          <dgm:bulletEnabled val="1"/>
        </dgm:presLayoutVars>
      </dgm:prSet>
      <dgm:spPr/>
    </dgm:pt>
    <dgm:pt modelId="{D156B10E-2A02-4C77-B9EF-1074782BC0C0}" type="pres">
      <dgm:prSet presAssocID="{B2CD7608-F903-461C-AB78-EC581CEDE79B}" presName="FourNodes_2" presStyleLbl="node1" presStyleIdx="1" presStyleCnt="4">
        <dgm:presLayoutVars>
          <dgm:bulletEnabled val="1"/>
        </dgm:presLayoutVars>
      </dgm:prSet>
      <dgm:spPr/>
    </dgm:pt>
    <dgm:pt modelId="{CD16ABF1-A086-435C-AD30-D91DCB8FEDA7}" type="pres">
      <dgm:prSet presAssocID="{B2CD7608-F903-461C-AB78-EC581CEDE79B}" presName="FourNodes_3" presStyleLbl="node1" presStyleIdx="2" presStyleCnt="4">
        <dgm:presLayoutVars>
          <dgm:bulletEnabled val="1"/>
        </dgm:presLayoutVars>
      </dgm:prSet>
      <dgm:spPr/>
    </dgm:pt>
    <dgm:pt modelId="{F26C02D5-1DE8-4C73-9FE0-68FE27EF0AD0}" type="pres">
      <dgm:prSet presAssocID="{B2CD7608-F903-461C-AB78-EC581CEDE79B}" presName="FourNodes_4" presStyleLbl="node1" presStyleIdx="3" presStyleCnt="4">
        <dgm:presLayoutVars>
          <dgm:bulletEnabled val="1"/>
        </dgm:presLayoutVars>
      </dgm:prSet>
      <dgm:spPr/>
    </dgm:pt>
    <dgm:pt modelId="{AA05EBBC-F008-4668-9787-16898ABC7465}" type="pres">
      <dgm:prSet presAssocID="{B2CD7608-F903-461C-AB78-EC581CEDE79B}" presName="FourConn_1-2" presStyleLbl="fgAccFollowNode1" presStyleIdx="0" presStyleCnt="3">
        <dgm:presLayoutVars>
          <dgm:bulletEnabled val="1"/>
        </dgm:presLayoutVars>
      </dgm:prSet>
      <dgm:spPr/>
    </dgm:pt>
    <dgm:pt modelId="{8A1895D1-12C2-4BCA-80F9-C9F9D3EC2535}" type="pres">
      <dgm:prSet presAssocID="{B2CD7608-F903-461C-AB78-EC581CEDE79B}" presName="FourConn_2-3" presStyleLbl="fgAccFollowNode1" presStyleIdx="1" presStyleCnt="3">
        <dgm:presLayoutVars>
          <dgm:bulletEnabled val="1"/>
        </dgm:presLayoutVars>
      </dgm:prSet>
      <dgm:spPr/>
    </dgm:pt>
    <dgm:pt modelId="{CA7BCDEC-64D9-416D-A14A-87C3014A31D6}" type="pres">
      <dgm:prSet presAssocID="{B2CD7608-F903-461C-AB78-EC581CEDE79B}" presName="FourConn_3-4" presStyleLbl="fgAccFollowNode1" presStyleIdx="2" presStyleCnt="3">
        <dgm:presLayoutVars>
          <dgm:bulletEnabled val="1"/>
        </dgm:presLayoutVars>
      </dgm:prSet>
      <dgm:spPr/>
    </dgm:pt>
    <dgm:pt modelId="{5F7ED505-2107-4E15-9A52-C4F2EFE0C815}" type="pres">
      <dgm:prSet presAssocID="{B2CD7608-F903-461C-AB78-EC581CEDE79B}" presName="FourNodes_1_text" presStyleLbl="node1" presStyleIdx="3" presStyleCnt="4">
        <dgm:presLayoutVars>
          <dgm:bulletEnabled val="1"/>
        </dgm:presLayoutVars>
      </dgm:prSet>
      <dgm:spPr/>
    </dgm:pt>
    <dgm:pt modelId="{0F11A660-D405-43C6-8E98-48FEFF58B4A6}" type="pres">
      <dgm:prSet presAssocID="{B2CD7608-F903-461C-AB78-EC581CEDE79B}" presName="FourNodes_2_text" presStyleLbl="node1" presStyleIdx="3" presStyleCnt="4">
        <dgm:presLayoutVars>
          <dgm:bulletEnabled val="1"/>
        </dgm:presLayoutVars>
      </dgm:prSet>
      <dgm:spPr/>
    </dgm:pt>
    <dgm:pt modelId="{A86300FA-9C1F-4ADE-AFB1-9B14144B46C0}" type="pres">
      <dgm:prSet presAssocID="{B2CD7608-F903-461C-AB78-EC581CEDE79B}" presName="FourNodes_3_text" presStyleLbl="node1" presStyleIdx="3" presStyleCnt="4">
        <dgm:presLayoutVars>
          <dgm:bulletEnabled val="1"/>
        </dgm:presLayoutVars>
      </dgm:prSet>
      <dgm:spPr/>
    </dgm:pt>
    <dgm:pt modelId="{E2801D84-4C95-4212-8C4A-CE9184FDDF3C}" type="pres">
      <dgm:prSet presAssocID="{B2CD7608-F903-461C-AB78-EC581CEDE79B}" presName="FourNodes_4_text" presStyleLbl="node1" presStyleIdx="3" presStyleCnt="4">
        <dgm:presLayoutVars>
          <dgm:bulletEnabled val="1"/>
        </dgm:presLayoutVars>
      </dgm:prSet>
      <dgm:spPr/>
    </dgm:pt>
  </dgm:ptLst>
  <dgm:cxnLst>
    <dgm:cxn modelId="{D6CFD706-6E88-4A32-A2EA-C652F50A4E0E}" type="presOf" srcId="{AA0D0E8F-49BD-4684-A12F-4E042533509A}" destId="{D156B10E-2A02-4C77-B9EF-1074782BC0C0}" srcOrd="0" destOrd="0" presId="urn:microsoft.com/office/officeart/2005/8/layout/vProcess5"/>
    <dgm:cxn modelId="{8FA48E08-A9E5-40A9-BEA6-B43722B2B9C5}" type="presOf" srcId="{AA0D0E8F-49BD-4684-A12F-4E042533509A}" destId="{0F11A660-D405-43C6-8E98-48FEFF58B4A6}" srcOrd="1" destOrd="0" presId="urn:microsoft.com/office/officeart/2005/8/layout/vProcess5"/>
    <dgm:cxn modelId="{4AD0F532-22B8-45BF-8B78-8C005004501B}" type="presOf" srcId="{5A51E02F-6C5D-498D-8BF2-027D107578F6}" destId="{5F7ED505-2107-4E15-9A52-C4F2EFE0C815}" srcOrd="1" destOrd="0" presId="urn:microsoft.com/office/officeart/2005/8/layout/vProcess5"/>
    <dgm:cxn modelId="{E2844733-E7A0-4641-AACA-60B384808CD1}" type="presOf" srcId="{7FF82085-C6DF-4D51-AC3D-56E2DE4C3070}" destId="{AA05EBBC-F008-4668-9787-16898ABC7465}" srcOrd="0" destOrd="0" presId="urn:microsoft.com/office/officeart/2005/8/layout/vProcess5"/>
    <dgm:cxn modelId="{DBA61A5E-B4EA-4FCB-A61A-183B720A9413}" type="presOf" srcId="{5A51E02F-6C5D-498D-8BF2-027D107578F6}" destId="{D68AECC8-990A-4552-A611-DCB031C8B81E}" srcOrd="0" destOrd="0" presId="urn:microsoft.com/office/officeart/2005/8/layout/vProcess5"/>
    <dgm:cxn modelId="{CD71625E-1D90-47C9-B93D-75077BEC2B35}" srcId="{B2CD7608-F903-461C-AB78-EC581CEDE79B}" destId="{43FC668C-3252-4846-8E53-0EA2E213D343}" srcOrd="3" destOrd="0" parTransId="{5A7C9C02-7ED6-40C1-8E07-47F5DC1075D7}" sibTransId="{FB3C689C-65A4-42BE-B9F6-B742BE9B2641}"/>
    <dgm:cxn modelId="{DBBFA252-4E72-4804-8EEE-8602B03D3B6B}" srcId="{B2CD7608-F903-461C-AB78-EC581CEDE79B}" destId="{5A51E02F-6C5D-498D-8BF2-027D107578F6}" srcOrd="0" destOrd="0" parTransId="{926974A0-6CFC-4E50-8CE0-41ECD58C63C1}" sibTransId="{7FF82085-C6DF-4D51-AC3D-56E2DE4C3070}"/>
    <dgm:cxn modelId="{4966A39A-0360-4587-87C8-9BBEAB7D857C}" type="presOf" srcId="{43FC668C-3252-4846-8E53-0EA2E213D343}" destId="{F26C02D5-1DE8-4C73-9FE0-68FE27EF0AD0}" srcOrd="0" destOrd="0" presId="urn:microsoft.com/office/officeart/2005/8/layout/vProcess5"/>
    <dgm:cxn modelId="{2D75409F-A8A5-47D6-B9CB-7D5AD9C86CC3}" type="presOf" srcId="{B2CD7608-F903-461C-AB78-EC581CEDE79B}" destId="{30A77630-8171-4301-8542-90CA11454C7B}" srcOrd="0" destOrd="0" presId="urn:microsoft.com/office/officeart/2005/8/layout/vProcess5"/>
    <dgm:cxn modelId="{5FF720A6-75C3-4920-9E43-5CABF738C20B}" type="presOf" srcId="{32BCBA4B-947E-4A93-BDC7-862D6E4C09A7}" destId="{CD16ABF1-A086-435C-AD30-D91DCB8FEDA7}" srcOrd="0" destOrd="0" presId="urn:microsoft.com/office/officeart/2005/8/layout/vProcess5"/>
    <dgm:cxn modelId="{63FE23B7-1880-454B-9DEE-EA3C5B3EDCF7}" srcId="{B2CD7608-F903-461C-AB78-EC581CEDE79B}" destId="{AA0D0E8F-49BD-4684-A12F-4E042533509A}" srcOrd="1" destOrd="0" parTransId="{F9235F54-A65B-4893-9C4B-44FA4DB3CAD2}" sibTransId="{545E51A5-224E-43EF-9786-D2B56A686F19}"/>
    <dgm:cxn modelId="{B74B29C2-95EB-4A5D-AA20-E971FA422A25}" type="presOf" srcId="{545E51A5-224E-43EF-9786-D2B56A686F19}" destId="{8A1895D1-12C2-4BCA-80F9-C9F9D3EC2535}" srcOrd="0" destOrd="0" presId="urn:microsoft.com/office/officeart/2005/8/layout/vProcess5"/>
    <dgm:cxn modelId="{349880D2-8C82-4D92-9C7F-A4E0CA269880}" type="presOf" srcId="{32BCBA4B-947E-4A93-BDC7-862D6E4C09A7}" destId="{A86300FA-9C1F-4ADE-AFB1-9B14144B46C0}" srcOrd="1" destOrd="0" presId="urn:microsoft.com/office/officeart/2005/8/layout/vProcess5"/>
    <dgm:cxn modelId="{87436BE7-D812-4DA3-8418-4639ECC9E2B0}" srcId="{B2CD7608-F903-461C-AB78-EC581CEDE79B}" destId="{32BCBA4B-947E-4A93-BDC7-862D6E4C09A7}" srcOrd="2" destOrd="0" parTransId="{2A530448-DBD1-4EAE-ACEC-A4F07EC3D100}" sibTransId="{14C4AED7-E9C2-4ED3-827B-01F50BB41861}"/>
    <dgm:cxn modelId="{68D9E8F3-A66A-4E44-B9F9-A47430F691CA}" type="presOf" srcId="{43FC668C-3252-4846-8E53-0EA2E213D343}" destId="{E2801D84-4C95-4212-8C4A-CE9184FDDF3C}" srcOrd="1" destOrd="0" presId="urn:microsoft.com/office/officeart/2005/8/layout/vProcess5"/>
    <dgm:cxn modelId="{D0184AFC-E8D3-4A1D-8579-4E2C05759D14}" type="presOf" srcId="{14C4AED7-E9C2-4ED3-827B-01F50BB41861}" destId="{CA7BCDEC-64D9-416D-A14A-87C3014A31D6}" srcOrd="0" destOrd="0" presId="urn:microsoft.com/office/officeart/2005/8/layout/vProcess5"/>
    <dgm:cxn modelId="{A479D627-ABCD-4AAE-A32C-E0CBD947698B}" type="presParOf" srcId="{30A77630-8171-4301-8542-90CA11454C7B}" destId="{BCF16AF9-7693-44A9-A3FF-CA35CE7EB83F}" srcOrd="0" destOrd="0" presId="urn:microsoft.com/office/officeart/2005/8/layout/vProcess5"/>
    <dgm:cxn modelId="{B82CD41E-8A65-4F07-9D9B-353C8BFBC2DE}" type="presParOf" srcId="{30A77630-8171-4301-8542-90CA11454C7B}" destId="{D68AECC8-990A-4552-A611-DCB031C8B81E}" srcOrd="1" destOrd="0" presId="urn:microsoft.com/office/officeart/2005/8/layout/vProcess5"/>
    <dgm:cxn modelId="{E7993113-A917-40C0-AF3F-6A0ABDDEFC79}" type="presParOf" srcId="{30A77630-8171-4301-8542-90CA11454C7B}" destId="{D156B10E-2A02-4C77-B9EF-1074782BC0C0}" srcOrd="2" destOrd="0" presId="urn:microsoft.com/office/officeart/2005/8/layout/vProcess5"/>
    <dgm:cxn modelId="{A6E13DC3-B088-4E98-AA4C-612BFB52B58C}" type="presParOf" srcId="{30A77630-8171-4301-8542-90CA11454C7B}" destId="{CD16ABF1-A086-435C-AD30-D91DCB8FEDA7}" srcOrd="3" destOrd="0" presId="urn:microsoft.com/office/officeart/2005/8/layout/vProcess5"/>
    <dgm:cxn modelId="{9730BC71-9ACF-410F-B5C1-8DAA8D32FF8D}" type="presParOf" srcId="{30A77630-8171-4301-8542-90CA11454C7B}" destId="{F26C02D5-1DE8-4C73-9FE0-68FE27EF0AD0}" srcOrd="4" destOrd="0" presId="urn:microsoft.com/office/officeart/2005/8/layout/vProcess5"/>
    <dgm:cxn modelId="{7DF689E7-C9F0-4627-AC85-26CD80EAD65D}" type="presParOf" srcId="{30A77630-8171-4301-8542-90CA11454C7B}" destId="{AA05EBBC-F008-4668-9787-16898ABC7465}" srcOrd="5" destOrd="0" presId="urn:microsoft.com/office/officeart/2005/8/layout/vProcess5"/>
    <dgm:cxn modelId="{24598885-9252-4570-BDF4-60993C386430}" type="presParOf" srcId="{30A77630-8171-4301-8542-90CA11454C7B}" destId="{8A1895D1-12C2-4BCA-80F9-C9F9D3EC2535}" srcOrd="6" destOrd="0" presId="urn:microsoft.com/office/officeart/2005/8/layout/vProcess5"/>
    <dgm:cxn modelId="{1FB960CA-4653-4AF3-B73E-B267D8439CA4}" type="presParOf" srcId="{30A77630-8171-4301-8542-90CA11454C7B}" destId="{CA7BCDEC-64D9-416D-A14A-87C3014A31D6}" srcOrd="7" destOrd="0" presId="urn:microsoft.com/office/officeart/2005/8/layout/vProcess5"/>
    <dgm:cxn modelId="{5346BC16-367B-4F26-80AA-D10D56E8D124}" type="presParOf" srcId="{30A77630-8171-4301-8542-90CA11454C7B}" destId="{5F7ED505-2107-4E15-9A52-C4F2EFE0C815}" srcOrd="8" destOrd="0" presId="urn:microsoft.com/office/officeart/2005/8/layout/vProcess5"/>
    <dgm:cxn modelId="{0A5EC32F-63D2-4B50-AF95-665F67E31E77}" type="presParOf" srcId="{30A77630-8171-4301-8542-90CA11454C7B}" destId="{0F11A660-D405-43C6-8E98-48FEFF58B4A6}" srcOrd="9" destOrd="0" presId="urn:microsoft.com/office/officeart/2005/8/layout/vProcess5"/>
    <dgm:cxn modelId="{586FCA73-0559-4C27-B792-98827154BECF}" type="presParOf" srcId="{30A77630-8171-4301-8542-90CA11454C7B}" destId="{A86300FA-9C1F-4ADE-AFB1-9B14144B46C0}" srcOrd="10" destOrd="0" presId="urn:microsoft.com/office/officeart/2005/8/layout/vProcess5"/>
    <dgm:cxn modelId="{3D6D907D-8004-4AEB-A3D5-5082ECB330C3}" type="presParOf" srcId="{30A77630-8171-4301-8542-90CA11454C7B}" destId="{E2801D84-4C95-4212-8C4A-CE9184FDDF3C}"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7E1934-92F5-4BB1-8CB1-D1574FF698D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9783FB4-F227-45E1-9DFA-9A4D5D156291}">
      <dgm:prSet custT="1"/>
      <dgm:spPr/>
      <dgm:t>
        <a:bodyPr/>
        <a:lstStyle/>
        <a:p>
          <a:pPr>
            <a:lnSpc>
              <a:spcPct val="100000"/>
            </a:lnSpc>
          </a:pPr>
          <a:r>
            <a:rPr lang="fr-FR" sz="2000" dirty="0"/>
            <a:t>Lors de la 73e Conférence des Services généraux, le Conseil des Services généraux a été chargé de la résolution suivante :</a:t>
          </a:r>
          <a:endParaRPr lang="en-US" sz="2000" dirty="0"/>
        </a:p>
      </dgm:t>
    </dgm:pt>
    <dgm:pt modelId="{0AC36C4A-70B7-4452-8FD8-BDAADC1A54D7}" type="parTrans" cxnId="{8D13858F-3452-43B1-8C45-99D5ED121B00}">
      <dgm:prSet/>
      <dgm:spPr/>
      <dgm:t>
        <a:bodyPr/>
        <a:lstStyle/>
        <a:p>
          <a:endParaRPr lang="en-US"/>
        </a:p>
      </dgm:t>
    </dgm:pt>
    <dgm:pt modelId="{E69E4A16-1B90-414C-B026-7B22558898DD}" type="sibTrans" cxnId="{8D13858F-3452-43B1-8C45-99D5ED121B00}">
      <dgm:prSet/>
      <dgm:spPr/>
      <dgm:t>
        <a:bodyPr/>
        <a:lstStyle/>
        <a:p>
          <a:endParaRPr lang="en-US"/>
        </a:p>
      </dgm:t>
    </dgm:pt>
    <dgm:pt modelId="{43266947-02C6-43C2-8C96-77B361BFA12D}">
      <dgm:prSet/>
      <dgm:spPr/>
      <dgm:t>
        <a:bodyPr/>
        <a:lstStyle/>
        <a:p>
          <a:pPr algn="just">
            <a:lnSpc>
              <a:spcPct val="100000"/>
            </a:lnSpc>
          </a:pPr>
          <a:r>
            <a:rPr lang="fr-FR" b="0" dirty="0"/>
            <a:t>Dans le but d'améliorer la communication, de s'assurer que les politiques du Conseil reflètent nos principes et de rétablir une relation de confiance entre la Conférence des Services généraux, le Conseil des Services généraux et le Mouvement des Alcooliques anonymes, il est demandé au Conseil des Services généraux d'entreprendre un inventaire avant la 74</a:t>
          </a:r>
          <a:r>
            <a:rPr lang="fr-FR" b="0" baseline="30000" dirty="0"/>
            <a:t>e</a:t>
          </a:r>
          <a:r>
            <a:rPr lang="fr-FR" b="0" dirty="0"/>
            <a:t> Conférence des Services généraux. Pour aider le Conseil dans cette démarche, la 73</a:t>
          </a:r>
          <a:r>
            <a:rPr lang="fr-FR" b="0" baseline="30000" dirty="0"/>
            <a:t>e</a:t>
          </a:r>
          <a:r>
            <a:rPr lang="fr-FR" b="0" dirty="0"/>
            <a:t> Conférence des Services généraux établira un groupe de travail pour aider le Conseil des Services généraux à formuler des questions possibles pour l'inventaire.</a:t>
          </a:r>
          <a:endParaRPr lang="en-US" b="0" dirty="0"/>
        </a:p>
      </dgm:t>
    </dgm:pt>
    <dgm:pt modelId="{4CBFD07B-0104-4670-BC70-55C8907DDFB5}" type="parTrans" cxnId="{CA74B7AA-E907-4A20-BA9B-E30DE18D69CF}">
      <dgm:prSet/>
      <dgm:spPr/>
      <dgm:t>
        <a:bodyPr/>
        <a:lstStyle/>
        <a:p>
          <a:endParaRPr lang="en-US"/>
        </a:p>
      </dgm:t>
    </dgm:pt>
    <dgm:pt modelId="{8103886A-C779-4F00-B5BB-6C9C677723A8}" type="sibTrans" cxnId="{CA74B7AA-E907-4A20-BA9B-E30DE18D69CF}">
      <dgm:prSet/>
      <dgm:spPr/>
      <dgm:t>
        <a:bodyPr/>
        <a:lstStyle/>
        <a:p>
          <a:endParaRPr lang="en-US"/>
        </a:p>
      </dgm:t>
    </dgm:pt>
    <dgm:pt modelId="{89315CA0-4FA0-4420-8E32-07B4498DD6DB}">
      <dgm:prSet/>
      <dgm:spPr/>
      <dgm:t>
        <a:bodyPr/>
        <a:lstStyle/>
        <a:p>
          <a:pPr algn="just">
            <a:lnSpc>
              <a:spcPct val="100000"/>
            </a:lnSpc>
          </a:pPr>
          <a:r>
            <a:rPr lang="fr-FR" b="0" dirty="0"/>
            <a:t>Cette résolution a reçu la plus haute priorité parmi les propositions adoptées de la 73</a:t>
          </a:r>
          <a:r>
            <a:rPr lang="fr-FR" b="0" baseline="30000" dirty="0"/>
            <a:t>e</a:t>
          </a:r>
          <a:r>
            <a:rPr lang="fr-FR" b="0" dirty="0"/>
            <a:t> Conférence des Services généraux, et la supervision de la mise en œuvre de cet inventaire a été confiée au Comité du Conseil de la  Conférence des Services généraux. Un sous-comité a été formé et, avec l'aide de notre personnel dévoué, un groupe de travail représentatif de la composition des membres de la 73</a:t>
          </a:r>
          <a:r>
            <a:rPr lang="fr-FR" b="0" baseline="30000" dirty="0"/>
            <a:t>e</a:t>
          </a:r>
          <a:r>
            <a:rPr lang="fr-FR" b="0" dirty="0"/>
            <a:t> Conférence des Services généraux a été sélectionné et a entamé le processus d'élaboration des questions de l'inventaire.</a:t>
          </a:r>
          <a:endParaRPr lang="en-US" b="0" dirty="0"/>
        </a:p>
      </dgm:t>
    </dgm:pt>
    <dgm:pt modelId="{A14B5DF0-A281-4493-8152-6EE79116911F}" type="parTrans" cxnId="{1F2DB96B-84D0-4E5F-907C-E82552BB5B41}">
      <dgm:prSet/>
      <dgm:spPr/>
      <dgm:t>
        <a:bodyPr/>
        <a:lstStyle/>
        <a:p>
          <a:endParaRPr lang="en-US"/>
        </a:p>
      </dgm:t>
    </dgm:pt>
    <dgm:pt modelId="{BFBDCFE5-F4C2-4EBC-B43E-925C25E42B84}" type="sibTrans" cxnId="{1F2DB96B-84D0-4E5F-907C-E82552BB5B41}">
      <dgm:prSet/>
      <dgm:spPr/>
      <dgm:t>
        <a:bodyPr/>
        <a:lstStyle/>
        <a:p>
          <a:endParaRPr lang="en-US"/>
        </a:p>
      </dgm:t>
    </dgm:pt>
    <dgm:pt modelId="{9964A800-CEC9-40D5-B185-21423416199D}" type="pres">
      <dgm:prSet presAssocID="{827E1934-92F5-4BB1-8CB1-D1574FF698D1}" presName="root" presStyleCnt="0">
        <dgm:presLayoutVars>
          <dgm:dir/>
          <dgm:resizeHandles val="exact"/>
        </dgm:presLayoutVars>
      </dgm:prSet>
      <dgm:spPr/>
    </dgm:pt>
    <dgm:pt modelId="{029BAF83-FD76-4F05-A292-9F36C9145C2A}" type="pres">
      <dgm:prSet presAssocID="{E9783FB4-F227-45E1-9DFA-9A4D5D156291}" presName="compNode" presStyleCnt="0"/>
      <dgm:spPr/>
    </dgm:pt>
    <dgm:pt modelId="{01C9A25B-90C9-415D-BA12-A8EF66E02A9C}" type="pres">
      <dgm:prSet presAssocID="{E9783FB4-F227-45E1-9DFA-9A4D5D156291}" presName="bgRect" presStyleLbl="bgShp" presStyleIdx="0" presStyleCnt="3"/>
      <dgm:spPr/>
    </dgm:pt>
    <dgm:pt modelId="{6D2DA5AA-1039-42C1-B18E-147864F6B2D1}" type="pres">
      <dgm:prSet presAssocID="{E9783FB4-F227-45E1-9DFA-9A4D5D15629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ptain"/>
        </a:ext>
      </dgm:extLst>
    </dgm:pt>
    <dgm:pt modelId="{34A2E6AD-2721-447B-91DF-D26AE45C72EA}" type="pres">
      <dgm:prSet presAssocID="{E9783FB4-F227-45E1-9DFA-9A4D5D156291}" presName="spaceRect" presStyleCnt="0"/>
      <dgm:spPr/>
    </dgm:pt>
    <dgm:pt modelId="{2ED41381-8DF8-4308-9378-A50B7D9405A2}" type="pres">
      <dgm:prSet presAssocID="{E9783FB4-F227-45E1-9DFA-9A4D5D156291}" presName="parTx" presStyleLbl="revTx" presStyleIdx="0" presStyleCnt="3" custScaleX="104873">
        <dgm:presLayoutVars>
          <dgm:chMax val="0"/>
          <dgm:chPref val="0"/>
        </dgm:presLayoutVars>
      </dgm:prSet>
      <dgm:spPr/>
    </dgm:pt>
    <dgm:pt modelId="{9D115AF5-36EE-4CD8-90BE-22D44420185D}" type="pres">
      <dgm:prSet presAssocID="{E69E4A16-1B90-414C-B026-7B22558898DD}" presName="sibTrans" presStyleCnt="0"/>
      <dgm:spPr/>
    </dgm:pt>
    <dgm:pt modelId="{79FD5390-FC9F-494C-ADCD-4C4EC61940F5}" type="pres">
      <dgm:prSet presAssocID="{43266947-02C6-43C2-8C96-77B361BFA12D}" presName="compNode" presStyleCnt="0"/>
      <dgm:spPr/>
    </dgm:pt>
    <dgm:pt modelId="{8B415C49-B087-43DA-B663-24391C3F3CA7}" type="pres">
      <dgm:prSet presAssocID="{43266947-02C6-43C2-8C96-77B361BFA12D}" presName="bgRect" presStyleLbl="bgShp" presStyleIdx="1" presStyleCnt="3"/>
      <dgm:spPr/>
    </dgm:pt>
    <dgm:pt modelId="{8AC3433D-4A15-4AE5-9DE9-E484B5CA0CC5}" type="pres">
      <dgm:prSet presAssocID="{43266947-02C6-43C2-8C96-77B361BFA12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526F0AE4-B4F9-413B-8A59-8FAC360F0BD9}" type="pres">
      <dgm:prSet presAssocID="{43266947-02C6-43C2-8C96-77B361BFA12D}" presName="spaceRect" presStyleCnt="0"/>
      <dgm:spPr/>
    </dgm:pt>
    <dgm:pt modelId="{99F532E5-58DF-4E07-BDC3-7F3C4C6939AE}" type="pres">
      <dgm:prSet presAssocID="{43266947-02C6-43C2-8C96-77B361BFA12D}" presName="parTx" presStyleLbl="revTx" presStyleIdx="1" presStyleCnt="3" custScaleX="108402">
        <dgm:presLayoutVars>
          <dgm:chMax val="0"/>
          <dgm:chPref val="0"/>
        </dgm:presLayoutVars>
      </dgm:prSet>
      <dgm:spPr/>
    </dgm:pt>
    <dgm:pt modelId="{FA478DE0-3AF9-4C26-8040-30BFF0FE95B1}" type="pres">
      <dgm:prSet presAssocID="{8103886A-C779-4F00-B5BB-6C9C677723A8}" presName="sibTrans" presStyleCnt="0"/>
      <dgm:spPr/>
    </dgm:pt>
    <dgm:pt modelId="{65F27D4D-C13D-4217-B12D-B8F78ECAF17E}" type="pres">
      <dgm:prSet presAssocID="{89315CA0-4FA0-4420-8E32-07B4498DD6DB}" presName="compNode" presStyleCnt="0"/>
      <dgm:spPr/>
    </dgm:pt>
    <dgm:pt modelId="{39A56996-92DA-41A0-8B58-8EFF6C8D608D}" type="pres">
      <dgm:prSet presAssocID="{89315CA0-4FA0-4420-8E32-07B4498DD6DB}" presName="bgRect" presStyleLbl="bgShp" presStyleIdx="2" presStyleCnt="3"/>
      <dgm:spPr/>
    </dgm:pt>
    <dgm:pt modelId="{91B31378-C244-4C18-AE4F-00A69BA4D4FF}" type="pres">
      <dgm:prSet presAssocID="{89315CA0-4FA0-4420-8E32-07B4498DD6D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AD0ABC32-1D7B-4DD5-A38E-A02625D0778C}" type="pres">
      <dgm:prSet presAssocID="{89315CA0-4FA0-4420-8E32-07B4498DD6DB}" presName="spaceRect" presStyleCnt="0"/>
      <dgm:spPr/>
    </dgm:pt>
    <dgm:pt modelId="{6A9E1B93-B05B-4C15-B3E1-D2819A3F9290}" type="pres">
      <dgm:prSet presAssocID="{89315CA0-4FA0-4420-8E32-07B4498DD6DB}" presName="parTx" presStyleLbl="revTx" presStyleIdx="2" presStyleCnt="3" custScaleX="109106">
        <dgm:presLayoutVars>
          <dgm:chMax val="0"/>
          <dgm:chPref val="0"/>
        </dgm:presLayoutVars>
      </dgm:prSet>
      <dgm:spPr/>
    </dgm:pt>
  </dgm:ptLst>
  <dgm:cxnLst>
    <dgm:cxn modelId="{3086CC44-44AC-40F0-8824-67F4ACBD09DA}" type="presOf" srcId="{89315CA0-4FA0-4420-8E32-07B4498DD6DB}" destId="{6A9E1B93-B05B-4C15-B3E1-D2819A3F9290}" srcOrd="0" destOrd="0" presId="urn:microsoft.com/office/officeart/2018/2/layout/IconVerticalSolidList"/>
    <dgm:cxn modelId="{C2C18149-ADAE-4733-9198-BDD8EF7BF13F}" type="presOf" srcId="{827E1934-92F5-4BB1-8CB1-D1574FF698D1}" destId="{9964A800-CEC9-40D5-B185-21423416199D}" srcOrd="0" destOrd="0" presId="urn:microsoft.com/office/officeart/2018/2/layout/IconVerticalSolidList"/>
    <dgm:cxn modelId="{1F2DB96B-84D0-4E5F-907C-E82552BB5B41}" srcId="{827E1934-92F5-4BB1-8CB1-D1574FF698D1}" destId="{89315CA0-4FA0-4420-8E32-07B4498DD6DB}" srcOrd="2" destOrd="0" parTransId="{A14B5DF0-A281-4493-8152-6EE79116911F}" sibTransId="{BFBDCFE5-F4C2-4EBC-B43E-925C25E42B84}"/>
    <dgm:cxn modelId="{DF81F489-02BA-4908-80F5-E5150762E5CD}" type="presOf" srcId="{E9783FB4-F227-45E1-9DFA-9A4D5D156291}" destId="{2ED41381-8DF8-4308-9378-A50B7D9405A2}" srcOrd="0" destOrd="0" presId="urn:microsoft.com/office/officeart/2018/2/layout/IconVerticalSolidList"/>
    <dgm:cxn modelId="{8D13858F-3452-43B1-8C45-99D5ED121B00}" srcId="{827E1934-92F5-4BB1-8CB1-D1574FF698D1}" destId="{E9783FB4-F227-45E1-9DFA-9A4D5D156291}" srcOrd="0" destOrd="0" parTransId="{0AC36C4A-70B7-4452-8FD8-BDAADC1A54D7}" sibTransId="{E69E4A16-1B90-414C-B026-7B22558898DD}"/>
    <dgm:cxn modelId="{936E2FA7-FCB3-4806-A748-8DA0D31E8D6F}" type="presOf" srcId="{43266947-02C6-43C2-8C96-77B361BFA12D}" destId="{99F532E5-58DF-4E07-BDC3-7F3C4C6939AE}" srcOrd="0" destOrd="0" presId="urn:microsoft.com/office/officeart/2018/2/layout/IconVerticalSolidList"/>
    <dgm:cxn modelId="{CA74B7AA-E907-4A20-BA9B-E30DE18D69CF}" srcId="{827E1934-92F5-4BB1-8CB1-D1574FF698D1}" destId="{43266947-02C6-43C2-8C96-77B361BFA12D}" srcOrd="1" destOrd="0" parTransId="{4CBFD07B-0104-4670-BC70-55C8907DDFB5}" sibTransId="{8103886A-C779-4F00-B5BB-6C9C677723A8}"/>
    <dgm:cxn modelId="{DA3826A3-466E-4D9C-A061-2308AF19D1CD}" type="presParOf" srcId="{9964A800-CEC9-40D5-B185-21423416199D}" destId="{029BAF83-FD76-4F05-A292-9F36C9145C2A}" srcOrd="0" destOrd="0" presId="urn:microsoft.com/office/officeart/2018/2/layout/IconVerticalSolidList"/>
    <dgm:cxn modelId="{97BC977A-B296-4F55-AE2B-B79819AB7466}" type="presParOf" srcId="{029BAF83-FD76-4F05-A292-9F36C9145C2A}" destId="{01C9A25B-90C9-415D-BA12-A8EF66E02A9C}" srcOrd="0" destOrd="0" presId="urn:microsoft.com/office/officeart/2018/2/layout/IconVerticalSolidList"/>
    <dgm:cxn modelId="{1415ADD5-DE32-444C-91DC-D14C6F520D7C}" type="presParOf" srcId="{029BAF83-FD76-4F05-A292-9F36C9145C2A}" destId="{6D2DA5AA-1039-42C1-B18E-147864F6B2D1}" srcOrd="1" destOrd="0" presId="urn:microsoft.com/office/officeart/2018/2/layout/IconVerticalSolidList"/>
    <dgm:cxn modelId="{E57C5B94-73DC-478E-A9DD-ADD85D46B615}" type="presParOf" srcId="{029BAF83-FD76-4F05-A292-9F36C9145C2A}" destId="{34A2E6AD-2721-447B-91DF-D26AE45C72EA}" srcOrd="2" destOrd="0" presId="urn:microsoft.com/office/officeart/2018/2/layout/IconVerticalSolidList"/>
    <dgm:cxn modelId="{FC312D5A-CF73-4C12-9A16-89D078B29A84}" type="presParOf" srcId="{029BAF83-FD76-4F05-A292-9F36C9145C2A}" destId="{2ED41381-8DF8-4308-9378-A50B7D9405A2}" srcOrd="3" destOrd="0" presId="urn:microsoft.com/office/officeart/2018/2/layout/IconVerticalSolidList"/>
    <dgm:cxn modelId="{12741663-D2DB-4C35-BFF0-5E40453DE2C1}" type="presParOf" srcId="{9964A800-CEC9-40D5-B185-21423416199D}" destId="{9D115AF5-36EE-4CD8-90BE-22D44420185D}" srcOrd="1" destOrd="0" presId="urn:microsoft.com/office/officeart/2018/2/layout/IconVerticalSolidList"/>
    <dgm:cxn modelId="{58AF1592-24FF-451E-809B-B8483D09BED5}" type="presParOf" srcId="{9964A800-CEC9-40D5-B185-21423416199D}" destId="{79FD5390-FC9F-494C-ADCD-4C4EC61940F5}" srcOrd="2" destOrd="0" presId="urn:microsoft.com/office/officeart/2018/2/layout/IconVerticalSolidList"/>
    <dgm:cxn modelId="{1202C52E-FE8E-414D-95FA-CFA7B0E5FE1D}" type="presParOf" srcId="{79FD5390-FC9F-494C-ADCD-4C4EC61940F5}" destId="{8B415C49-B087-43DA-B663-24391C3F3CA7}" srcOrd="0" destOrd="0" presId="urn:microsoft.com/office/officeart/2018/2/layout/IconVerticalSolidList"/>
    <dgm:cxn modelId="{8AD1A39E-C5DC-4A4F-AA16-3FBA8BC488FD}" type="presParOf" srcId="{79FD5390-FC9F-494C-ADCD-4C4EC61940F5}" destId="{8AC3433D-4A15-4AE5-9DE9-E484B5CA0CC5}" srcOrd="1" destOrd="0" presId="urn:microsoft.com/office/officeart/2018/2/layout/IconVerticalSolidList"/>
    <dgm:cxn modelId="{EAE552C0-F6A9-4BB3-8E71-657A91AA1F82}" type="presParOf" srcId="{79FD5390-FC9F-494C-ADCD-4C4EC61940F5}" destId="{526F0AE4-B4F9-413B-8A59-8FAC360F0BD9}" srcOrd="2" destOrd="0" presId="urn:microsoft.com/office/officeart/2018/2/layout/IconVerticalSolidList"/>
    <dgm:cxn modelId="{080E47DA-7B4A-4DF2-B450-02B07F8BB81F}" type="presParOf" srcId="{79FD5390-FC9F-494C-ADCD-4C4EC61940F5}" destId="{99F532E5-58DF-4E07-BDC3-7F3C4C6939AE}" srcOrd="3" destOrd="0" presId="urn:microsoft.com/office/officeart/2018/2/layout/IconVerticalSolidList"/>
    <dgm:cxn modelId="{5CA7781B-EC2F-4361-BB0B-1DDF6119DDF5}" type="presParOf" srcId="{9964A800-CEC9-40D5-B185-21423416199D}" destId="{FA478DE0-3AF9-4C26-8040-30BFF0FE95B1}" srcOrd="3" destOrd="0" presId="urn:microsoft.com/office/officeart/2018/2/layout/IconVerticalSolidList"/>
    <dgm:cxn modelId="{34F28029-0AFB-418A-9D36-34127A9A9791}" type="presParOf" srcId="{9964A800-CEC9-40D5-B185-21423416199D}" destId="{65F27D4D-C13D-4217-B12D-B8F78ECAF17E}" srcOrd="4" destOrd="0" presId="urn:microsoft.com/office/officeart/2018/2/layout/IconVerticalSolidList"/>
    <dgm:cxn modelId="{C44DF080-C4AF-4118-9302-49D5B514EA1A}" type="presParOf" srcId="{65F27D4D-C13D-4217-B12D-B8F78ECAF17E}" destId="{39A56996-92DA-41A0-8B58-8EFF6C8D608D}" srcOrd="0" destOrd="0" presId="urn:microsoft.com/office/officeart/2018/2/layout/IconVerticalSolidList"/>
    <dgm:cxn modelId="{08B8FCF2-1D86-4BCF-8031-20F5D0AD804E}" type="presParOf" srcId="{65F27D4D-C13D-4217-B12D-B8F78ECAF17E}" destId="{91B31378-C244-4C18-AE4F-00A69BA4D4FF}" srcOrd="1" destOrd="0" presId="urn:microsoft.com/office/officeart/2018/2/layout/IconVerticalSolidList"/>
    <dgm:cxn modelId="{46CBCC63-7C11-4C7C-BCC0-EA39A5FD352D}" type="presParOf" srcId="{65F27D4D-C13D-4217-B12D-B8F78ECAF17E}" destId="{AD0ABC32-1D7B-4DD5-A38E-A02625D0778C}" srcOrd="2" destOrd="0" presId="urn:microsoft.com/office/officeart/2018/2/layout/IconVerticalSolidList"/>
    <dgm:cxn modelId="{87E0174D-983B-4F33-8FDA-1554EF19DB5B}" type="presParOf" srcId="{65F27D4D-C13D-4217-B12D-B8F78ECAF17E}" destId="{6A9E1B93-B05B-4C15-B3E1-D2819A3F929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6E866F-4826-4B54-808F-BEF121B458E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C0B77C5-1794-4074-BA53-3EB1BF286D58}">
      <dgm:prSet custT="1"/>
      <dgm:spPr/>
      <dgm:t>
        <a:bodyPr/>
        <a:lstStyle/>
        <a:p>
          <a:pPr>
            <a:lnSpc>
              <a:spcPct val="100000"/>
            </a:lnSpc>
          </a:pPr>
          <a:r>
            <a:rPr lang="fr-FR" sz="2000" dirty="0">
              <a:latin typeface="Arial" panose="020B0604020202020204" pitchFamily="34" charset="0"/>
              <a:cs typeface="Arial" panose="020B0604020202020204" pitchFamily="34" charset="0"/>
            </a:rPr>
            <a:t>Le comité a recommandé que le plan pour l’inventaire de la Conférence des Services généraux soit approuvé et qu’un rapport sommaire d’inventaire (qui ne devrait pas dépasser huit pages) soit inclus dans le Rapport final de la Conférence de 2025.  </a:t>
          </a:r>
          <a:r>
            <a:rPr lang="fr-FR" sz="2000" b="1" dirty="0"/>
            <a:t>ACCEPTÉ</a:t>
          </a:r>
          <a:r>
            <a:rPr lang="fr-FR" sz="2000" dirty="0"/>
            <a:t> </a:t>
          </a:r>
          <a:endParaRPr lang="en-US" sz="2000" dirty="0"/>
        </a:p>
      </dgm:t>
    </dgm:pt>
    <dgm:pt modelId="{610D226E-9234-470F-91EE-FEEF4784AD2A}" type="parTrans" cxnId="{801648BB-9A63-4AB1-9254-00D957944F15}">
      <dgm:prSet/>
      <dgm:spPr/>
      <dgm:t>
        <a:bodyPr/>
        <a:lstStyle/>
        <a:p>
          <a:endParaRPr lang="en-US"/>
        </a:p>
      </dgm:t>
    </dgm:pt>
    <dgm:pt modelId="{7DBF4CDB-FE9E-4A9A-83EA-5684A13FCA2D}" type="sibTrans" cxnId="{801648BB-9A63-4AB1-9254-00D957944F15}">
      <dgm:prSet/>
      <dgm:spPr/>
      <dgm:t>
        <a:bodyPr/>
        <a:lstStyle/>
        <a:p>
          <a:pPr>
            <a:lnSpc>
              <a:spcPct val="100000"/>
            </a:lnSpc>
          </a:pPr>
          <a:endParaRPr lang="en-US"/>
        </a:p>
      </dgm:t>
    </dgm:pt>
    <dgm:pt modelId="{172AB8F4-D6A4-48A6-8258-6A8D7B7461EB}">
      <dgm:prSet custT="1"/>
      <dgm:spPr/>
      <dgm:t>
        <a:bodyPr/>
        <a:lstStyle/>
        <a:p>
          <a:pPr>
            <a:lnSpc>
              <a:spcPct val="100000"/>
            </a:lnSpc>
          </a:pPr>
          <a:r>
            <a:rPr lang="fr-FR" sz="2000" dirty="0">
              <a:latin typeface="Arial" panose="020B0604020202020204" pitchFamily="34" charset="0"/>
              <a:cs typeface="Arial" panose="020B0604020202020204" pitchFamily="34" charset="0"/>
            </a:rPr>
            <a:t>Le comité a recommandé qu’un rapport complet de l’inventaire de la Conférence des Services généraux de 2025 soit élaboré et distribué en version électronique uniquement. </a:t>
          </a:r>
          <a:r>
            <a:rPr lang="fr-FR" sz="2000" b="1" dirty="0"/>
            <a:t>ACCEPTÉ</a:t>
          </a:r>
          <a:r>
            <a:rPr lang="fr-FR" sz="2000" dirty="0"/>
            <a:t> </a:t>
          </a:r>
          <a:endParaRPr lang="en-US" sz="2000" dirty="0"/>
        </a:p>
      </dgm:t>
    </dgm:pt>
    <dgm:pt modelId="{C24471BD-97B7-4105-810C-11BDED717C96}" type="parTrans" cxnId="{C7A70043-EFC0-4F1F-BE66-91D575634926}">
      <dgm:prSet/>
      <dgm:spPr/>
      <dgm:t>
        <a:bodyPr/>
        <a:lstStyle/>
        <a:p>
          <a:endParaRPr lang="en-US"/>
        </a:p>
      </dgm:t>
    </dgm:pt>
    <dgm:pt modelId="{BC61E3BD-B888-4199-9F87-7A9D412BE1B0}" type="sibTrans" cxnId="{C7A70043-EFC0-4F1F-BE66-91D575634926}">
      <dgm:prSet/>
      <dgm:spPr/>
      <dgm:t>
        <a:bodyPr/>
        <a:lstStyle/>
        <a:p>
          <a:endParaRPr lang="en-US"/>
        </a:p>
      </dgm:t>
    </dgm:pt>
    <dgm:pt modelId="{894C63D8-2647-4037-A046-913E51978DBD}" type="pres">
      <dgm:prSet presAssocID="{E16E866F-4826-4B54-808F-BEF121B458E8}" presName="root" presStyleCnt="0">
        <dgm:presLayoutVars>
          <dgm:dir/>
          <dgm:resizeHandles val="exact"/>
        </dgm:presLayoutVars>
      </dgm:prSet>
      <dgm:spPr/>
    </dgm:pt>
    <dgm:pt modelId="{F714B21C-4DC6-46FF-A3F7-20626787AD82}" type="pres">
      <dgm:prSet presAssocID="{4C0B77C5-1794-4074-BA53-3EB1BF286D58}" presName="compNode" presStyleCnt="0"/>
      <dgm:spPr/>
    </dgm:pt>
    <dgm:pt modelId="{29AA79AB-F774-43C4-A097-2F80E9255713}" type="pres">
      <dgm:prSet presAssocID="{4C0B77C5-1794-4074-BA53-3EB1BF286D58}" presName="bgRect" presStyleLbl="bgShp" presStyleIdx="0" presStyleCnt="2" custLinFactNeighborY="7837"/>
      <dgm:spPr/>
    </dgm:pt>
    <dgm:pt modelId="{6363FCFC-B5D1-43ED-BCC1-B859E80A934B}" type="pres">
      <dgm:prSet presAssocID="{4C0B77C5-1794-4074-BA53-3EB1BF286D5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Checklist"/>
        </a:ext>
      </dgm:extLst>
    </dgm:pt>
    <dgm:pt modelId="{0D4FA487-60DA-45C1-A916-2AB58ABF631E}" type="pres">
      <dgm:prSet presAssocID="{4C0B77C5-1794-4074-BA53-3EB1BF286D58}" presName="spaceRect" presStyleCnt="0"/>
      <dgm:spPr/>
    </dgm:pt>
    <dgm:pt modelId="{EEFE0DCF-D820-49FB-B6FF-CB4AA0DAE2F4}" type="pres">
      <dgm:prSet presAssocID="{4C0B77C5-1794-4074-BA53-3EB1BF286D58}" presName="parTx" presStyleLbl="revTx" presStyleIdx="0" presStyleCnt="2">
        <dgm:presLayoutVars>
          <dgm:chMax val="0"/>
          <dgm:chPref val="0"/>
        </dgm:presLayoutVars>
      </dgm:prSet>
      <dgm:spPr/>
    </dgm:pt>
    <dgm:pt modelId="{B9C36EC6-C264-4016-A993-FDD990254A88}" type="pres">
      <dgm:prSet presAssocID="{7DBF4CDB-FE9E-4A9A-83EA-5684A13FCA2D}" presName="sibTrans" presStyleCnt="0"/>
      <dgm:spPr/>
    </dgm:pt>
    <dgm:pt modelId="{0B92A0B5-C4E9-4195-B17B-FDCF8F45F94C}" type="pres">
      <dgm:prSet presAssocID="{172AB8F4-D6A4-48A6-8258-6A8D7B7461EB}" presName="compNode" presStyleCnt="0"/>
      <dgm:spPr/>
    </dgm:pt>
    <dgm:pt modelId="{3A630AA3-FC0E-4811-9C11-4FF8A93E89E0}" type="pres">
      <dgm:prSet presAssocID="{172AB8F4-D6A4-48A6-8258-6A8D7B7461EB}" presName="bgRect" presStyleLbl="bgShp" presStyleIdx="1" presStyleCnt="2" custLinFactNeighborX="1116" custLinFactNeighborY="19975"/>
      <dgm:spPr/>
    </dgm:pt>
    <dgm:pt modelId="{AEA761CC-7294-48F4-A8D8-5F9AC69FE0CC}" type="pres">
      <dgm:prSet presAssocID="{172AB8F4-D6A4-48A6-8258-6A8D7B7461E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B64AF261-A677-4DF6-A2A2-1DC5FF83D280}" type="pres">
      <dgm:prSet presAssocID="{172AB8F4-D6A4-48A6-8258-6A8D7B7461EB}" presName="spaceRect" presStyleCnt="0"/>
      <dgm:spPr/>
    </dgm:pt>
    <dgm:pt modelId="{334C6F19-D614-4E19-B5F4-C65EF3518BF4}" type="pres">
      <dgm:prSet presAssocID="{172AB8F4-D6A4-48A6-8258-6A8D7B7461EB}" presName="parTx" presStyleLbl="revTx" presStyleIdx="1" presStyleCnt="2">
        <dgm:presLayoutVars>
          <dgm:chMax val="0"/>
          <dgm:chPref val="0"/>
        </dgm:presLayoutVars>
      </dgm:prSet>
      <dgm:spPr/>
    </dgm:pt>
  </dgm:ptLst>
  <dgm:cxnLst>
    <dgm:cxn modelId="{BF005804-2615-4CB6-A10F-81EA847A6ADD}" type="presOf" srcId="{4C0B77C5-1794-4074-BA53-3EB1BF286D58}" destId="{EEFE0DCF-D820-49FB-B6FF-CB4AA0DAE2F4}" srcOrd="0" destOrd="0" presId="urn:microsoft.com/office/officeart/2018/2/layout/IconVerticalSolidList"/>
    <dgm:cxn modelId="{4BEF2B37-C464-4377-B1C4-4213F6BC40A1}" type="presOf" srcId="{E16E866F-4826-4B54-808F-BEF121B458E8}" destId="{894C63D8-2647-4037-A046-913E51978DBD}" srcOrd="0" destOrd="0" presId="urn:microsoft.com/office/officeart/2018/2/layout/IconVerticalSolidList"/>
    <dgm:cxn modelId="{C7A70043-EFC0-4F1F-BE66-91D575634926}" srcId="{E16E866F-4826-4B54-808F-BEF121B458E8}" destId="{172AB8F4-D6A4-48A6-8258-6A8D7B7461EB}" srcOrd="1" destOrd="0" parTransId="{C24471BD-97B7-4105-810C-11BDED717C96}" sibTransId="{BC61E3BD-B888-4199-9F87-7A9D412BE1B0}"/>
    <dgm:cxn modelId="{90F2BD9E-8F63-49C0-9376-2ED67C3D4F83}" type="presOf" srcId="{172AB8F4-D6A4-48A6-8258-6A8D7B7461EB}" destId="{334C6F19-D614-4E19-B5F4-C65EF3518BF4}" srcOrd="0" destOrd="0" presId="urn:microsoft.com/office/officeart/2018/2/layout/IconVerticalSolidList"/>
    <dgm:cxn modelId="{801648BB-9A63-4AB1-9254-00D957944F15}" srcId="{E16E866F-4826-4B54-808F-BEF121B458E8}" destId="{4C0B77C5-1794-4074-BA53-3EB1BF286D58}" srcOrd="0" destOrd="0" parTransId="{610D226E-9234-470F-91EE-FEEF4784AD2A}" sibTransId="{7DBF4CDB-FE9E-4A9A-83EA-5684A13FCA2D}"/>
    <dgm:cxn modelId="{6F03C588-C688-40AA-A9DF-E77B75679747}" type="presParOf" srcId="{894C63D8-2647-4037-A046-913E51978DBD}" destId="{F714B21C-4DC6-46FF-A3F7-20626787AD82}" srcOrd="0" destOrd="0" presId="urn:microsoft.com/office/officeart/2018/2/layout/IconVerticalSolidList"/>
    <dgm:cxn modelId="{CF0113AA-17A2-43D5-A42A-ECF1EC9C275F}" type="presParOf" srcId="{F714B21C-4DC6-46FF-A3F7-20626787AD82}" destId="{29AA79AB-F774-43C4-A097-2F80E9255713}" srcOrd="0" destOrd="0" presId="urn:microsoft.com/office/officeart/2018/2/layout/IconVerticalSolidList"/>
    <dgm:cxn modelId="{CE9F31A4-DF15-4713-8F4D-B75EC11CAA3B}" type="presParOf" srcId="{F714B21C-4DC6-46FF-A3F7-20626787AD82}" destId="{6363FCFC-B5D1-43ED-BCC1-B859E80A934B}" srcOrd="1" destOrd="0" presId="urn:microsoft.com/office/officeart/2018/2/layout/IconVerticalSolidList"/>
    <dgm:cxn modelId="{AD1B7413-FA87-4A24-BFA3-06788EB5DD7F}" type="presParOf" srcId="{F714B21C-4DC6-46FF-A3F7-20626787AD82}" destId="{0D4FA487-60DA-45C1-A916-2AB58ABF631E}" srcOrd="2" destOrd="0" presId="urn:microsoft.com/office/officeart/2018/2/layout/IconVerticalSolidList"/>
    <dgm:cxn modelId="{88623244-4DDA-4FE2-A1C5-EE9C89B0A451}" type="presParOf" srcId="{F714B21C-4DC6-46FF-A3F7-20626787AD82}" destId="{EEFE0DCF-D820-49FB-B6FF-CB4AA0DAE2F4}" srcOrd="3" destOrd="0" presId="urn:microsoft.com/office/officeart/2018/2/layout/IconVerticalSolidList"/>
    <dgm:cxn modelId="{4A860000-5637-4D04-917D-1B3EA66145CA}" type="presParOf" srcId="{894C63D8-2647-4037-A046-913E51978DBD}" destId="{B9C36EC6-C264-4016-A993-FDD990254A88}" srcOrd="1" destOrd="0" presId="urn:microsoft.com/office/officeart/2018/2/layout/IconVerticalSolidList"/>
    <dgm:cxn modelId="{F0E8AB8E-0E63-4976-AF8F-0FEA0BB0EE78}" type="presParOf" srcId="{894C63D8-2647-4037-A046-913E51978DBD}" destId="{0B92A0B5-C4E9-4195-B17B-FDCF8F45F94C}" srcOrd="2" destOrd="0" presId="urn:microsoft.com/office/officeart/2018/2/layout/IconVerticalSolidList"/>
    <dgm:cxn modelId="{DA160EFA-E12C-46CB-80CB-845C4CD32B8A}" type="presParOf" srcId="{0B92A0B5-C4E9-4195-B17B-FDCF8F45F94C}" destId="{3A630AA3-FC0E-4811-9C11-4FF8A93E89E0}" srcOrd="0" destOrd="0" presId="urn:microsoft.com/office/officeart/2018/2/layout/IconVerticalSolidList"/>
    <dgm:cxn modelId="{BCA0D566-6FCF-4CD5-91FF-EF76D7F55AFA}" type="presParOf" srcId="{0B92A0B5-C4E9-4195-B17B-FDCF8F45F94C}" destId="{AEA761CC-7294-48F4-A8D8-5F9AC69FE0CC}" srcOrd="1" destOrd="0" presId="urn:microsoft.com/office/officeart/2018/2/layout/IconVerticalSolidList"/>
    <dgm:cxn modelId="{64F3083C-A510-4438-B5C9-8DAD473FAAED}" type="presParOf" srcId="{0B92A0B5-C4E9-4195-B17B-FDCF8F45F94C}" destId="{B64AF261-A677-4DF6-A2A2-1DC5FF83D280}" srcOrd="2" destOrd="0" presId="urn:microsoft.com/office/officeart/2018/2/layout/IconVerticalSolidList"/>
    <dgm:cxn modelId="{A84D0170-251A-4657-8F71-75CC6C18E2E7}" type="presParOf" srcId="{0B92A0B5-C4E9-4195-B17B-FDCF8F45F94C}" destId="{334C6F19-D614-4E19-B5F4-C65EF3518BF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4705D5B-8EA8-4EFB-B5EF-2EFEBBF08BE9}" type="doc">
      <dgm:prSet loTypeId="urn:microsoft.com/office/officeart/2016/7/layout/BasicProcessNew" loCatId="process" qsTypeId="urn:microsoft.com/office/officeart/2005/8/quickstyle/simple1" qsCatId="simple" csTypeId="urn:microsoft.com/office/officeart/2005/8/colors/accent1_2" csCatId="accent1" phldr="1"/>
      <dgm:spPr/>
      <dgm:t>
        <a:bodyPr/>
        <a:lstStyle/>
        <a:p>
          <a:endParaRPr lang="en-US"/>
        </a:p>
      </dgm:t>
    </dgm:pt>
    <dgm:pt modelId="{61F55B87-DFDF-4581-A5B3-06309F6F7E20}">
      <dgm:prSet/>
      <dgm:spPr/>
      <dgm:t>
        <a:bodyPr/>
        <a:lstStyle/>
        <a:p>
          <a:r>
            <a:rPr lang="fr-FR" b="1" dirty="0"/>
            <a:t>Au total, 15 propositions de l’assemblée ont été mises en place tout au long de la semaine de Conférence.</a:t>
          </a:r>
          <a:endParaRPr lang="en-US" dirty="0"/>
        </a:p>
      </dgm:t>
    </dgm:pt>
    <dgm:pt modelId="{26DFD72F-5121-49A9-BBB3-BE2EE7553D52}" type="parTrans" cxnId="{FF25A951-77CB-42C5-8771-83A11A586226}">
      <dgm:prSet/>
      <dgm:spPr/>
      <dgm:t>
        <a:bodyPr/>
        <a:lstStyle/>
        <a:p>
          <a:endParaRPr lang="en-US"/>
        </a:p>
      </dgm:t>
    </dgm:pt>
    <dgm:pt modelId="{42C99991-B6E7-472D-B6CF-C0C7B5A7D573}" type="sibTrans" cxnId="{FF25A951-77CB-42C5-8771-83A11A586226}">
      <dgm:prSet/>
      <dgm:spPr/>
      <dgm:t>
        <a:bodyPr/>
        <a:lstStyle/>
        <a:p>
          <a:endParaRPr lang="en-US"/>
        </a:p>
      </dgm:t>
    </dgm:pt>
    <dgm:pt modelId="{B8DDCA24-5952-42BC-8FA3-3D6526084712}">
      <dgm:prSet/>
      <dgm:spPr/>
      <dgm:t>
        <a:bodyPr/>
        <a:lstStyle/>
        <a:p>
          <a:r>
            <a:rPr lang="fr-FR" b="1" dirty="0"/>
            <a:t>En fin de compte, nous avons manqué de temps et n'avons traité que les 4 premières propositions sur 15.  À la fin des délibérations sur la proposition n° 4, le président a accueilli la proposition ci-dessus.</a:t>
          </a:r>
          <a:endParaRPr lang="en-US" dirty="0"/>
        </a:p>
      </dgm:t>
    </dgm:pt>
    <dgm:pt modelId="{0C021714-C789-4083-A446-2E8C1C8F2A39}" type="parTrans" cxnId="{8EF460EB-73C3-48D8-BD08-E715DB1D1E79}">
      <dgm:prSet/>
      <dgm:spPr/>
      <dgm:t>
        <a:bodyPr/>
        <a:lstStyle/>
        <a:p>
          <a:endParaRPr lang="en-US"/>
        </a:p>
      </dgm:t>
    </dgm:pt>
    <dgm:pt modelId="{39BD9A98-19DF-40F8-B52A-1BB786B2946E}" type="sibTrans" cxnId="{8EF460EB-73C3-48D8-BD08-E715DB1D1E79}">
      <dgm:prSet/>
      <dgm:spPr/>
      <dgm:t>
        <a:bodyPr/>
        <a:lstStyle/>
        <a:p>
          <a:endParaRPr lang="en-US"/>
        </a:p>
      </dgm:t>
    </dgm:pt>
    <dgm:pt modelId="{02F5C132-045B-453C-AD43-E474530A3044}">
      <dgm:prSet/>
      <dgm:spPr/>
      <dgm:t>
        <a:bodyPr/>
        <a:lstStyle/>
        <a:p>
          <a:r>
            <a:rPr lang="fr-FR" b="1" dirty="0"/>
            <a:t>* Je n'étais pas d'accord, car il y avait d'autres propositions importantes concernant le PLBB sur lesquelles j'aurais voulu voter. </a:t>
          </a:r>
          <a:endParaRPr lang="en-US" dirty="0"/>
        </a:p>
      </dgm:t>
    </dgm:pt>
    <dgm:pt modelId="{0B7BE48D-462E-4D29-B63B-110419939997}" type="parTrans" cxnId="{71B19DA5-8D10-4ACF-AE13-05F8873111E6}">
      <dgm:prSet/>
      <dgm:spPr/>
      <dgm:t>
        <a:bodyPr/>
        <a:lstStyle/>
        <a:p>
          <a:endParaRPr lang="en-US"/>
        </a:p>
      </dgm:t>
    </dgm:pt>
    <dgm:pt modelId="{051386DA-AA95-4253-A1E2-5308E4F3C57A}" type="sibTrans" cxnId="{71B19DA5-8D10-4ACF-AE13-05F8873111E6}">
      <dgm:prSet/>
      <dgm:spPr/>
      <dgm:t>
        <a:bodyPr/>
        <a:lstStyle/>
        <a:p>
          <a:endParaRPr lang="en-US"/>
        </a:p>
      </dgm:t>
    </dgm:pt>
    <dgm:pt modelId="{00C61537-D401-4179-AA17-BD12091C8ECE}" type="pres">
      <dgm:prSet presAssocID="{44705D5B-8EA8-4EFB-B5EF-2EFEBBF08BE9}" presName="Name0" presStyleCnt="0">
        <dgm:presLayoutVars>
          <dgm:dir/>
          <dgm:resizeHandles val="exact"/>
        </dgm:presLayoutVars>
      </dgm:prSet>
      <dgm:spPr/>
    </dgm:pt>
    <dgm:pt modelId="{4B874F5B-B365-4079-AD3D-8078314C1B1D}" type="pres">
      <dgm:prSet presAssocID="{61F55B87-DFDF-4581-A5B3-06309F6F7E20}" presName="node" presStyleLbl="node1" presStyleIdx="0" presStyleCnt="5" custScaleY="140282">
        <dgm:presLayoutVars>
          <dgm:bulletEnabled val="1"/>
        </dgm:presLayoutVars>
      </dgm:prSet>
      <dgm:spPr/>
    </dgm:pt>
    <dgm:pt modelId="{0028C61E-BFDE-4DCF-B8B5-27F9866DBFF1}" type="pres">
      <dgm:prSet presAssocID="{42C99991-B6E7-472D-B6CF-C0C7B5A7D573}" presName="sibTransSpacerBeforeConnector" presStyleCnt="0"/>
      <dgm:spPr/>
    </dgm:pt>
    <dgm:pt modelId="{441F490F-C8F8-4058-B0E3-246488F6329D}" type="pres">
      <dgm:prSet presAssocID="{42C99991-B6E7-472D-B6CF-C0C7B5A7D573}" presName="sibTrans" presStyleLbl="node1" presStyleIdx="1" presStyleCnt="5"/>
      <dgm:spPr/>
    </dgm:pt>
    <dgm:pt modelId="{09A5E0A0-82DE-4C4A-A649-F3473C94ABC7}" type="pres">
      <dgm:prSet presAssocID="{42C99991-B6E7-472D-B6CF-C0C7B5A7D573}" presName="sibTransSpacerAfterConnector" presStyleCnt="0"/>
      <dgm:spPr/>
    </dgm:pt>
    <dgm:pt modelId="{AD0D8F15-DCD4-44B2-B25B-6A1A503E5FC8}" type="pres">
      <dgm:prSet presAssocID="{B8DDCA24-5952-42BC-8FA3-3D6526084712}" presName="node" presStyleLbl="node1" presStyleIdx="2" presStyleCnt="5" custScaleY="142428">
        <dgm:presLayoutVars>
          <dgm:bulletEnabled val="1"/>
        </dgm:presLayoutVars>
      </dgm:prSet>
      <dgm:spPr/>
    </dgm:pt>
    <dgm:pt modelId="{36D207C2-8DB9-4007-8BF2-A158ACC77F38}" type="pres">
      <dgm:prSet presAssocID="{39BD9A98-19DF-40F8-B52A-1BB786B2946E}" presName="sibTransSpacerBeforeConnector" presStyleCnt="0"/>
      <dgm:spPr/>
    </dgm:pt>
    <dgm:pt modelId="{DED9FF01-B619-45CB-82C6-E379F783765C}" type="pres">
      <dgm:prSet presAssocID="{39BD9A98-19DF-40F8-B52A-1BB786B2946E}" presName="sibTrans" presStyleLbl="node1" presStyleIdx="3" presStyleCnt="5"/>
      <dgm:spPr/>
    </dgm:pt>
    <dgm:pt modelId="{3A1C69C9-0B1D-4A34-AF33-D3A1A186FE43}" type="pres">
      <dgm:prSet presAssocID="{39BD9A98-19DF-40F8-B52A-1BB786B2946E}" presName="sibTransSpacerAfterConnector" presStyleCnt="0"/>
      <dgm:spPr/>
    </dgm:pt>
    <dgm:pt modelId="{1DFE9108-A481-4326-910A-4224A8F036A5}" type="pres">
      <dgm:prSet presAssocID="{02F5C132-045B-453C-AD43-E474530A3044}" presName="node" presStyleLbl="node1" presStyleIdx="4" presStyleCnt="5" custScaleY="146718">
        <dgm:presLayoutVars>
          <dgm:bulletEnabled val="1"/>
        </dgm:presLayoutVars>
      </dgm:prSet>
      <dgm:spPr/>
    </dgm:pt>
  </dgm:ptLst>
  <dgm:cxnLst>
    <dgm:cxn modelId="{D5F8BF0F-2366-466A-BFAA-186861FD3345}" type="presOf" srcId="{02F5C132-045B-453C-AD43-E474530A3044}" destId="{1DFE9108-A481-4326-910A-4224A8F036A5}" srcOrd="0" destOrd="0" presId="urn:microsoft.com/office/officeart/2016/7/layout/BasicProcessNew"/>
    <dgm:cxn modelId="{68A6BE3A-3A7B-44C6-950F-536AE4D43852}" type="presOf" srcId="{B8DDCA24-5952-42BC-8FA3-3D6526084712}" destId="{AD0D8F15-DCD4-44B2-B25B-6A1A503E5FC8}" srcOrd="0" destOrd="0" presId="urn:microsoft.com/office/officeart/2016/7/layout/BasicProcessNew"/>
    <dgm:cxn modelId="{FF25A951-77CB-42C5-8771-83A11A586226}" srcId="{44705D5B-8EA8-4EFB-B5EF-2EFEBBF08BE9}" destId="{61F55B87-DFDF-4581-A5B3-06309F6F7E20}" srcOrd="0" destOrd="0" parTransId="{26DFD72F-5121-49A9-BBB3-BE2EE7553D52}" sibTransId="{42C99991-B6E7-472D-B6CF-C0C7B5A7D573}"/>
    <dgm:cxn modelId="{71B19DA5-8D10-4ACF-AE13-05F8873111E6}" srcId="{44705D5B-8EA8-4EFB-B5EF-2EFEBBF08BE9}" destId="{02F5C132-045B-453C-AD43-E474530A3044}" srcOrd="2" destOrd="0" parTransId="{0B7BE48D-462E-4D29-B63B-110419939997}" sibTransId="{051386DA-AA95-4253-A1E2-5308E4F3C57A}"/>
    <dgm:cxn modelId="{6702FEA9-2C4A-4D32-B4BC-924CBCEFB757}" type="presOf" srcId="{42C99991-B6E7-472D-B6CF-C0C7B5A7D573}" destId="{441F490F-C8F8-4058-B0E3-246488F6329D}" srcOrd="0" destOrd="0" presId="urn:microsoft.com/office/officeart/2016/7/layout/BasicProcessNew"/>
    <dgm:cxn modelId="{5D42F7CB-033E-40FD-9C83-7E5907BC2BE5}" type="presOf" srcId="{39BD9A98-19DF-40F8-B52A-1BB786B2946E}" destId="{DED9FF01-B619-45CB-82C6-E379F783765C}" srcOrd="0" destOrd="0" presId="urn:microsoft.com/office/officeart/2016/7/layout/BasicProcessNew"/>
    <dgm:cxn modelId="{49CAA7CC-7985-446D-9B82-633375F4A6EA}" type="presOf" srcId="{61F55B87-DFDF-4581-A5B3-06309F6F7E20}" destId="{4B874F5B-B365-4079-AD3D-8078314C1B1D}" srcOrd="0" destOrd="0" presId="urn:microsoft.com/office/officeart/2016/7/layout/BasicProcessNew"/>
    <dgm:cxn modelId="{8EF460EB-73C3-48D8-BD08-E715DB1D1E79}" srcId="{44705D5B-8EA8-4EFB-B5EF-2EFEBBF08BE9}" destId="{B8DDCA24-5952-42BC-8FA3-3D6526084712}" srcOrd="1" destOrd="0" parTransId="{0C021714-C789-4083-A446-2E8C1C8F2A39}" sibTransId="{39BD9A98-19DF-40F8-B52A-1BB786B2946E}"/>
    <dgm:cxn modelId="{6DEC14F2-5B9F-4395-A69D-E0FF35CFC4D6}" type="presOf" srcId="{44705D5B-8EA8-4EFB-B5EF-2EFEBBF08BE9}" destId="{00C61537-D401-4179-AA17-BD12091C8ECE}" srcOrd="0" destOrd="0" presId="urn:microsoft.com/office/officeart/2016/7/layout/BasicProcessNew"/>
    <dgm:cxn modelId="{6AAE33B9-0F2F-4A5B-BC16-2CE009A82A2F}" type="presParOf" srcId="{00C61537-D401-4179-AA17-BD12091C8ECE}" destId="{4B874F5B-B365-4079-AD3D-8078314C1B1D}" srcOrd="0" destOrd="0" presId="urn:microsoft.com/office/officeart/2016/7/layout/BasicProcessNew"/>
    <dgm:cxn modelId="{5C1E4855-0875-49B8-A526-09FB050E55A4}" type="presParOf" srcId="{00C61537-D401-4179-AA17-BD12091C8ECE}" destId="{0028C61E-BFDE-4DCF-B8B5-27F9866DBFF1}" srcOrd="1" destOrd="0" presId="urn:microsoft.com/office/officeart/2016/7/layout/BasicProcessNew"/>
    <dgm:cxn modelId="{E7B17E1F-F27B-4D05-BDF8-8348AF396B8F}" type="presParOf" srcId="{00C61537-D401-4179-AA17-BD12091C8ECE}" destId="{441F490F-C8F8-4058-B0E3-246488F6329D}" srcOrd="2" destOrd="0" presId="urn:microsoft.com/office/officeart/2016/7/layout/BasicProcessNew"/>
    <dgm:cxn modelId="{78ECE01A-45F5-41B5-8D8E-48313911C335}" type="presParOf" srcId="{00C61537-D401-4179-AA17-BD12091C8ECE}" destId="{09A5E0A0-82DE-4C4A-A649-F3473C94ABC7}" srcOrd="3" destOrd="0" presId="urn:microsoft.com/office/officeart/2016/7/layout/BasicProcessNew"/>
    <dgm:cxn modelId="{2ACB36A4-AFF3-402B-82E9-8A50E59571E5}" type="presParOf" srcId="{00C61537-D401-4179-AA17-BD12091C8ECE}" destId="{AD0D8F15-DCD4-44B2-B25B-6A1A503E5FC8}" srcOrd="4" destOrd="0" presId="urn:microsoft.com/office/officeart/2016/7/layout/BasicProcessNew"/>
    <dgm:cxn modelId="{3706EE83-048C-42AE-835B-693F8D8EFDA7}" type="presParOf" srcId="{00C61537-D401-4179-AA17-BD12091C8ECE}" destId="{36D207C2-8DB9-4007-8BF2-A158ACC77F38}" srcOrd="5" destOrd="0" presId="urn:microsoft.com/office/officeart/2016/7/layout/BasicProcessNew"/>
    <dgm:cxn modelId="{6E822B44-E706-4B37-8114-D3E9F165D088}" type="presParOf" srcId="{00C61537-D401-4179-AA17-BD12091C8ECE}" destId="{DED9FF01-B619-45CB-82C6-E379F783765C}" srcOrd="6" destOrd="0" presId="urn:microsoft.com/office/officeart/2016/7/layout/BasicProcessNew"/>
    <dgm:cxn modelId="{ED1E4DB7-E7E8-4E47-9498-91B7B117FD52}" type="presParOf" srcId="{00C61537-D401-4179-AA17-BD12091C8ECE}" destId="{3A1C69C9-0B1D-4A34-AF33-D3A1A186FE43}" srcOrd="7" destOrd="0" presId="urn:microsoft.com/office/officeart/2016/7/layout/BasicProcessNew"/>
    <dgm:cxn modelId="{60CDE9D3-12A2-4546-8E55-6E9973F8294B}" type="presParOf" srcId="{00C61537-D401-4179-AA17-BD12091C8ECE}" destId="{1DFE9108-A481-4326-910A-4224A8F036A5}" srcOrd="8"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362A1-2D2C-45A9-8251-DEF45A3AB026}">
      <dsp:nvSpPr>
        <dsp:cNvPr id="0" name=""/>
        <dsp:cNvSpPr/>
      </dsp:nvSpPr>
      <dsp:spPr>
        <a:xfrm>
          <a:off x="2419959" y="488381"/>
          <a:ext cx="378761" cy="91440"/>
        </a:xfrm>
        <a:custGeom>
          <a:avLst/>
          <a:gdLst/>
          <a:ahLst/>
          <a:cxnLst/>
          <a:rect l="0" t="0" r="0" b="0"/>
          <a:pathLst>
            <a:path>
              <a:moveTo>
                <a:pt x="0" y="45720"/>
              </a:moveTo>
              <a:lnTo>
                <a:pt x="378761"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9106" y="532054"/>
        <a:ext cx="20468" cy="4093"/>
      </dsp:txXfrm>
    </dsp:sp>
    <dsp:sp modelId="{9CDBA2CA-71C8-48E2-B857-B891253CF089}">
      <dsp:nvSpPr>
        <dsp:cNvPr id="0" name=""/>
        <dsp:cNvSpPr/>
      </dsp:nvSpPr>
      <dsp:spPr>
        <a:xfrm>
          <a:off x="641926" y="151"/>
          <a:ext cx="1779833" cy="106789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213" tIns="91546" rIns="87213" bIns="91546" numCol="1" spcCol="1270" anchor="ctr" anchorCtr="0">
          <a:noAutofit/>
        </a:bodyPr>
        <a:lstStyle/>
        <a:p>
          <a:pPr marL="0" lvl="0" indent="0" algn="ctr" defTabSz="889000">
            <a:lnSpc>
              <a:spcPct val="90000"/>
            </a:lnSpc>
            <a:spcBef>
              <a:spcPct val="0"/>
            </a:spcBef>
            <a:spcAft>
              <a:spcPct val="35000"/>
            </a:spcAft>
            <a:buNone/>
          </a:pPr>
          <a:r>
            <a:rPr lang="fr-FR" sz="2000" kern="1200" dirty="0"/>
            <a:t>Statistiques sur les Délégués Régionaux</a:t>
          </a:r>
          <a:endParaRPr lang="en-US" sz="2000" kern="1200" dirty="0"/>
        </a:p>
      </dsp:txBody>
      <dsp:txXfrm>
        <a:off x="641926" y="151"/>
        <a:ext cx="1779833" cy="1067899"/>
      </dsp:txXfrm>
    </dsp:sp>
    <dsp:sp modelId="{F124C97F-40AA-4034-8BE1-D47D948D012E}">
      <dsp:nvSpPr>
        <dsp:cNvPr id="0" name=""/>
        <dsp:cNvSpPr/>
      </dsp:nvSpPr>
      <dsp:spPr>
        <a:xfrm>
          <a:off x="4609154" y="488381"/>
          <a:ext cx="378761" cy="91440"/>
        </a:xfrm>
        <a:custGeom>
          <a:avLst/>
          <a:gdLst/>
          <a:ahLst/>
          <a:cxnLst/>
          <a:rect l="0" t="0" r="0" b="0"/>
          <a:pathLst>
            <a:path>
              <a:moveTo>
                <a:pt x="0" y="45720"/>
              </a:moveTo>
              <a:lnTo>
                <a:pt x="378761"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88301" y="532054"/>
        <a:ext cx="20468" cy="4093"/>
      </dsp:txXfrm>
    </dsp:sp>
    <dsp:sp modelId="{C723129B-F1DA-4478-BF78-A4AD2F241E3E}">
      <dsp:nvSpPr>
        <dsp:cNvPr id="0" name=""/>
        <dsp:cNvSpPr/>
      </dsp:nvSpPr>
      <dsp:spPr>
        <a:xfrm>
          <a:off x="2831121" y="151"/>
          <a:ext cx="1779833" cy="106789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213" tIns="91546" rIns="87213" bIns="91546" numCol="1" spcCol="1270" anchor="ctr" anchorCtr="0">
          <a:noAutofit/>
        </a:bodyPr>
        <a:lstStyle/>
        <a:p>
          <a:pPr marL="0" lvl="0" indent="0" algn="ctr" defTabSz="889000">
            <a:lnSpc>
              <a:spcPct val="90000"/>
            </a:lnSpc>
            <a:spcBef>
              <a:spcPct val="0"/>
            </a:spcBef>
            <a:spcAft>
              <a:spcPct val="35000"/>
            </a:spcAft>
            <a:buNone/>
          </a:pPr>
          <a:r>
            <a:rPr lang="fr-FR" sz="2000" kern="1200"/>
            <a:t>93 RÉPONSES </a:t>
          </a:r>
          <a:endParaRPr lang="en-US" sz="2000" kern="1200"/>
        </a:p>
      </dsp:txBody>
      <dsp:txXfrm>
        <a:off x="2831121" y="151"/>
        <a:ext cx="1779833" cy="1067899"/>
      </dsp:txXfrm>
    </dsp:sp>
    <dsp:sp modelId="{63548EF2-AC74-4FC5-81C5-A583F1D4B0DB}">
      <dsp:nvSpPr>
        <dsp:cNvPr id="0" name=""/>
        <dsp:cNvSpPr/>
      </dsp:nvSpPr>
      <dsp:spPr>
        <a:xfrm>
          <a:off x="6887340" y="488381"/>
          <a:ext cx="378761" cy="91440"/>
        </a:xfrm>
        <a:custGeom>
          <a:avLst/>
          <a:gdLst/>
          <a:ahLst/>
          <a:cxnLst/>
          <a:rect l="0" t="0" r="0" b="0"/>
          <a:pathLst>
            <a:path>
              <a:moveTo>
                <a:pt x="0" y="45720"/>
              </a:moveTo>
              <a:lnTo>
                <a:pt x="378761"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66487" y="532054"/>
        <a:ext cx="20468" cy="4093"/>
      </dsp:txXfrm>
    </dsp:sp>
    <dsp:sp modelId="{B5D6E01D-D447-4FB3-B96F-A78FDF9B34F3}">
      <dsp:nvSpPr>
        <dsp:cNvPr id="0" name=""/>
        <dsp:cNvSpPr/>
      </dsp:nvSpPr>
      <dsp:spPr>
        <a:xfrm>
          <a:off x="5020315" y="151"/>
          <a:ext cx="1868824" cy="106789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213" tIns="91546" rIns="87213" bIns="91546" numCol="1" spcCol="1270" anchor="ctr" anchorCtr="0">
          <a:noAutofit/>
        </a:bodyPr>
        <a:lstStyle/>
        <a:p>
          <a:pPr marL="0" lvl="0" indent="0" algn="ctr" defTabSz="889000">
            <a:lnSpc>
              <a:spcPct val="90000"/>
            </a:lnSpc>
            <a:spcBef>
              <a:spcPct val="0"/>
            </a:spcBef>
            <a:spcAft>
              <a:spcPct val="35000"/>
            </a:spcAft>
            <a:buNone/>
          </a:pPr>
          <a:r>
            <a:rPr lang="fr-FR" sz="2000" kern="1200" dirty="0"/>
            <a:t>Moyenne d'âge 58 ans</a:t>
          </a:r>
          <a:endParaRPr lang="en-US" sz="2000" kern="1200" dirty="0"/>
        </a:p>
      </dsp:txBody>
      <dsp:txXfrm>
        <a:off x="5020315" y="151"/>
        <a:ext cx="1868824" cy="1067899"/>
      </dsp:txXfrm>
    </dsp:sp>
    <dsp:sp modelId="{336AB3F0-71EF-4B79-8B06-32C25E9B9F4F}">
      <dsp:nvSpPr>
        <dsp:cNvPr id="0" name=""/>
        <dsp:cNvSpPr/>
      </dsp:nvSpPr>
      <dsp:spPr>
        <a:xfrm>
          <a:off x="1531843" y="1066250"/>
          <a:ext cx="6656575" cy="378761"/>
        </a:xfrm>
        <a:custGeom>
          <a:avLst/>
          <a:gdLst/>
          <a:ahLst/>
          <a:cxnLst/>
          <a:rect l="0" t="0" r="0" b="0"/>
          <a:pathLst>
            <a:path>
              <a:moveTo>
                <a:pt x="6656575" y="0"/>
              </a:moveTo>
              <a:lnTo>
                <a:pt x="6656575" y="206480"/>
              </a:lnTo>
              <a:lnTo>
                <a:pt x="0" y="206480"/>
              </a:lnTo>
              <a:lnTo>
                <a:pt x="0" y="378761"/>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93402" y="1253584"/>
        <a:ext cx="333457" cy="4093"/>
      </dsp:txXfrm>
    </dsp:sp>
    <dsp:sp modelId="{FE4EE307-593A-4743-B32E-85175C491EE0}">
      <dsp:nvSpPr>
        <dsp:cNvPr id="0" name=""/>
        <dsp:cNvSpPr/>
      </dsp:nvSpPr>
      <dsp:spPr>
        <a:xfrm>
          <a:off x="7298502" y="151"/>
          <a:ext cx="1779833" cy="106789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213" tIns="91546" rIns="87213" bIns="91546" numCol="1" spcCol="1270" anchor="ctr" anchorCtr="0">
          <a:noAutofit/>
        </a:bodyPr>
        <a:lstStyle/>
        <a:p>
          <a:pPr marL="0" lvl="0" indent="0" algn="ctr" defTabSz="889000">
            <a:lnSpc>
              <a:spcPct val="90000"/>
            </a:lnSpc>
            <a:spcBef>
              <a:spcPct val="0"/>
            </a:spcBef>
            <a:spcAft>
              <a:spcPct val="35000"/>
            </a:spcAft>
            <a:buNone/>
          </a:pPr>
          <a:r>
            <a:rPr lang="fr-FR" sz="2000" kern="1200" dirty="0"/>
            <a:t>Le plus âgé : 76 ans</a:t>
          </a:r>
          <a:endParaRPr lang="en-US" sz="2000" kern="1200" dirty="0"/>
        </a:p>
      </dsp:txBody>
      <dsp:txXfrm>
        <a:off x="7298502" y="151"/>
        <a:ext cx="1779833" cy="1067899"/>
      </dsp:txXfrm>
    </dsp:sp>
    <dsp:sp modelId="{0B4CF7E0-3564-49A2-ADBE-CFE050BA25FB}">
      <dsp:nvSpPr>
        <dsp:cNvPr id="0" name=""/>
        <dsp:cNvSpPr/>
      </dsp:nvSpPr>
      <dsp:spPr>
        <a:xfrm>
          <a:off x="2419959" y="1965642"/>
          <a:ext cx="378761" cy="91440"/>
        </a:xfrm>
        <a:custGeom>
          <a:avLst/>
          <a:gdLst/>
          <a:ahLst/>
          <a:cxnLst/>
          <a:rect l="0" t="0" r="0" b="0"/>
          <a:pathLst>
            <a:path>
              <a:moveTo>
                <a:pt x="0" y="45720"/>
              </a:moveTo>
              <a:lnTo>
                <a:pt x="378761"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9106" y="2009315"/>
        <a:ext cx="20468" cy="4093"/>
      </dsp:txXfrm>
    </dsp:sp>
    <dsp:sp modelId="{2DF3FC82-F524-4175-9676-D677CA4270D1}">
      <dsp:nvSpPr>
        <dsp:cNvPr id="0" name=""/>
        <dsp:cNvSpPr/>
      </dsp:nvSpPr>
      <dsp:spPr>
        <a:xfrm>
          <a:off x="641926" y="1477412"/>
          <a:ext cx="1779833" cy="106789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213" tIns="91546" rIns="87213" bIns="91546" numCol="1" spcCol="1270" anchor="ctr" anchorCtr="0">
          <a:noAutofit/>
        </a:bodyPr>
        <a:lstStyle/>
        <a:p>
          <a:pPr marL="0" lvl="0" indent="0" algn="ctr" defTabSz="889000">
            <a:lnSpc>
              <a:spcPct val="90000"/>
            </a:lnSpc>
            <a:spcBef>
              <a:spcPct val="0"/>
            </a:spcBef>
            <a:spcAft>
              <a:spcPct val="35000"/>
            </a:spcAft>
            <a:buNone/>
          </a:pPr>
          <a:r>
            <a:rPr lang="fr-FR" sz="2000" kern="1200" dirty="0"/>
            <a:t>Le plus jeune : 28 ans</a:t>
          </a:r>
          <a:endParaRPr lang="en-US" sz="2000" kern="1200" dirty="0"/>
        </a:p>
      </dsp:txBody>
      <dsp:txXfrm>
        <a:off x="641926" y="1477412"/>
        <a:ext cx="1779833" cy="1067899"/>
      </dsp:txXfrm>
    </dsp:sp>
    <dsp:sp modelId="{95ABAF2A-2B9E-4AF2-A8CE-CBCFDCC54B3D}">
      <dsp:nvSpPr>
        <dsp:cNvPr id="0" name=""/>
        <dsp:cNvSpPr/>
      </dsp:nvSpPr>
      <dsp:spPr>
        <a:xfrm>
          <a:off x="4609154" y="1965642"/>
          <a:ext cx="378761" cy="91440"/>
        </a:xfrm>
        <a:custGeom>
          <a:avLst/>
          <a:gdLst/>
          <a:ahLst/>
          <a:cxnLst/>
          <a:rect l="0" t="0" r="0" b="0"/>
          <a:pathLst>
            <a:path>
              <a:moveTo>
                <a:pt x="0" y="45720"/>
              </a:moveTo>
              <a:lnTo>
                <a:pt x="378761"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88301" y="2009315"/>
        <a:ext cx="20468" cy="4093"/>
      </dsp:txXfrm>
    </dsp:sp>
    <dsp:sp modelId="{64B56E4D-015E-48B9-BC92-6A68AC9DA209}">
      <dsp:nvSpPr>
        <dsp:cNvPr id="0" name=""/>
        <dsp:cNvSpPr/>
      </dsp:nvSpPr>
      <dsp:spPr>
        <a:xfrm>
          <a:off x="2831121" y="1477412"/>
          <a:ext cx="1779833" cy="106789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213" tIns="91546" rIns="87213" bIns="91546" numCol="1" spcCol="1270" anchor="ctr" anchorCtr="0">
          <a:noAutofit/>
        </a:bodyPr>
        <a:lstStyle/>
        <a:p>
          <a:pPr marL="0" lvl="0" indent="0" algn="ctr" defTabSz="889000">
            <a:lnSpc>
              <a:spcPct val="90000"/>
            </a:lnSpc>
            <a:spcBef>
              <a:spcPct val="0"/>
            </a:spcBef>
            <a:spcAft>
              <a:spcPct val="35000"/>
            </a:spcAft>
            <a:buNone/>
          </a:pPr>
          <a:r>
            <a:rPr lang="fr-FR" sz="2000" kern="1200" dirty="0"/>
            <a:t>Durée moyenne d’abstinence : 23 ans</a:t>
          </a:r>
          <a:endParaRPr lang="en-US" sz="2000" kern="1200" dirty="0"/>
        </a:p>
      </dsp:txBody>
      <dsp:txXfrm>
        <a:off x="2831121" y="1477412"/>
        <a:ext cx="1779833" cy="1067899"/>
      </dsp:txXfrm>
    </dsp:sp>
    <dsp:sp modelId="{B3838D75-C5B1-4646-9780-5539DB3771F7}">
      <dsp:nvSpPr>
        <dsp:cNvPr id="0" name=""/>
        <dsp:cNvSpPr/>
      </dsp:nvSpPr>
      <dsp:spPr>
        <a:xfrm>
          <a:off x="6798349" y="1965642"/>
          <a:ext cx="378761" cy="91440"/>
        </a:xfrm>
        <a:custGeom>
          <a:avLst/>
          <a:gdLst/>
          <a:ahLst/>
          <a:cxnLst/>
          <a:rect l="0" t="0" r="0" b="0"/>
          <a:pathLst>
            <a:path>
              <a:moveTo>
                <a:pt x="0" y="45720"/>
              </a:moveTo>
              <a:lnTo>
                <a:pt x="378761"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77495" y="2009315"/>
        <a:ext cx="20468" cy="4093"/>
      </dsp:txXfrm>
    </dsp:sp>
    <dsp:sp modelId="{9DCDF094-06DC-4760-A412-532F7BA29E15}">
      <dsp:nvSpPr>
        <dsp:cNvPr id="0" name=""/>
        <dsp:cNvSpPr/>
      </dsp:nvSpPr>
      <dsp:spPr>
        <a:xfrm>
          <a:off x="5020315" y="1477412"/>
          <a:ext cx="1779833" cy="106789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213" tIns="91546" rIns="87213" bIns="91546" numCol="1" spcCol="1270" anchor="ctr" anchorCtr="0">
          <a:noAutofit/>
        </a:bodyPr>
        <a:lstStyle/>
        <a:p>
          <a:pPr marL="0" lvl="0" indent="0" algn="ctr" defTabSz="889000">
            <a:lnSpc>
              <a:spcPct val="90000"/>
            </a:lnSpc>
            <a:spcBef>
              <a:spcPct val="0"/>
            </a:spcBef>
            <a:spcAft>
              <a:spcPct val="35000"/>
            </a:spcAft>
            <a:buNone/>
          </a:pPr>
          <a:r>
            <a:rPr lang="fr-FR" sz="2000" kern="1200" dirty="0"/>
            <a:t>Abstinence la plus longue : 49 ans</a:t>
          </a:r>
          <a:endParaRPr lang="en-US" sz="2000" kern="1200" dirty="0"/>
        </a:p>
      </dsp:txBody>
      <dsp:txXfrm>
        <a:off x="5020315" y="1477412"/>
        <a:ext cx="1779833" cy="1067899"/>
      </dsp:txXfrm>
    </dsp:sp>
    <dsp:sp modelId="{56853314-9F5B-4F83-8889-9D557C53FDD3}">
      <dsp:nvSpPr>
        <dsp:cNvPr id="0" name=""/>
        <dsp:cNvSpPr/>
      </dsp:nvSpPr>
      <dsp:spPr>
        <a:xfrm>
          <a:off x="1531843" y="2543512"/>
          <a:ext cx="6567584" cy="378761"/>
        </a:xfrm>
        <a:custGeom>
          <a:avLst/>
          <a:gdLst/>
          <a:ahLst/>
          <a:cxnLst/>
          <a:rect l="0" t="0" r="0" b="0"/>
          <a:pathLst>
            <a:path>
              <a:moveTo>
                <a:pt x="6567584" y="0"/>
              </a:moveTo>
              <a:lnTo>
                <a:pt x="6567584" y="206480"/>
              </a:lnTo>
              <a:lnTo>
                <a:pt x="0" y="206480"/>
              </a:lnTo>
              <a:lnTo>
                <a:pt x="0" y="378761"/>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51126" y="2730846"/>
        <a:ext cx="329016" cy="4093"/>
      </dsp:txXfrm>
    </dsp:sp>
    <dsp:sp modelId="{DEE3743E-9729-45CA-BBDF-8D544060FCC2}">
      <dsp:nvSpPr>
        <dsp:cNvPr id="0" name=""/>
        <dsp:cNvSpPr/>
      </dsp:nvSpPr>
      <dsp:spPr>
        <a:xfrm>
          <a:off x="7209510" y="1477412"/>
          <a:ext cx="1779833" cy="106789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213" tIns="91546" rIns="87213" bIns="91546" numCol="1" spcCol="1270" anchor="ctr" anchorCtr="0">
          <a:noAutofit/>
        </a:bodyPr>
        <a:lstStyle/>
        <a:p>
          <a:pPr marL="0" lvl="0" indent="0" algn="ctr" defTabSz="889000">
            <a:lnSpc>
              <a:spcPct val="90000"/>
            </a:lnSpc>
            <a:spcBef>
              <a:spcPct val="0"/>
            </a:spcBef>
            <a:spcAft>
              <a:spcPct val="35000"/>
            </a:spcAft>
            <a:buNone/>
          </a:pPr>
          <a:r>
            <a:rPr lang="fr-FR" sz="2000" kern="1200" dirty="0"/>
            <a:t>Abstinence la plus courte :</a:t>
          </a:r>
        </a:p>
        <a:p>
          <a:pPr marL="0" lvl="0" indent="0" algn="ctr" defTabSz="889000">
            <a:lnSpc>
              <a:spcPct val="90000"/>
            </a:lnSpc>
            <a:spcBef>
              <a:spcPct val="0"/>
            </a:spcBef>
            <a:spcAft>
              <a:spcPct val="35000"/>
            </a:spcAft>
            <a:buNone/>
          </a:pPr>
          <a:r>
            <a:rPr lang="fr-FR" sz="2000" kern="1200" dirty="0"/>
            <a:t>9 ans</a:t>
          </a:r>
          <a:endParaRPr lang="en-US" sz="2000" kern="1200" dirty="0"/>
        </a:p>
      </dsp:txBody>
      <dsp:txXfrm>
        <a:off x="7209510" y="1477412"/>
        <a:ext cx="1779833" cy="1067899"/>
      </dsp:txXfrm>
    </dsp:sp>
    <dsp:sp modelId="{95C7D339-465E-48E7-B74A-28B59B7B3D3B}">
      <dsp:nvSpPr>
        <dsp:cNvPr id="0" name=""/>
        <dsp:cNvSpPr/>
      </dsp:nvSpPr>
      <dsp:spPr>
        <a:xfrm>
          <a:off x="2419959" y="3442903"/>
          <a:ext cx="378761" cy="91440"/>
        </a:xfrm>
        <a:custGeom>
          <a:avLst/>
          <a:gdLst/>
          <a:ahLst/>
          <a:cxnLst/>
          <a:rect l="0" t="0" r="0" b="0"/>
          <a:pathLst>
            <a:path>
              <a:moveTo>
                <a:pt x="0" y="45720"/>
              </a:moveTo>
              <a:lnTo>
                <a:pt x="378761"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9106" y="3486577"/>
        <a:ext cx="20468" cy="4093"/>
      </dsp:txXfrm>
    </dsp:sp>
    <dsp:sp modelId="{4C60A1D5-D5ED-4BBD-876E-E1A61C456C3D}">
      <dsp:nvSpPr>
        <dsp:cNvPr id="0" name=""/>
        <dsp:cNvSpPr/>
      </dsp:nvSpPr>
      <dsp:spPr>
        <a:xfrm>
          <a:off x="641926" y="2954674"/>
          <a:ext cx="1779833" cy="106789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213" tIns="91546" rIns="87213" bIns="91546" numCol="1" spcCol="1270" anchor="ctr" anchorCtr="0">
          <a:noAutofit/>
        </a:bodyPr>
        <a:lstStyle/>
        <a:p>
          <a:pPr marL="0" lvl="0" indent="0" algn="ctr" defTabSz="889000">
            <a:lnSpc>
              <a:spcPct val="90000"/>
            </a:lnSpc>
            <a:spcBef>
              <a:spcPct val="0"/>
            </a:spcBef>
            <a:spcAft>
              <a:spcPct val="35000"/>
            </a:spcAft>
            <a:buNone/>
          </a:pPr>
          <a:r>
            <a:rPr lang="fr-FR" sz="2000" kern="1200" dirty="0"/>
            <a:t>Durée moyenne du service : </a:t>
          </a:r>
        </a:p>
        <a:p>
          <a:pPr marL="0" lvl="0" indent="0" algn="ctr" defTabSz="889000">
            <a:lnSpc>
              <a:spcPct val="90000"/>
            </a:lnSpc>
            <a:spcBef>
              <a:spcPct val="0"/>
            </a:spcBef>
            <a:spcAft>
              <a:spcPct val="35000"/>
            </a:spcAft>
            <a:buNone/>
          </a:pPr>
          <a:r>
            <a:rPr lang="fr-FR" sz="2000" kern="1200" dirty="0"/>
            <a:t>46 ans</a:t>
          </a:r>
          <a:endParaRPr lang="en-US" sz="2000" kern="1200" dirty="0"/>
        </a:p>
      </dsp:txBody>
      <dsp:txXfrm>
        <a:off x="641926" y="2954674"/>
        <a:ext cx="1779833" cy="1067899"/>
      </dsp:txXfrm>
    </dsp:sp>
    <dsp:sp modelId="{BE4FD09B-7758-4854-A702-70EA48065335}">
      <dsp:nvSpPr>
        <dsp:cNvPr id="0" name=""/>
        <dsp:cNvSpPr/>
      </dsp:nvSpPr>
      <dsp:spPr>
        <a:xfrm>
          <a:off x="2831121" y="2954674"/>
          <a:ext cx="1779833" cy="106789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213" tIns="91546" rIns="87213" bIns="91546" numCol="1" spcCol="1270" anchor="ctr" anchorCtr="0">
          <a:noAutofit/>
        </a:bodyPr>
        <a:lstStyle/>
        <a:p>
          <a:pPr marL="0" lvl="0" indent="0" algn="ctr" defTabSz="889000">
            <a:lnSpc>
              <a:spcPct val="90000"/>
            </a:lnSpc>
            <a:spcBef>
              <a:spcPct val="0"/>
            </a:spcBef>
            <a:spcAft>
              <a:spcPct val="35000"/>
            </a:spcAft>
            <a:buNone/>
          </a:pPr>
          <a:r>
            <a:rPr lang="fr-FR" sz="2000" kern="1200" dirty="0"/>
            <a:t>Expérience de service la plus courte : 7 ans</a:t>
          </a:r>
          <a:endParaRPr lang="en-US" sz="2000" kern="1200" dirty="0"/>
        </a:p>
      </dsp:txBody>
      <dsp:txXfrm>
        <a:off x="2831121" y="2954674"/>
        <a:ext cx="1779833" cy="10678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7FB43-04F5-45BF-9A25-F73B5143FBC4}">
      <dsp:nvSpPr>
        <dsp:cNvPr id="0" name=""/>
        <dsp:cNvSpPr/>
      </dsp:nvSpPr>
      <dsp:spPr>
        <a:xfrm>
          <a:off x="0" y="2816"/>
          <a:ext cx="10446819" cy="92789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DD7913-E8BB-4F25-86DD-67438F39C33A}">
      <dsp:nvSpPr>
        <dsp:cNvPr id="0" name=""/>
        <dsp:cNvSpPr/>
      </dsp:nvSpPr>
      <dsp:spPr>
        <a:xfrm>
          <a:off x="280688" y="211592"/>
          <a:ext cx="510842" cy="510343"/>
        </a:xfrm>
        <a:prstGeom prst="rect">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BC1EC4-506A-4013-AE06-9182C44A6FDF}">
      <dsp:nvSpPr>
        <dsp:cNvPr id="0" name=""/>
        <dsp:cNvSpPr/>
      </dsp:nvSpPr>
      <dsp:spPr>
        <a:xfrm>
          <a:off x="1072219" y="2816"/>
          <a:ext cx="9303840" cy="928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98" tIns="98298" rIns="98298" bIns="98298" numCol="1" spcCol="1270" anchor="ctr" anchorCtr="0">
          <a:noAutofit/>
        </a:bodyPr>
        <a:lstStyle/>
        <a:p>
          <a:pPr marL="0" lvl="0" indent="0" algn="l" defTabSz="1111250">
            <a:lnSpc>
              <a:spcPct val="100000"/>
            </a:lnSpc>
            <a:spcBef>
              <a:spcPct val="0"/>
            </a:spcBef>
            <a:spcAft>
              <a:spcPct val="35000"/>
            </a:spcAft>
            <a:buNone/>
          </a:pPr>
          <a:r>
            <a:rPr lang="fr-FR" sz="2500" kern="1200" dirty="0"/>
            <a:t>RÉSULTATS DE L'AUDIT 2023 </a:t>
          </a:r>
          <a:endParaRPr lang="en-US" sz="2500" kern="1200" dirty="0"/>
        </a:p>
      </dsp:txBody>
      <dsp:txXfrm>
        <a:off x="1072219" y="2816"/>
        <a:ext cx="9303840" cy="928803"/>
      </dsp:txXfrm>
    </dsp:sp>
    <dsp:sp modelId="{525F189F-72FC-4062-B7C4-1AFC123B5016}">
      <dsp:nvSpPr>
        <dsp:cNvPr id="0" name=""/>
        <dsp:cNvSpPr/>
      </dsp:nvSpPr>
      <dsp:spPr>
        <a:xfrm>
          <a:off x="0" y="1143918"/>
          <a:ext cx="10446819" cy="927896"/>
        </a:xfrm>
        <a:prstGeom prst="roundRect">
          <a:avLst>
            <a:gd name="adj" fmla="val 10000"/>
          </a:avLst>
        </a:prstGeom>
        <a:solidFill>
          <a:schemeClr val="accent2">
            <a:hueOff val="-661686"/>
            <a:satOff val="746"/>
            <a:lumOff val="1765"/>
            <a:alphaOff val="0"/>
          </a:schemeClr>
        </a:solidFill>
        <a:ln>
          <a:noFill/>
        </a:ln>
        <a:effectLst/>
      </dsp:spPr>
      <dsp:style>
        <a:lnRef idx="0">
          <a:scrgbClr r="0" g="0" b="0"/>
        </a:lnRef>
        <a:fillRef idx="1">
          <a:scrgbClr r="0" g="0" b="0"/>
        </a:fillRef>
        <a:effectRef idx="0">
          <a:scrgbClr r="0" g="0" b="0"/>
        </a:effectRef>
        <a:fontRef idx="minor"/>
      </dsp:style>
    </dsp:sp>
    <dsp:sp modelId="{944B01A9-90A7-4F30-99B5-14F235A1E2A7}">
      <dsp:nvSpPr>
        <dsp:cNvPr id="0" name=""/>
        <dsp:cNvSpPr/>
      </dsp:nvSpPr>
      <dsp:spPr>
        <a:xfrm>
          <a:off x="280688" y="1352694"/>
          <a:ext cx="510842" cy="510343"/>
        </a:xfrm>
        <a:prstGeom prst="rect">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CD38E0-A1C3-4A46-8367-744ED421A78E}">
      <dsp:nvSpPr>
        <dsp:cNvPr id="0" name=""/>
        <dsp:cNvSpPr/>
      </dsp:nvSpPr>
      <dsp:spPr>
        <a:xfrm>
          <a:off x="1072219" y="1143918"/>
          <a:ext cx="9303840" cy="928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98" tIns="98298" rIns="98298" bIns="98298" numCol="1" spcCol="1270" anchor="ctr" anchorCtr="0">
          <a:noAutofit/>
        </a:bodyPr>
        <a:lstStyle/>
        <a:p>
          <a:pPr marL="0" lvl="0" indent="0" algn="l" defTabSz="889000">
            <a:lnSpc>
              <a:spcPct val="100000"/>
            </a:lnSpc>
            <a:spcBef>
              <a:spcPct val="0"/>
            </a:spcBef>
            <a:spcAft>
              <a:spcPct val="35000"/>
            </a:spcAft>
            <a:buNone/>
          </a:pPr>
          <a:r>
            <a:rPr lang="fr-FR" sz="2000" kern="1200" dirty="0"/>
            <a:t>Opinion d'audit non modifiée ou « sans réserve » sur les états financiers - ce qui signifie que « les états financiers sont présentés fidèlement dans tous leurs aspects significatifs ». </a:t>
          </a:r>
          <a:endParaRPr lang="en-US" sz="2000" kern="1200" dirty="0"/>
        </a:p>
      </dsp:txBody>
      <dsp:txXfrm>
        <a:off x="1072219" y="1143918"/>
        <a:ext cx="9303840" cy="928803"/>
      </dsp:txXfrm>
    </dsp:sp>
    <dsp:sp modelId="{B540DE9C-F5C7-48BF-998B-E77B55A1D45B}">
      <dsp:nvSpPr>
        <dsp:cNvPr id="0" name=""/>
        <dsp:cNvSpPr/>
      </dsp:nvSpPr>
      <dsp:spPr>
        <a:xfrm>
          <a:off x="0" y="2285019"/>
          <a:ext cx="10446819" cy="927896"/>
        </a:xfrm>
        <a:prstGeom prst="roundRect">
          <a:avLst>
            <a:gd name="adj" fmla="val 10000"/>
          </a:avLst>
        </a:prstGeom>
        <a:solidFill>
          <a:schemeClr val="accent2">
            <a:hueOff val="-1323373"/>
            <a:satOff val="1492"/>
            <a:lumOff val="3530"/>
            <a:alphaOff val="0"/>
          </a:schemeClr>
        </a:solidFill>
        <a:ln>
          <a:noFill/>
        </a:ln>
        <a:effectLst/>
      </dsp:spPr>
      <dsp:style>
        <a:lnRef idx="0">
          <a:scrgbClr r="0" g="0" b="0"/>
        </a:lnRef>
        <a:fillRef idx="1">
          <a:scrgbClr r="0" g="0" b="0"/>
        </a:fillRef>
        <a:effectRef idx="0">
          <a:scrgbClr r="0" g="0" b="0"/>
        </a:effectRef>
        <a:fontRef idx="minor"/>
      </dsp:style>
    </dsp:sp>
    <dsp:sp modelId="{F038D2FC-F8AB-44E6-B814-38EEF6417188}">
      <dsp:nvSpPr>
        <dsp:cNvPr id="0" name=""/>
        <dsp:cNvSpPr/>
      </dsp:nvSpPr>
      <dsp:spPr>
        <a:xfrm>
          <a:off x="280963" y="2493796"/>
          <a:ext cx="510842" cy="510343"/>
        </a:xfrm>
        <a:prstGeom prst="rect">
          <a:avLst/>
        </a:prstGeom>
        <a:solidFill>
          <a:schemeClr val="bg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4D5312-AAF1-4045-A982-C496443C29F6}">
      <dsp:nvSpPr>
        <dsp:cNvPr id="0" name=""/>
        <dsp:cNvSpPr/>
      </dsp:nvSpPr>
      <dsp:spPr>
        <a:xfrm>
          <a:off x="1072768" y="2285019"/>
          <a:ext cx="9303840" cy="928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98" tIns="98298" rIns="98298" bIns="98298" numCol="1" spcCol="1270" anchor="ctr" anchorCtr="0">
          <a:noAutofit/>
        </a:bodyPr>
        <a:lstStyle/>
        <a:p>
          <a:pPr marL="0" lvl="0" indent="0" algn="l" defTabSz="889000">
            <a:lnSpc>
              <a:spcPct val="100000"/>
            </a:lnSpc>
            <a:spcBef>
              <a:spcPct val="0"/>
            </a:spcBef>
            <a:spcAft>
              <a:spcPct val="35000"/>
            </a:spcAft>
            <a:buNone/>
          </a:pPr>
          <a:r>
            <a:rPr lang="fr-FR" sz="2000" kern="1200" dirty="0"/>
            <a:t>BDO a noté qu'il a eu accès à toutes les informations demandées lors de l'audit et a reconnu l'excellente coopération du personnel de BSG et de AAGV à tous les niveaux tout au long du travail.</a:t>
          </a:r>
          <a:r>
            <a:rPr lang="fr-FR" sz="1800" kern="1200" dirty="0"/>
            <a:t> </a:t>
          </a:r>
          <a:endParaRPr lang="en-US" sz="1800" kern="1200" dirty="0"/>
        </a:p>
      </dsp:txBody>
      <dsp:txXfrm>
        <a:off x="1072768" y="2285019"/>
        <a:ext cx="9303840" cy="9288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87352-5201-4898-B4B8-3BE165BA2CD9}">
      <dsp:nvSpPr>
        <dsp:cNvPr id="0" name=""/>
        <dsp:cNvSpPr/>
      </dsp:nvSpPr>
      <dsp:spPr>
        <a:xfrm>
          <a:off x="0" y="521160"/>
          <a:ext cx="2259157" cy="135549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kern="1200" noProof="0" dirty="0"/>
            <a:t>7e Tradition : 10,84 millions de dollars, en hausse de 2,8 % par rapport aux 10,55 millions de dollars de 2022</a:t>
          </a:r>
        </a:p>
      </dsp:txBody>
      <dsp:txXfrm>
        <a:off x="0" y="521160"/>
        <a:ext cx="2259157" cy="1355494"/>
      </dsp:txXfrm>
    </dsp:sp>
    <dsp:sp modelId="{4D837A36-DFBC-475B-952A-0EFD56EC6A89}">
      <dsp:nvSpPr>
        <dsp:cNvPr id="0" name=""/>
        <dsp:cNvSpPr/>
      </dsp:nvSpPr>
      <dsp:spPr>
        <a:xfrm>
          <a:off x="2487921" y="543227"/>
          <a:ext cx="2259157" cy="135549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kern="1200" noProof="0" dirty="0"/>
            <a:t>Dépenses de fonctionnement avant amortissement : 17,47 millions de dollars, contre 15,90 millions de dollars en 2022, soit une hausse de 9,9 %.</a:t>
          </a:r>
        </a:p>
      </dsp:txBody>
      <dsp:txXfrm>
        <a:off x="2487921" y="543227"/>
        <a:ext cx="2259157" cy="1355494"/>
      </dsp:txXfrm>
    </dsp:sp>
    <dsp:sp modelId="{BE5F52F4-A5F5-4092-B829-44F25F32F647}">
      <dsp:nvSpPr>
        <dsp:cNvPr id="0" name=""/>
        <dsp:cNvSpPr/>
      </dsp:nvSpPr>
      <dsp:spPr>
        <a:xfrm>
          <a:off x="4972994" y="543227"/>
          <a:ext cx="2259157" cy="135549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kern="1200" noProof="0" dirty="0"/>
            <a:t>Dépenses des services du programme : 9 millions contre 6,14 millions en 2022, soit une hausse de 46,5 %.</a:t>
          </a:r>
        </a:p>
      </dsp:txBody>
      <dsp:txXfrm>
        <a:off x="4972994" y="543227"/>
        <a:ext cx="2259157" cy="1355494"/>
      </dsp:txXfrm>
    </dsp:sp>
    <dsp:sp modelId="{39E4E4F3-34E9-4780-9CC4-BAFC80878FB4}">
      <dsp:nvSpPr>
        <dsp:cNvPr id="0" name=""/>
        <dsp:cNvSpPr/>
      </dsp:nvSpPr>
      <dsp:spPr>
        <a:xfrm>
          <a:off x="7458067" y="543227"/>
          <a:ext cx="2259157" cy="135549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kern="1200" noProof="0" dirty="0"/>
            <a:t>Dépenses des services de soutien : 8,47 millions en baisse de 13,1 % par rapport à 9,76 millions en 2022.</a:t>
          </a:r>
        </a:p>
      </dsp:txBody>
      <dsp:txXfrm>
        <a:off x="7458067" y="543227"/>
        <a:ext cx="2259157" cy="1355494"/>
      </dsp:txXfrm>
    </dsp:sp>
    <dsp:sp modelId="{0C12AE99-E9B6-47D2-A7D4-C7C9BAC7E55A}">
      <dsp:nvSpPr>
        <dsp:cNvPr id="0" name=""/>
        <dsp:cNvSpPr/>
      </dsp:nvSpPr>
      <dsp:spPr>
        <a:xfrm>
          <a:off x="2847" y="2124637"/>
          <a:ext cx="2259157" cy="135549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kern="1200" noProof="0" dirty="0"/>
            <a:t>La 7e Tradition a couvert 62 % des dépenses de fonctionnement </a:t>
          </a:r>
        </a:p>
      </dsp:txBody>
      <dsp:txXfrm>
        <a:off x="2847" y="2124637"/>
        <a:ext cx="2259157" cy="1355494"/>
      </dsp:txXfrm>
    </dsp:sp>
    <dsp:sp modelId="{996C5DCB-CDBF-4BBA-B42E-36AA79C3C309}">
      <dsp:nvSpPr>
        <dsp:cNvPr id="0" name=""/>
        <dsp:cNvSpPr/>
      </dsp:nvSpPr>
      <dsp:spPr>
        <a:xfrm>
          <a:off x="2487921" y="2124637"/>
          <a:ext cx="2259157" cy="135549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kern="1200" noProof="0" dirty="0"/>
            <a:t>Le coût des services de programme par personne est de 6,43$.  </a:t>
          </a:r>
        </a:p>
      </dsp:txBody>
      <dsp:txXfrm>
        <a:off x="2487921" y="2124637"/>
        <a:ext cx="2259157" cy="1355494"/>
      </dsp:txXfrm>
    </dsp:sp>
    <dsp:sp modelId="{D6A5623A-4A30-466B-92FE-104142431DC2}">
      <dsp:nvSpPr>
        <dsp:cNvPr id="0" name=""/>
        <dsp:cNvSpPr/>
      </dsp:nvSpPr>
      <dsp:spPr>
        <a:xfrm>
          <a:off x="4972994" y="2124637"/>
          <a:ext cx="2259157" cy="135549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kern="1200" noProof="0" dirty="0"/>
            <a:t>Bénéfices bruts des éditions AAWS : 6,76 millions de dollars, en hausse de 38,2 % par rapport aux 4,89 millions de dollars en 2022</a:t>
          </a:r>
        </a:p>
      </dsp:txBody>
      <dsp:txXfrm>
        <a:off x="4972994" y="2124637"/>
        <a:ext cx="2259157" cy="1355494"/>
      </dsp:txXfrm>
    </dsp:sp>
    <dsp:sp modelId="{2A899A90-AACF-49FA-A9C7-56C472D9FD52}">
      <dsp:nvSpPr>
        <dsp:cNvPr id="0" name=""/>
        <dsp:cNvSpPr/>
      </dsp:nvSpPr>
      <dsp:spPr>
        <a:xfrm>
          <a:off x="7458067" y="2124637"/>
          <a:ext cx="2259157" cy="135549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kern="1200" noProof="0" dirty="0"/>
            <a:t>Excédent d'exploitation avant amortissement 581 907$ ; augmentation du flux de la trésorerie d'exploitation de 358 588$. </a:t>
          </a:r>
        </a:p>
      </dsp:txBody>
      <dsp:txXfrm>
        <a:off x="7458067" y="2124637"/>
        <a:ext cx="2259157" cy="13554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B957A-4658-4E35-B01B-BCEFB6442CD1}">
      <dsp:nvSpPr>
        <dsp:cNvPr id="0" name=""/>
        <dsp:cNvSpPr/>
      </dsp:nvSpPr>
      <dsp:spPr>
        <a:xfrm>
          <a:off x="0" y="0"/>
          <a:ext cx="3894361" cy="148968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0"/>
            <a:t>DÉPENSES BSG </a:t>
          </a:r>
          <a:endParaRPr lang="en-US" sz="2000" kern="1200"/>
        </a:p>
      </dsp:txBody>
      <dsp:txXfrm>
        <a:off x="43631" y="43631"/>
        <a:ext cx="2286881" cy="1402418"/>
      </dsp:txXfrm>
    </dsp:sp>
    <dsp:sp modelId="{0BF5248A-774D-43D3-83D2-DFF46D5A1234}">
      <dsp:nvSpPr>
        <dsp:cNvPr id="0" name=""/>
        <dsp:cNvSpPr/>
      </dsp:nvSpPr>
      <dsp:spPr>
        <a:xfrm>
          <a:off x="343620" y="1737960"/>
          <a:ext cx="3894361" cy="148968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0"/>
            <a:t>SOUS BUDGÉTÉES EN 2023</a:t>
          </a:r>
          <a:endParaRPr lang="en-US" sz="2000" kern="1200"/>
        </a:p>
      </dsp:txBody>
      <dsp:txXfrm>
        <a:off x="387251" y="1781591"/>
        <a:ext cx="2495187" cy="1402418"/>
      </dsp:txXfrm>
    </dsp:sp>
    <dsp:sp modelId="{9CC16E99-7EDC-49E4-A283-1359F856E778}">
      <dsp:nvSpPr>
        <dsp:cNvPr id="0" name=""/>
        <dsp:cNvSpPr/>
      </dsp:nvSpPr>
      <dsp:spPr>
        <a:xfrm>
          <a:off x="687240" y="3475920"/>
          <a:ext cx="3894361" cy="148968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CA" sz="2000" b="1" kern="1200" baseline="0" noProof="0" dirty="0"/>
            <a:t>Les catégories sous-budgétées représentent 90 % du total des coûts de fonctionnement. </a:t>
          </a:r>
          <a:endParaRPr lang="fr-CA" sz="2000" kern="1200" noProof="0" dirty="0"/>
        </a:p>
      </dsp:txBody>
      <dsp:txXfrm>
        <a:off x="730871" y="3519551"/>
        <a:ext cx="2495187" cy="1402418"/>
      </dsp:txXfrm>
    </dsp:sp>
    <dsp:sp modelId="{5CFEB9B0-2142-4474-AD3C-A1FD9A59DAE5}">
      <dsp:nvSpPr>
        <dsp:cNvPr id="0" name=""/>
        <dsp:cNvSpPr/>
      </dsp:nvSpPr>
      <dsp:spPr>
        <a:xfrm>
          <a:off x="2926069" y="1129674"/>
          <a:ext cx="968292" cy="968292"/>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143935" y="1129674"/>
        <a:ext cx="532560" cy="728640"/>
      </dsp:txXfrm>
    </dsp:sp>
    <dsp:sp modelId="{2FE4C836-0CF8-4D9C-99AC-AC190933B344}">
      <dsp:nvSpPr>
        <dsp:cNvPr id="0" name=""/>
        <dsp:cNvSpPr/>
      </dsp:nvSpPr>
      <dsp:spPr>
        <a:xfrm>
          <a:off x="3269689" y="2857702"/>
          <a:ext cx="968292" cy="968292"/>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487555" y="2857702"/>
        <a:ext cx="532560" cy="7286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B957A-4658-4E35-B01B-BCEFB6442CD1}">
      <dsp:nvSpPr>
        <dsp:cNvPr id="0" name=""/>
        <dsp:cNvSpPr/>
      </dsp:nvSpPr>
      <dsp:spPr>
        <a:xfrm>
          <a:off x="0" y="0"/>
          <a:ext cx="3987313" cy="133339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baseline="0"/>
            <a:t>DÉPENSES BSG </a:t>
          </a:r>
          <a:endParaRPr lang="en-US" sz="2700" kern="1200"/>
        </a:p>
      </dsp:txBody>
      <dsp:txXfrm>
        <a:off x="39054" y="39054"/>
        <a:ext cx="2548477" cy="1255285"/>
      </dsp:txXfrm>
    </dsp:sp>
    <dsp:sp modelId="{0BF5248A-774D-43D3-83D2-DFF46D5A1234}">
      <dsp:nvSpPr>
        <dsp:cNvPr id="0" name=""/>
        <dsp:cNvSpPr/>
      </dsp:nvSpPr>
      <dsp:spPr>
        <a:xfrm>
          <a:off x="0" y="1555625"/>
          <a:ext cx="4634972" cy="133339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b="1" kern="1200" baseline="0" dirty="0"/>
            <a:t>EXCÉDENTAIRE SUR LE BUDGET 2023 </a:t>
          </a:r>
          <a:endParaRPr lang="en-US" sz="2700" kern="1200" dirty="0"/>
        </a:p>
      </dsp:txBody>
      <dsp:txXfrm>
        <a:off x="39054" y="1594679"/>
        <a:ext cx="3140411" cy="1255285"/>
      </dsp:txXfrm>
    </dsp:sp>
    <dsp:sp modelId="{9CC16E99-7EDC-49E4-A283-1359F856E778}">
      <dsp:nvSpPr>
        <dsp:cNvPr id="0" name=""/>
        <dsp:cNvSpPr/>
      </dsp:nvSpPr>
      <dsp:spPr>
        <a:xfrm>
          <a:off x="703643" y="3111251"/>
          <a:ext cx="3987313" cy="133339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baseline="0" dirty="0"/>
            <a:t>Les catégories de dépassement de budget représentent 10 % du total des coûts de fonctionnement. </a:t>
          </a:r>
          <a:endParaRPr lang="en-US" sz="2000" kern="1200" dirty="0"/>
        </a:p>
      </dsp:txBody>
      <dsp:txXfrm>
        <a:off x="742697" y="3150305"/>
        <a:ext cx="2690677" cy="1255285"/>
      </dsp:txXfrm>
    </dsp:sp>
    <dsp:sp modelId="{5CFEB9B0-2142-4474-AD3C-A1FD9A59DAE5}">
      <dsp:nvSpPr>
        <dsp:cNvPr id="0" name=""/>
        <dsp:cNvSpPr/>
      </dsp:nvSpPr>
      <dsp:spPr>
        <a:xfrm>
          <a:off x="3120607" y="1011156"/>
          <a:ext cx="866705" cy="866705"/>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315616" y="1011156"/>
        <a:ext cx="476687" cy="652196"/>
      </dsp:txXfrm>
    </dsp:sp>
    <dsp:sp modelId="{2FE4C836-0CF8-4D9C-99AC-AC190933B344}">
      <dsp:nvSpPr>
        <dsp:cNvPr id="0" name=""/>
        <dsp:cNvSpPr/>
      </dsp:nvSpPr>
      <dsp:spPr>
        <a:xfrm>
          <a:off x="3472429" y="2557893"/>
          <a:ext cx="866705" cy="866705"/>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667438" y="2557893"/>
        <a:ext cx="476687" cy="6521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AECC8-990A-4552-A611-DCB031C8B81E}">
      <dsp:nvSpPr>
        <dsp:cNvPr id="0" name=""/>
        <dsp:cNvSpPr/>
      </dsp:nvSpPr>
      <dsp:spPr>
        <a:xfrm>
          <a:off x="0" y="0"/>
          <a:ext cx="8717280" cy="738128"/>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fr-FR" sz="2000" kern="1200" dirty="0"/>
            <a:t>LANCEMENT DE L'APPLICATION GV - 1ER SEPTEMBRE 2023</a:t>
          </a:r>
          <a:endParaRPr lang="en-US" sz="2000" kern="1200" dirty="0"/>
        </a:p>
      </dsp:txBody>
      <dsp:txXfrm>
        <a:off x="21619" y="21619"/>
        <a:ext cx="7858409" cy="694890"/>
      </dsp:txXfrm>
    </dsp:sp>
    <dsp:sp modelId="{D156B10E-2A02-4C77-B9EF-1074782BC0C0}">
      <dsp:nvSpPr>
        <dsp:cNvPr id="0" name=""/>
        <dsp:cNvSpPr/>
      </dsp:nvSpPr>
      <dsp:spPr>
        <a:xfrm>
          <a:off x="730072" y="872333"/>
          <a:ext cx="8717280" cy="738128"/>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100000"/>
            </a:lnSpc>
            <a:spcBef>
              <a:spcPct val="0"/>
            </a:spcBef>
            <a:spcAft>
              <a:spcPct val="35000"/>
            </a:spcAft>
            <a:buNone/>
          </a:pPr>
          <a:r>
            <a:rPr lang="fr-FR" sz="1400" kern="1200" dirty="0"/>
            <a:t>Les revenus des abonnements à Grapevine ont diminué de 12 % en 2023. Les revenus des abonnements au magazine en ligne, complet et à l'application mobile ont augmenté de 72% en raison de l'application mobile et de l'augmentation du nombre d'abonnements complets. </a:t>
          </a:r>
          <a:endParaRPr lang="en-US" sz="1400" kern="1200" dirty="0"/>
        </a:p>
      </dsp:txBody>
      <dsp:txXfrm>
        <a:off x="751691" y="893952"/>
        <a:ext cx="7464186" cy="694890"/>
      </dsp:txXfrm>
    </dsp:sp>
    <dsp:sp modelId="{CD16ABF1-A086-435C-AD30-D91DCB8FEDA7}">
      <dsp:nvSpPr>
        <dsp:cNvPr id="0" name=""/>
        <dsp:cNvSpPr/>
      </dsp:nvSpPr>
      <dsp:spPr>
        <a:xfrm>
          <a:off x="1449247" y="1744667"/>
          <a:ext cx="8717280" cy="738128"/>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100000"/>
            </a:lnSpc>
            <a:spcBef>
              <a:spcPct val="0"/>
            </a:spcBef>
            <a:spcAft>
              <a:spcPct val="35000"/>
            </a:spcAft>
            <a:buNone/>
          </a:pPr>
          <a:r>
            <a:rPr lang="fr-FR" sz="1400" kern="1200" dirty="0"/>
            <a:t>Le soutien du Fonds général à l'activité de service de La </a:t>
          </a:r>
          <a:r>
            <a:rPr lang="fr-FR" sz="1400" kern="1200" dirty="0" err="1"/>
            <a:t>Viña</a:t>
          </a:r>
          <a:r>
            <a:rPr lang="fr-FR" sz="1400" kern="1200" dirty="0"/>
            <a:t> s'est élevé à $753,576 dollars en 2023, contre $636,604 dollars en 2022.</a:t>
          </a:r>
          <a:endParaRPr lang="en-US" sz="1400" kern="1200" dirty="0"/>
        </a:p>
      </dsp:txBody>
      <dsp:txXfrm>
        <a:off x="1470866" y="1766286"/>
        <a:ext cx="7475082" cy="694890"/>
      </dsp:txXfrm>
    </dsp:sp>
    <dsp:sp modelId="{F26C02D5-1DE8-4C73-9FE0-68FE27EF0AD0}">
      <dsp:nvSpPr>
        <dsp:cNvPr id="0" name=""/>
        <dsp:cNvSpPr/>
      </dsp:nvSpPr>
      <dsp:spPr>
        <a:xfrm>
          <a:off x="2179320" y="2617001"/>
          <a:ext cx="8717280" cy="738128"/>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100000"/>
            </a:lnSpc>
            <a:spcBef>
              <a:spcPct val="0"/>
            </a:spcBef>
            <a:spcAft>
              <a:spcPct val="35000"/>
            </a:spcAft>
            <a:buNone/>
          </a:pPr>
          <a:r>
            <a:rPr lang="fr-FR" sz="1400" kern="1200" dirty="0"/>
            <a:t>La diffusion du magazine Le </a:t>
          </a:r>
          <a:r>
            <a:rPr lang="fr-FR" sz="1400" kern="1200" dirty="0" err="1"/>
            <a:t>Viña</a:t>
          </a:r>
          <a:r>
            <a:rPr lang="fr-FR" sz="1400" kern="1200" dirty="0"/>
            <a:t> a diminué de 3 % en 2023 par rapport à une augmentation de 4,3 % en 2022.</a:t>
          </a:r>
          <a:endParaRPr lang="en-US" sz="1400" kern="1200" dirty="0"/>
        </a:p>
      </dsp:txBody>
      <dsp:txXfrm>
        <a:off x="2200939" y="2638620"/>
        <a:ext cx="7464186" cy="694890"/>
      </dsp:txXfrm>
    </dsp:sp>
    <dsp:sp modelId="{AA05EBBC-F008-4668-9787-16898ABC7465}">
      <dsp:nvSpPr>
        <dsp:cNvPr id="0" name=""/>
        <dsp:cNvSpPr/>
      </dsp:nvSpPr>
      <dsp:spPr>
        <a:xfrm>
          <a:off x="8237496" y="565339"/>
          <a:ext cx="479783" cy="479783"/>
        </a:xfrm>
        <a:prstGeom prst="downArrow">
          <a:avLst>
            <a:gd name="adj1" fmla="val 55000"/>
            <a:gd name="adj2" fmla="val 45000"/>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345447" y="565339"/>
        <a:ext cx="263881" cy="361037"/>
      </dsp:txXfrm>
    </dsp:sp>
    <dsp:sp modelId="{8A1895D1-12C2-4BCA-80F9-C9F9D3EC2535}">
      <dsp:nvSpPr>
        <dsp:cNvPr id="0" name=""/>
        <dsp:cNvSpPr/>
      </dsp:nvSpPr>
      <dsp:spPr>
        <a:xfrm>
          <a:off x="8967568" y="1437673"/>
          <a:ext cx="479783" cy="479783"/>
        </a:xfrm>
        <a:prstGeom prst="downArrow">
          <a:avLst>
            <a:gd name="adj1" fmla="val 55000"/>
            <a:gd name="adj2" fmla="val 45000"/>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075519" y="1437673"/>
        <a:ext cx="263881" cy="361037"/>
      </dsp:txXfrm>
    </dsp:sp>
    <dsp:sp modelId="{CA7BCDEC-64D9-416D-A14A-87C3014A31D6}">
      <dsp:nvSpPr>
        <dsp:cNvPr id="0" name=""/>
        <dsp:cNvSpPr/>
      </dsp:nvSpPr>
      <dsp:spPr>
        <a:xfrm>
          <a:off x="9686744" y="2310007"/>
          <a:ext cx="479783" cy="479783"/>
        </a:xfrm>
        <a:prstGeom prst="downArrow">
          <a:avLst>
            <a:gd name="adj1" fmla="val 55000"/>
            <a:gd name="adj2" fmla="val 45000"/>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794695" y="2310007"/>
        <a:ext cx="263881" cy="3610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9A25B-90C9-415D-BA12-A8EF66E02A9C}">
      <dsp:nvSpPr>
        <dsp:cNvPr id="0" name=""/>
        <dsp:cNvSpPr/>
      </dsp:nvSpPr>
      <dsp:spPr>
        <a:xfrm>
          <a:off x="-119152" y="9953"/>
          <a:ext cx="8596904" cy="16817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2DA5AA-1039-42C1-B18E-147864F6B2D1}">
      <dsp:nvSpPr>
        <dsp:cNvPr id="0" name=""/>
        <dsp:cNvSpPr/>
      </dsp:nvSpPr>
      <dsp:spPr>
        <a:xfrm>
          <a:off x="389563" y="388337"/>
          <a:ext cx="926747" cy="9249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D41381-8DF8-4308-9378-A50B7D9405A2}">
      <dsp:nvSpPr>
        <dsp:cNvPr id="0" name=""/>
        <dsp:cNvSpPr/>
      </dsp:nvSpPr>
      <dsp:spPr>
        <a:xfrm>
          <a:off x="1664439" y="9953"/>
          <a:ext cx="6912120" cy="1788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278" tIns="189278" rIns="189278" bIns="189278" numCol="1" spcCol="1270" anchor="ctr" anchorCtr="0">
          <a:noAutofit/>
        </a:bodyPr>
        <a:lstStyle/>
        <a:p>
          <a:pPr marL="0" lvl="0" indent="0" algn="l" defTabSz="889000">
            <a:lnSpc>
              <a:spcPct val="100000"/>
            </a:lnSpc>
            <a:spcBef>
              <a:spcPct val="0"/>
            </a:spcBef>
            <a:spcAft>
              <a:spcPct val="35000"/>
            </a:spcAft>
            <a:buNone/>
          </a:pPr>
          <a:r>
            <a:rPr lang="fr-FR" sz="2000" kern="1200" dirty="0"/>
            <a:t>Lors de la 73e Conférence des Services généraux, le Conseil des Services généraux a été chargé de la résolution suivante :</a:t>
          </a:r>
          <a:endParaRPr lang="en-US" sz="2000" kern="1200" dirty="0"/>
        </a:p>
      </dsp:txBody>
      <dsp:txXfrm>
        <a:off x="1664439" y="9953"/>
        <a:ext cx="6912120" cy="1788455"/>
      </dsp:txXfrm>
    </dsp:sp>
    <dsp:sp modelId="{8B415C49-B087-43DA-B663-24391C3F3CA7}">
      <dsp:nvSpPr>
        <dsp:cNvPr id="0" name=""/>
        <dsp:cNvSpPr/>
      </dsp:nvSpPr>
      <dsp:spPr>
        <a:xfrm>
          <a:off x="-119152" y="2245523"/>
          <a:ext cx="8596904" cy="16817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C3433D-4A15-4AE5-9DE9-E484B5CA0CC5}">
      <dsp:nvSpPr>
        <dsp:cNvPr id="0" name=""/>
        <dsp:cNvSpPr/>
      </dsp:nvSpPr>
      <dsp:spPr>
        <a:xfrm>
          <a:off x="389563" y="2623907"/>
          <a:ext cx="926747" cy="9249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F532E5-58DF-4E07-BDC3-7F3C4C6939AE}">
      <dsp:nvSpPr>
        <dsp:cNvPr id="0" name=""/>
        <dsp:cNvSpPr/>
      </dsp:nvSpPr>
      <dsp:spPr>
        <a:xfrm>
          <a:off x="1548142" y="2245523"/>
          <a:ext cx="7144714" cy="1788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278" tIns="189278" rIns="189278" bIns="189278" numCol="1" spcCol="1270" anchor="ctr" anchorCtr="0">
          <a:noAutofit/>
        </a:bodyPr>
        <a:lstStyle/>
        <a:p>
          <a:pPr marL="0" lvl="0" indent="0" algn="just" defTabSz="622300">
            <a:lnSpc>
              <a:spcPct val="100000"/>
            </a:lnSpc>
            <a:spcBef>
              <a:spcPct val="0"/>
            </a:spcBef>
            <a:spcAft>
              <a:spcPct val="35000"/>
            </a:spcAft>
            <a:buNone/>
          </a:pPr>
          <a:r>
            <a:rPr lang="fr-FR" sz="1400" b="0" kern="1200" dirty="0"/>
            <a:t>Dans le but d'améliorer la communication, de s'assurer que les politiques du Conseil reflètent nos principes et de rétablir une relation de confiance entre la Conférence des Services généraux, le Conseil des Services généraux et le Mouvement des Alcooliques anonymes, il est demandé au Conseil des Services généraux d'entreprendre un inventaire avant la 74</a:t>
          </a:r>
          <a:r>
            <a:rPr lang="fr-FR" sz="1400" b="0" kern="1200" baseline="30000" dirty="0"/>
            <a:t>e</a:t>
          </a:r>
          <a:r>
            <a:rPr lang="fr-FR" sz="1400" b="0" kern="1200" dirty="0"/>
            <a:t> Conférence des Services généraux. Pour aider le Conseil dans cette démarche, la 73</a:t>
          </a:r>
          <a:r>
            <a:rPr lang="fr-FR" sz="1400" b="0" kern="1200" baseline="30000" dirty="0"/>
            <a:t>e</a:t>
          </a:r>
          <a:r>
            <a:rPr lang="fr-FR" sz="1400" b="0" kern="1200" dirty="0"/>
            <a:t> Conférence des Services généraux établira un groupe de travail pour aider le Conseil des Services généraux à formuler des questions possibles pour l'inventaire.</a:t>
          </a:r>
          <a:endParaRPr lang="en-US" sz="1400" b="0" kern="1200" dirty="0"/>
        </a:p>
      </dsp:txBody>
      <dsp:txXfrm>
        <a:off x="1548142" y="2245523"/>
        <a:ext cx="7144714" cy="1788455"/>
      </dsp:txXfrm>
    </dsp:sp>
    <dsp:sp modelId="{39A56996-92DA-41A0-8B58-8EFF6C8D608D}">
      <dsp:nvSpPr>
        <dsp:cNvPr id="0" name=""/>
        <dsp:cNvSpPr/>
      </dsp:nvSpPr>
      <dsp:spPr>
        <a:xfrm>
          <a:off x="-119152" y="4481092"/>
          <a:ext cx="8596904" cy="16817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B31378-C244-4C18-AE4F-00A69BA4D4FF}">
      <dsp:nvSpPr>
        <dsp:cNvPr id="0" name=""/>
        <dsp:cNvSpPr/>
      </dsp:nvSpPr>
      <dsp:spPr>
        <a:xfrm>
          <a:off x="389563" y="4859476"/>
          <a:ext cx="926747" cy="9249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9E1B93-B05B-4C15-B3E1-D2819A3F9290}">
      <dsp:nvSpPr>
        <dsp:cNvPr id="0" name=""/>
        <dsp:cNvSpPr/>
      </dsp:nvSpPr>
      <dsp:spPr>
        <a:xfrm>
          <a:off x="1524941" y="4481092"/>
          <a:ext cx="7191114" cy="1788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278" tIns="189278" rIns="189278" bIns="189278" numCol="1" spcCol="1270" anchor="ctr" anchorCtr="0">
          <a:noAutofit/>
        </a:bodyPr>
        <a:lstStyle/>
        <a:p>
          <a:pPr marL="0" lvl="0" indent="0" algn="just" defTabSz="622300">
            <a:lnSpc>
              <a:spcPct val="100000"/>
            </a:lnSpc>
            <a:spcBef>
              <a:spcPct val="0"/>
            </a:spcBef>
            <a:spcAft>
              <a:spcPct val="35000"/>
            </a:spcAft>
            <a:buNone/>
          </a:pPr>
          <a:r>
            <a:rPr lang="fr-FR" sz="1400" b="0" kern="1200" dirty="0"/>
            <a:t>Cette résolution a reçu la plus haute priorité parmi les propositions adoptées de la 73</a:t>
          </a:r>
          <a:r>
            <a:rPr lang="fr-FR" sz="1400" b="0" kern="1200" baseline="30000" dirty="0"/>
            <a:t>e</a:t>
          </a:r>
          <a:r>
            <a:rPr lang="fr-FR" sz="1400" b="0" kern="1200" dirty="0"/>
            <a:t> Conférence des Services généraux, et la supervision de la mise en œuvre de cet inventaire a été confiée au Comité du Conseil de la  Conférence des Services généraux. Un sous-comité a été formé et, avec l'aide de notre personnel dévoué, un groupe de travail représentatif de la composition des membres de la 73</a:t>
          </a:r>
          <a:r>
            <a:rPr lang="fr-FR" sz="1400" b="0" kern="1200" baseline="30000" dirty="0"/>
            <a:t>e</a:t>
          </a:r>
          <a:r>
            <a:rPr lang="fr-FR" sz="1400" b="0" kern="1200" dirty="0"/>
            <a:t> Conférence des Services généraux a été sélectionné et a entamé le processus d'élaboration des questions de l'inventaire.</a:t>
          </a:r>
          <a:endParaRPr lang="en-US" sz="1400" b="0" kern="1200" dirty="0"/>
        </a:p>
      </dsp:txBody>
      <dsp:txXfrm>
        <a:off x="1524941" y="4481092"/>
        <a:ext cx="7191114" cy="17884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A79AB-F774-43C4-A097-2F80E9255713}">
      <dsp:nvSpPr>
        <dsp:cNvPr id="0" name=""/>
        <dsp:cNvSpPr/>
      </dsp:nvSpPr>
      <dsp:spPr>
        <a:xfrm>
          <a:off x="0" y="82406"/>
          <a:ext cx="9531473" cy="10342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63FCFC-B5D1-43ED-BCC1-B859E80A934B}">
      <dsp:nvSpPr>
        <dsp:cNvPr id="0" name=""/>
        <dsp:cNvSpPr/>
      </dsp:nvSpPr>
      <dsp:spPr>
        <a:xfrm>
          <a:off x="312867" y="234062"/>
          <a:ext cx="568849" cy="5688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FE0DCF-D820-49FB-B6FF-CB4AA0DAE2F4}">
      <dsp:nvSpPr>
        <dsp:cNvPr id="0" name=""/>
        <dsp:cNvSpPr/>
      </dsp:nvSpPr>
      <dsp:spPr>
        <a:xfrm>
          <a:off x="1194584" y="1350"/>
          <a:ext cx="8078320" cy="129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6" tIns="136826" rIns="136826" bIns="136826" numCol="1" spcCol="1270" anchor="ctr" anchorCtr="0">
          <a:noAutofit/>
        </a:bodyPr>
        <a:lstStyle/>
        <a:p>
          <a:pPr marL="0" lvl="0" indent="0" algn="l" defTabSz="889000">
            <a:lnSpc>
              <a:spcPct val="100000"/>
            </a:lnSpc>
            <a:spcBef>
              <a:spcPct val="0"/>
            </a:spcBef>
            <a:spcAft>
              <a:spcPct val="35000"/>
            </a:spcAft>
            <a:buNone/>
          </a:pPr>
          <a:r>
            <a:rPr lang="fr-FR" sz="2000" kern="1200" dirty="0">
              <a:latin typeface="Arial" panose="020B0604020202020204" pitchFamily="34" charset="0"/>
              <a:cs typeface="Arial" panose="020B0604020202020204" pitchFamily="34" charset="0"/>
            </a:rPr>
            <a:t>Le comité a recommandé que le plan pour l’inventaire de la Conférence des Services généraux soit approuvé et qu’un rapport sommaire d’inventaire (qui ne devrait pas dépasser huit pages) soit inclus dans le Rapport final de la Conférence de 2025.  </a:t>
          </a:r>
          <a:r>
            <a:rPr lang="fr-FR" sz="2000" b="1" kern="1200" dirty="0"/>
            <a:t>ACCEPTÉ</a:t>
          </a:r>
          <a:r>
            <a:rPr lang="fr-FR" sz="2000" kern="1200" dirty="0"/>
            <a:t> </a:t>
          </a:r>
          <a:endParaRPr lang="en-US" sz="2000" kern="1200" dirty="0"/>
        </a:p>
      </dsp:txBody>
      <dsp:txXfrm>
        <a:off x="1194584" y="1350"/>
        <a:ext cx="8078320" cy="1292840"/>
      </dsp:txXfrm>
    </dsp:sp>
    <dsp:sp modelId="{3A630AA3-FC0E-4811-9C11-4FF8A93E89E0}">
      <dsp:nvSpPr>
        <dsp:cNvPr id="0" name=""/>
        <dsp:cNvSpPr/>
      </dsp:nvSpPr>
      <dsp:spPr>
        <a:xfrm>
          <a:off x="0" y="1679110"/>
          <a:ext cx="9531473" cy="10342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A761CC-7294-48F4-A8D8-5F9AC69FE0CC}">
      <dsp:nvSpPr>
        <dsp:cNvPr id="0" name=""/>
        <dsp:cNvSpPr/>
      </dsp:nvSpPr>
      <dsp:spPr>
        <a:xfrm>
          <a:off x="312867" y="1705225"/>
          <a:ext cx="568849" cy="5688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4C6F19-D614-4E19-B5F4-C65EF3518BF4}">
      <dsp:nvSpPr>
        <dsp:cNvPr id="0" name=""/>
        <dsp:cNvSpPr/>
      </dsp:nvSpPr>
      <dsp:spPr>
        <a:xfrm>
          <a:off x="1194584" y="1472514"/>
          <a:ext cx="8078320" cy="129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6" tIns="136826" rIns="136826" bIns="136826" numCol="1" spcCol="1270" anchor="ctr" anchorCtr="0">
          <a:noAutofit/>
        </a:bodyPr>
        <a:lstStyle/>
        <a:p>
          <a:pPr marL="0" lvl="0" indent="0" algn="l" defTabSz="889000">
            <a:lnSpc>
              <a:spcPct val="100000"/>
            </a:lnSpc>
            <a:spcBef>
              <a:spcPct val="0"/>
            </a:spcBef>
            <a:spcAft>
              <a:spcPct val="35000"/>
            </a:spcAft>
            <a:buNone/>
          </a:pPr>
          <a:r>
            <a:rPr lang="fr-FR" sz="2000" kern="1200" dirty="0">
              <a:latin typeface="Arial" panose="020B0604020202020204" pitchFamily="34" charset="0"/>
              <a:cs typeface="Arial" panose="020B0604020202020204" pitchFamily="34" charset="0"/>
            </a:rPr>
            <a:t>Le comité a recommandé qu’un rapport complet de l’inventaire de la Conférence des Services généraux de 2025 soit élaboré et distribué en version électronique uniquement. </a:t>
          </a:r>
          <a:r>
            <a:rPr lang="fr-FR" sz="2000" b="1" kern="1200" dirty="0"/>
            <a:t>ACCEPTÉ</a:t>
          </a:r>
          <a:r>
            <a:rPr lang="fr-FR" sz="2000" kern="1200" dirty="0"/>
            <a:t> </a:t>
          </a:r>
          <a:endParaRPr lang="en-US" sz="2000" kern="1200" dirty="0"/>
        </a:p>
      </dsp:txBody>
      <dsp:txXfrm>
        <a:off x="1194584" y="1472514"/>
        <a:ext cx="8078320" cy="12928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74F5B-B365-4079-AD3D-8078314C1B1D}">
      <dsp:nvSpPr>
        <dsp:cNvPr id="0" name=""/>
        <dsp:cNvSpPr/>
      </dsp:nvSpPr>
      <dsp:spPr>
        <a:xfrm>
          <a:off x="7551" y="63797"/>
          <a:ext cx="3304097" cy="278103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933450">
            <a:lnSpc>
              <a:spcPct val="90000"/>
            </a:lnSpc>
            <a:spcBef>
              <a:spcPct val="0"/>
            </a:spcBef>
            <a:spcAft>
              <a:spcPct val="35000"/>
            </a:spcAft>
            <a:buNone/>
          </a:pPr>
          <a:r>
            <a:rPr lang="fr-FR" sz="2100" b="1" kern="1200" dirty="0"/>
            <a:t>Au total, 15 propositions de l’assemblée ont été mises en place tout au long de la semaine de Conférence.</a:t>
          </a:r>
          <a:endParaRPr lang="en-US" sz="2100" kern="1200" dirty="0"/>
        </a:p>
      </dsp:txBody>
      <dsp:txXfrm>
        <a:off x="7551" y="63797"/>
        <a:ext cx="3304097" cy="2781032"/>
      </dsp:txXfrm>
    </dsp:sp>
    <dsp:sp modelId="{441F490F-C8F8-4058-B0E3-246488F6329D}">
      <dsp:nvSpPr>
        <dsp:cNvPr id="0" name=""/>
        <dsp:cNvSpPr/>
      </dsp:nvSpPr>
      <dsp:spPr>
        <a:xfrm>
          <a:off x="3359821" y="1332813"/>
          <a:ext cx="495614" cy="243000"/>
        </a:xfrm>
        <a:prstGeom prst="rightArrow">
          <a:avLst>
            <a:gd name="adj1" fmla="val 50000"/>
            <a:gd name="adj2" fmla="val 5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0D8F15-DCD4-44B2-B25B-6A1A503E5FC8}">
      <dsp:nvSpPr>
        <dsp:cNvPr id="0" name=""/>
        <dsp:cNvSpPr/>
      </dsp:nvSpPr>
      <dsp:spPr>
        <a:xfrm>
          <a:off x="3903608" y="42525"/>
          <a:ext cx="3304097" cy="282357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933450">
            <a:lnSpc>
              <a:spcPct val="90000"/>
            </a:lnSpc>
            <a:spcBef>
              <a:spcPct val="0"/>
            </a:spcBef>
            <a:spcAft>
              <a:spcPct val="35000"/>
            </a:spcAft>
            <a:buNone/>
          </a:pPr>
          <a:r>
            <a:rPr lang="fr-FR" sz="2100" b="1" kern="1200" dirty="0"/>
            <a:t>En fin de compte, nous avons manqué de temps et n'avons traité que les 4 premières propositions sur 15.  À la fin des délibérations sur la proposition n° 4, le président a accueilli la proposition ci-dessus.</a:t>
          </a:r>
          <a:endParaRPr lang="en-US" sz="2100" kern="1200" dirty="0"/>
        </a:p>
      </dsp:txBody>
      <dsp:txXfrm>
        <a:off x="3903608" y="42525"/>
        <a:ext cx="3304097" cy="2823575"/>
      </dsp:txXfrm>
    </dsp:sp>
    <dsp:sp modelId="{DED9FF01-B619-45CB-82C6-E379F783765C}">
      <dsp:nvSpPr>
        <dsp:cNvPr id="0" name=""/>
        <dsp:cNvSpPr/>
      </dsp:nvSpPr>
      <dsp:spPr>
        <a:xfrm>
          <a:off x="7255878" y="1332813"/>
          <a:ext cx="495614" cy="243000"/>
        </a:xfrm>
        <a:prstGeom prst="rightArrow">
          <a:avLst>
            <a:gd name="adj1" fmla="val 50000"/>
            <a:gd name="adj2" fmla="val 5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FE9108-A481-4326-910A-4224A8F036A5}">
      <dsp:nvSpPr>
        <dsp:cNvPr id="0" name=""/>
        <dsp:cNvSpPr/>
      </dsp:nvSpPr>
      <dsp:spPr>
        <a:xfrm>
          <a:off x="7799666" y="1"/>
          <a:ext cx="3304097" cy="290862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933450">
            <a:lnSpc>
              <a:spcPct val="90000"/>
            </a:lnSpc>
            <a:spcBef>
              <a:spcPct val="0"/>
            </a:spcBef>
            <a:spcAft>
              <a:spcPct val="35000"/>
            </a:spcAft>
            <a:buNone/>
          </a:pPr>
          <a:r>
            <a:rPr lang="fr-FR" sz="2100" b="1" kern="1200" dirty="0"/>
            <a:t>* Je n'étais pas d'accord, car il y avait d'autres propositions importantes concernant le PLBB sur lesquelles j'aurais voulu voter. </a:t>
          </a:r>
          <a:endParaRPr lang="en-US" sz="2100" kern="1200" dirty="0"/>
        </a:p>
      </dsp:txBody>
      <dsp:txXfrm>
        <a:off x="7799666" y="1"/>
        <a:ext cx="3304097" cy="2908623"/>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457200" y="720725"/>
            <a:ext cx="6400800" cy="3600450"/>
          </a:xfrm>
          <a:prstGeom prst="rect">
            <a:avLst/>
          </a:prstGeom>
        </p:spPr>
        <p:txBody>
          <a:bodyPr lIns="96661" tIns="48331" rIns="96661" bIns="48331"/>
          <a:lstStyle/>
          <a:p>
            <a:endParaRPr/>
          </a:p>
        </p:txBody>
      </p:sp>
      <p:sp>
        <p:nvSpPr>
          <p:cNvPr id="321" name="Shape 321"/>
          <p:cNvSpPr>
            <a:spLocks noGrp="1"/>
          </p:cNvSpPr>
          <p:nvPr>
            <p:ph type="body" sz="quarter" idx="1"/>
          </p:nvPr>
        </p:nvSpPr>
        <p:spPr>
          <a:xfrm>
            <a:off x="975360" y="4560570"/>
            <a:ext cx="5364480" cy="4320540"/>
          </a:xfrm>
          <a:prstGeom prst="rect">
            <a:avLst/>
          </a:prstGeom>
        </p:spPr>
        <p:txBody>
          <a:bodyPr lIns="96661" tIns="48331" rIns="96661" bIns="48331"/>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rial"/>
      </a:defRPr>
    </a:lvl1pPr>
    <a:lvl2pPr indent="228600" latinLnBrk="0">
      <a:defRPr sz="1200">
        <a:latin typeface="+mn-lt"/>
        <a:ea typeface="+mn-ea"/>
        <a:cs typeface="+mn-cs"/>
        <a:sym typeface="Arial"/>
      </a:defRPr>
    </a:lvl2pPr>
    <a:lvl3pPr indent="457200" latinLnBrk="0">
      <a:defRPr sz="1200">
        <a:latin typeface="+mn-lt"/>
        <a:ea typeface="+mn-ea"/>
        <a:cs typeface="+mn-cs"/>
        <a:sym typeface="Arial"/>
      </a:defRPr>
    </a:lvl3pPr>
    <a:lvl4pPr indent="685800" latinLnBrk="0">
      <a:defRPr sz="1200">
        <a:latin typeface="+mn-lt"/>
        <a:ea typeface="+mn-ea"/>
        <a:cs typeface="+mn-cs"/>
        <a:sym typeface="Arial"/>
      </a:defRPr>
    </a:lvl4pPr>
    <a:lvl5pPr indent="914400" latinLnBrk="0">
      <a:defRPr sz="1200">
        <a:latin typeface="+mn-lt"/>
        <a:ea typeface="+mn-ea"/>
        <a:cs typeface="+mn-cs"/>
        <a:sym typeface="Arial"/>
      </a:defRPr>
    </a:lvl5pPr>
    <a:lvl6pPr indent="1143000" latinLnBrk="0">
      <a:defRPr sz="1200">
        <a:latin typeface="+mn-lt"/>
        <a:ea typeface="+mn-ea"/>
        <a:cs typeface="+mn-cs"/>
        <a:sym typeface="Arial"/>
      </a:defRPr>
    </a:lvl6pPr>
    <a:lvl7pPr indent="1371600" latinLnBrk="0">
      <a:defRPr sz="1200">
        <a:latin typeface="+mn-lt"/>
        <a:ea typeface="+mn-ea"/>
        <a:cs typeface="+mn-cs"/>
        <a:sym typeface="Arial"/>
      </a:defRPr>
    </a:lvl7pPr>
    <a:lvl8pPr indent="1600200" latinLnBrk="0">
      <a:defRPr sz="1200">
        <a:latin typeface="+mn-lt"/>
        <a:ea typeface="+mn-ea"/>
        <a:cs typeface="+mn-cs"/>
        <a:sym typeface="Arial"/>
      </a:defRPr>
    </a:lvl8pPr>
    <a:lvl9pPr indent="1828800" latinLnBrk="0">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420833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568564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40112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859704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479570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077272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806920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656631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862659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981665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691065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4294246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588038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95017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496161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910586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711216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213230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981613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007583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323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166198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57200" y="720725"/>
            <a:ext cx="6400800" cy="3600450"/>
          </a:xfrm>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260588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024678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386404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447771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707086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4209447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737926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740689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678148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510047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479361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838982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220538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48A87A34-81AB-432B-8DAE-1953F412C126}" type="datetimeFigureOut">
              <a:rPr lang="en-US" smtClean="0"/>
              <a:t>6/13/2024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CA" smtClean="0"/>
              <a:t>‹#›</a:t>
            </a:fld>
            <a:endParaRPr lang="en-C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352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74041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CA" smtClean="0"/>
              <a:t>‹#›</a:t>
            </a:fld>
            <a:endParaRPr lang="en-CA"/>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033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8" name="Picture Placeholder 7"/>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482096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8_Title Slide">
    <p:spTree>
      <p:nvGrpSpPr>
        <p:cNvPr id="1" name=""/>
        <p:cNvGrpSpPr/>
        <p:nvPr/>
      </p:nvGrpSpPr>
      <p:grpSpPr>
        <a:xfrm>
          <a:off x="0" y="0"/>
          <a:ext cx="0" cy="0"/>
          <a:chOff x="0" y="0"/>
          <a:chExt cx="0" cy="0"/>
        </a:xfrm>
      </p:grpSpPr>
      <p:sp>
        <p:nvSpPr>
          <p:cNvPr id="207" name="Picture Placeholder 3"/>
          <p:cNvSpPr>
            <a:spLocks noGrp="1"/>
          </p:cNvSpPr>
          <p:nvPr>
            <p:ph type="pic" sz="quarter" idx="21"/>
          </p:nvPr>
        </p:nvSpPr>
        <p:spPr>
          <a:xfrm>
            <a:off x="7443203" y="3427315"/>
            <a:ext cx="4748799" cy="3427317"/>
          </a:xfrm>
          <a:prstGeom prst="rect">
            <a:avLst/>
          </a:prstGeom>
        </p:spPr>
        <p:txBody>
          <a:bodyPr lIns="91439" rIns="91439">
            <a:noAutofit/>
          </a:bodyPr>
          <a:lstStyle/>
          <a:p>
            <a:endParaRPr/>
          </a:p>
        </p:txBody>
      </p:sp>
      <p:sp>
        <p:nvSpPr>
          <p:cNvPr id="208" name="Picture Placeholder 3"/>
          <p:cNvSpPr>
            <a:spLocks noGrp="1"/>
          </p:cNvSpPr>
          <p:nvPr>
            <p:ph type="pic" sz="half" idx="22"/>
          </p:nvPr>
        </p:nvSpPr>
        <p:spPr>
          <a:xfrm>
            <a:off x="1371603" y="-2"/>
            <a:ext cx="5157190" cy="3427319"/>
          </a:xfrm>
          <a:prstGeom prst="rect">
            <a:avLst/>
          </a:prstGeom>
        </p:spPr>
        <p:txBody>
          <a:bodyPr lIns="91439" rIns="91439">
            <a:noAutofit/>
          </a:bodyPr>
          <a:lstStyle/>
          <a:p>
            <a:endParaRPr/>
          </a:p>
        </p:txBody>
      </p:sp>
      <p:sp>
        <p:nvSpPr>
          <p:cNvPr id="2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74433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329416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CA" smtClean="0"/>
              <a:t>‹#›</a:t>
            </a:fld>
            <a:endParaRPr lang="en-C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529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971617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2647577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704313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471140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1691647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CA" smtClean="0"/>
              <a:t>‹#›</a:t>
            </a:fld>
            <a:endParaRPr lang="en-CA"/>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649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8A87A34-81AB-432B-8DAE-1953F412C126}" type="datetimeFigureOut">
              <a:rPr lang="en-US" smtClean="0"/>
              <a:pPr/>
              <a:t>6/13/2024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6CB4B4D-7CA3-9044-876B-883B54F8677D}" type="slidenum">
              <a:rPr lang="en-CA" smtClean="0"/>
              <a:t>‹#›</a:t>
            </a:fld>
            <a:endParaRPr lang="en-CA"/>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680747"/>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best4garden/9015642749" TargetMode="External"/><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9.svg"/></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hyperlink" Target="http://www.aa.org/international-convention" TargetMode="Externa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7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tif"/><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Picture Placeholder 2" descr="Picture Placeholder 2"/>
          <p:cNvPicPr>
            <a:picLocks noGrp="1" noChangeAspect="1"/>
          </p:cNvPicPr>
          <p:nvPr>
            <p:ph type="pic" idx="21"/>
          </p:nvPr>
        </p:nvPicPr>
        <p:blipFill>
          <a:blip r:embed="rId2"/>
          <a:srcRect t="21875" b="21875"/>
          <a:stretch>
            <a:fillRect/>
          </a:stretch>
        </p:blipFill>
        <p:spPr>
          <a:prstGeom prst="rect">
            <a:avLst/>
          </a:prstGeom>
        </p:spPr>
      </p:pic>
      <p:sp>
        <p:nvSpPr>
          <p:cNvPr id="324" name="Rectangle 23"/>
          <p:cNvSpPr/>
          <p:nvPr/>
        </p:nvSpPr>
        <p:spPr>
          <a:xfrm>
            <a:off x="-2" y="841"/>
            <a:ext cx="10371944" cy="6856318"/>
          </a:xfrm>
          <a:prstGeom prst="rect">
            <a:avLst/>
          </a:prstGeom>
          <a:solidFill>
            <a:srgbClr val="000000">
              <a:alpha val="20000"/>
            </a:srgbClr>
          </a:solidFill>
          <a:ln w="12700">
            <a:miter lim="400000"/>
          </a:ln>
        </p:spPr>
        <p:txBody>
          <a:bodyPr lIns="45719" rIns="45719" anchor="ctr"/>
          <a:lstStyle/>
          <a:p>
            <a:pPr algn="ctr">
              <a:defRPr>
                <a:solidFill>
                  <a:srgbClr val="FFFFFF"/>
                </a:solidFill>
              </a:defRPr>
            </a:pPr>
            <a:endParaRPr/>
          </a:p>
        </p:txBody>
      </p:sp>
      <p:pic>
        <p:nvPicPr>
          <p:cNvPr id="325" name="Image" descr="Image"/>
          <p:cNvPicPr>
            <a:picLocks noChangeAspect="1"/>
          </p:cNvPicPr>
          <p:nvPr/>
        </p:nvPicPr>
        <p:blipFill>
          <a:blip r:embed="rId3"/>
          <a:srcRect b="20278"/>
          <a:stretch>
            <a:fillRect/>
          </a:stretch>
        </p:blipFill>
        <p:spPr>
          <a:xfrm>
            <a:off x="0" y="1312752"/>
            <a:ext cx="10371943" cy="5544407"/>
          </a:xfrm>
          <a:prstGeom prst="rect">
            <a:avLst/>
          </a:prstGeom>
          <a:ln w="12700">
            <a:miter lim="400000"/>
          </a:ln>
        </p:spPr>
      </p:pic>
      <p:sp>
        <p:nvSpPr>
          <p:cNvPr id="328" name="Rectangle 5"/>
          <p:cNvSpPr txBox="1"/>
          <p:nvPr/>
        </p:nvSpPr>
        <p:spPr>
          <a:xfrm>
            <a:off x="212436" y="212437"/>
            <a:ext cx="10002982" cy="3748719"/>
          </a:xfrm>
          <a:prstGeom prst="rect">
            <a:avLst/>
          </a:prstGeom>
          <a:ln w="12700">
            <a:miter lim="400000"/>
          </a:ln>
          <a:effectLst>
            <a:outerShdw blurRad="381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lnSpc>
                <a:spcPct val="90000"/>
              </a:lnSpc>
              <a:defRPr sz="4400" b="1">
                <a:solidFill>
                  <a:srgbClr val="FFFFFF"/>
                </a:solidFill>
                <a:latin typeface="Calibri"/>
                <a:ea typeface="Calibri"/>
                <a:cs typeface="Calibri"/>
                <a:sym typeface="Calibri"/>
              </a:defRPr>
            </a:pPr>
            <a:r>
              <a:rPr lang="fr-FR" dirty="0"/>
              <a:t>74</a:t>
            </a:r>
            <a:r>
              <a:rPr lang="fr-FR" baseline="30000" dirty="0"/>
              <a:t>e</a:t>
            </a:r>
            <a:r>
              <a:rPr lang="fr-FR" dirty="0"/>
              <a:t> Conférence des Services généraux</a:t>
            </a:r>
          </a:p>
          <a:p>
            <a:pPr algn="ctr">
              <a:lnSpc>
                <a:spcPct val="90000"/>
              </a:lnSpc>
              <a:defRPr sz="4400" b="1">
                <a:solidFill>
                  <a:srgbClr val="FFFFFF"/>
                </a:solidFill>
                <a:latin typeface="Calibri"/>
                <a:ea typeface="Calibri"/>
                <a:cs typeface="Calibri"/>
                <a:sym typeface="Calibri"/>
              </a:defRPr>
            </a:pPr>
            <a:r>
              <a:rPr lang="fr-FR" dirty="0"/>
              <a:t>Debbie L. </a:t>
            </a:r>
          </a:p>
          <a:p>
            <a:pPr algn="ctr">
              <a:lnSpc>
                <a:spcPct val="90000"/>
              </a:lnSpc>
              <a:defRPr sz="4400" b="1">
                <a:solidFill>
                  <a:srgbClr val="FFFFFF"/>
                </a:solidFill>
                <a:latin typeface="Calibri"/>
                <a:ea typeface="Calibri"/>
                <a:cs typeface="Calibri"/>
                <a:sym typeface="Calibri"/>
              </a:defRPr>
            </a:pPr>
            <a:r>
              <a:rPr lang="fr-FR" dirty="0"/>
              <a:t>Rapport final de la déléguée P74 </a:t>
            </a:r>
          </a:p>
          <a:p>
            <a:pPr algn="ctr">
              <a:lnSpc>
                <a:spcPct val="90000"/>
              </a:lnSpc>
              <a:defRPr sz="4400" b="1">
                <a:solidFill>
                  <a:srgbClr val="FFFFFF"/>
                </a:solidFill>
                <a:latin typeface="Calibri"/>
                <a:ea typeface="Calibri"/>
                <a:cs typeface="Calibri"/>
                <a:sym typeface="Calibri"/>
              </a:defRPr>
            </a:pPr>
            <a:r>
              <a:rPr lang="fr-FR" dirty="0"/>
              <a:t>14-20 avril 2024</a:t>
            </a:r>
          </a:p>
          <a:p>
            <a:pPr algn="ctr">
              <a:lnSpc>
                <a:spcPct val="90000"/>
              </a:lnSpc>
              <a:defRPr sz="4400" b="1">
                <a:solidFill>
                  <a:srgbClr val="FFFFFF"/>
                </a:solidFill>
                <a:latin typeface="Calibri"/>
                <a:ea typeface="Calibri"/>
                <a:cs typeface="Calibri"/>
                <a:sym typeface="Calibri"/>
              </a:defRPr>
            </a:pPr>
            <a:r>
              <a:rPr lang="fr-FR" dirty="0"/>
              <a:t>Hôtel </a:t>
            </a:r>
            <a:r>
              <a:rPr lang="fr-FR" i="1" dirty="0"/>
              <a:t>New York Marriott at the Brooklyn Bridge</a:t>
            </a:r>
            <a:endParaRPr i="1" dirty="0"/>
          </a:p>
        </p:txBody>
      </p:sp>
      <p:sp>
        <p:nvSpPr>
          <p:cNvPr id="329" name="Rick W., Delegate - Panel 73…"/>
          <p:cNvSpPr txBox="1"/>
          <p:nvPr/>
        </p:nvSpPr>
        <p:spPr>
          <a:xfrm>
            <a:off x="588994" y="5995741"/>
            <a:ext cx="4678138" cy="369973"/>
          </a:xfrm>
          <a:prstGeom prst="rect">
            <a:avLst/>
          </a:prstGeom>
          <a:ln w="12700">
            <a:miter lim="400000"/>
          </a:ln>
          <a:effectLst>
            <a:outerShdw blurRad="381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80000"/>
              </a:lnSpc>
              <a:defRPr sz="2200">
                <a:solidFill>
                  <a:srgbClr val="FFFFFF"/>
                </a:solidFill>
                <a:latin typeface="Calibri"/>
                <a:ea typeface="Calibri"/>
                <a:cs typeface="Calibri"/>
                <a:sym typeface="Calibri"/>
              </a:defRPr>
            </a:pPr>
            <a:endParaRPr dirty="0"/>
          </a:p>
        </p:txBody>
      </p:sp>
      <p:pic>
        <p:nvPicPr>
          <p:cNvPr id="3" name="Picture 2" descr="A blue and white sign with white text&#10;&#10;Description automatically generated">
            <a:extLst>
              <a:ext uri="{FF2B5EF4-FFF2-40B4-BE49-F238E27FC236}">
                <a16:creationId xmlns:a16="http://schemas.microsoft.com/office/drawing/2014/main" id="{BDFA9967-761E-56CC-A4A3-DE102D42F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741" y="493054"/>
            <a:ext cx="1658459" cy="163939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 name="Picture Placeholder 2" descr="Picture Placeholder 2"/>
          <p:cNvPicPr>
            <a:picLocks noGrp="1" noChangeAspect="1"/>
          </p:cNvPicPr>
          <p:nvPr>
            <p:ph type="pic" idx="21"/>
          </p:nvPr>
        </p:nvPicPr>
        <p:blipFill>
          <a:blip r:embed="rId2"/>
          <a:srcRect t="21875" b="21875"/>
          <a:stretch>
            <a:fillRect/>
          </a:stretch>
        </p:blipFill>
        <p:spPr>
          <a:prstGeom prst="rect">
            <a:avLst/>
          </a:prstGeom>
        </p:spPr>
      </p:pic>
      <p:sp>
        <p:nvSpPr>
          <p:cNvPr id="505" name="Rectangle 23"/>
          <p:cNvSpPr/>
          <p:nvPr/>
        </p:nvSpPr>
        <p:spPr>
          <a:xfrm>
            <a:off x="-2" y="841"/>
            <a:ext cx="10371944" cy="6856318"/>
          </a:xfrm>
          <a:prstGeom prst="rect">
            <a:avLst/>
          </a:prstGeom>
          <a:solidFill>
            <a:srgbClr val="000000">
              <a:alpha val="20000"/>
            </a:srgbClr>
          </a:solidFill>
          <a:ln w="12700">
            <a:miter lim="400000"/>
          </a:ln>
        </p:spPr>
        <p:txBody>
          <a:bodyPr lIns="45719" rIns="45719" anchor="ctr"/>
          <a:lstStyle/>
          <a:p>
            <a:pPr algn="ctr">
              <a:defRPr>
                <a:solidFill>
                  <a:srgbClr val="FFFFFF"/>
                </a:solidFill>
              </a:defRPr>
            </a:pPr>
            <a:endParaRPr/>
          </a:p>
        </p:txBody>
      </p:sp>
      <p:pic>
        <p:nvPicPr>
          <p:cNvPr id="506" name="Image" descr="Image"/>
          <p:cNvPicPr>
            <a:picLocks noChangeAspect="1"/>
          </p:cNvPicPr>
          <p:nvPr/>
        </p:nvPicPr>
        <p:blipFill>
          <a:blip r:embed="rId3"/>
          <a:srcRect b="20278"/>
          <a:stretch>
            <a:fillRect/>
          </a:stretch>
        </p:blipFill>
        <p:spPr>
          <a:xfrm>
            <a:off x="-79127" y="1410098"/>
            <a:ext cx="10371943" cy="5380970"/>
          </a:xfrm>
          <a:prstGeom prst="rect">
            <a:avLst/>
          </a:prstGeom>
          <a:ln w="12700">
            <a:miter lim="400000"/>
          </a:ln>
        </p:spPr>
      </p:pic>
      <p:sp>
        <p:nvSpPr>
          <p:cNvPr id="507" name="Rectangle 39"/>
          <p:cNvSpPr/>
          <p:nvPr/>
        </p:nvSpPr>
        <p:spPr>
          <a:xfrm>
            <a:off x="10371941" y="841"/>
            <a:ext cx="1820060" cy="6856318"/>
          </a:xfrm>
          <a:prstGeom prst="rect">
            <a:avLst/>
          </a:prstGeom>
          <a:solidFill>
            <a:schemeClr val="tx2">
              <a:lumMod val="60000"/>
              <a:lumOff val="40000"/>
            </a:schemeClr>
          </a:solidFill>
          <a:ln w="12700">
            <a:solidFill>
              <a:schemeClr val="accent2">
                <a:lumMod val="60000"/>
                <a:lumOff val="40000"/>
              </a:schemeClr>
            </a:solidFill>
            <a:miter lim="400000"/>
          </a:ln>
        </p:spPr>
        <p:txBody>
          <a:bodyPr lIns="45719" rIns="45719" anchor="ctr"/>
          <a:lstStyle/>
          <a:p>
            <a:pPr algn="ctr">
              <a:defRPr>
                <a:solidFill>
                  <a:srgbClr val="FFFFFF"/>
                </a:solidFill>
              </a:defRPr>
            </a:pPr>
            <a:endParaRPr/>
          </a:p>
        </p:txBody>
      </p:sp>
      <p:sp>
        <p:nvSpPr>
          <p:cNvPr id="508" name="Straight Connector 45"/>
          <p:cNvSpPr/>
          <p:nvPr/>
        </p:nvSpPr>
        <p:spPr>
          <a:xfrm flipV="1">
            <a:off x="2365132" y="2558562"/>
            <a:ext cx="6186752" cy="8792"/>
          </a:xfrm>
          <a:prstGeom prst="line">
            <a:avLst/>
          </a:prstGeom>
          <a:ln w="12700">
            <a:solidFill>
              <a:srgbClr val="FFFFFF"/>
            </a:solidFill>
            <a:miter/>
            <a:tailEnd type="triangle"/>
          </a:ln>
        </p:spPr>
        <p:txBody>
          <a:bodyPr lIns="45719" rIns="45719"/>
          <a:lstStyle/>
          <a:p>
            <a:endParaRPr/>
          </a:p>
        </p:txBody>
      </p:sp>
      <p:sp>
        <p:nvSpPr>
          <p:cNvPr id="510" name="Rectangle 5"/>
          <p:cNvSpPr txBox="1"/>
          <p:nvPr/>
        </p:nvSpPr>
        <p:spPr>
          <a:xfrm>
            <a:off x="1645635" y="1772612"/>
            <a:ext cx="7083695" cy="701731"/>
          </a:xfrm>
          <a:prstGeom prst="rect">
            <a:avLst/>
          </a:prstGeom>
          <a:ln w="12700">
            <a:miter lim="400000"/>
          </a:ln>
          <a:effectLst>
            <a:outerShdw blurRad="381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r">
              <a:lnSpc>
                <a:spcPct val="90000"/>
              </a:lnSpc>
              <a:defRPr sz="4400" b="1">
                <a:solidFill>
                  <a:srgbClr val="FFFFFF"/>
                </a:solidFill>
                <a:latin typeface="Calibri"/>
                <a:ea typeface="Calibri"/>
                <a:cs typeface="Calibri"/>
                <a:sym typeface="Calibri"/>
              </a:defRPr>
            </a:lvl1pPr>
          </a:lstStyle>
          <a:p>
            <a:r>
              <a:rPr lang="en-CA" dirty="0"/>
              <a:t>Information sur les finances</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8" name="Rectangle 517">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520" name="Rectangle 519">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Rectangle 5"/>
          <p:cNvSpPr/>
          <p:nvPr/>
        </p:nvSpPr>
        <p:spPr>
          <a:xfrm>
            <a:off x="2424387" y="804333"/>
            <a:ext cx="1011778" cy="5249331"/>
          </a:xfrm>
          <a:prstGeom prst="rect">
            <a:avLst/>
          </a:prstGeom>
          <a:solidFill>
            <a:srgbClr val="55B2DA"/>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pic>
        <p:nvPicPr>
          <p:cNvPr id="5" name="Picture 4" descr="A wooden picnic table on grass&#10;&#10;Description automatically generated">
            <a:extLst>
              <a:ext uri="{FF2B5EF4-FFF2-40B4-BE49-F238E27FC236}">
                <a16:creationId xmlns:a16="http://schemas.microsoft.com/office/drawing/2014/main" id="{27437064-24AE-6117-E2F4-F20FB9B3873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83510" y="1546146"/>
            <a:ext cx="5184100" cy="3569731"/>
          </a:xfrm>
          <a:prstGeom prst="rect">
            <a:avLst/>
          </a:prstGeom>
        </p:spPr>
      </p:pic>
      <p:sp>
        <p:nvSpPr>
          <p:cNvPr id="7" name="TextBox 6">
            <a:extLst>
              <a:ext uri="{FF2B5EF4-FFF2-40B4-BE49-F238E27FC236}">
                <a16:creationId xmlns:a16="http://schemas.microsoft.com/office/drawing/2014/main" id="{D12FA967-65EA-204B-8059-FFBD0A35429F}"/>
              </a:ext>
            </a:extLst>
          </p:cNvPr>
          <p:cNvSpPr txBox="1"/>
          <p:nvPr/>
        </p:nvSpPr>
        <p:spPr>
          <a:xfrm>
            <a:off x="4498369" y="804333"/>
            <a:ext cx="5269241" cy="523220"/>
          </a:xfrm>
          <a:prstGeom prst="rect">
            <a:avLst/>
          </a:prstGeom>
          <a:solidFill>
            <a:schemeClr val="tx2">
              <a:lumMod val="60000"/>
              <a:lumOff val="40000"/>
            </a:schemeClr>
          </a:solidFill>
        </p:spPr>
        <p:txBody>
          <a:bodyPr wrap="square" rtlCol="0">
            <a:spAutoFit/>
          </a:bodyPr>
          <a:lstStyle/>
          <a:p>
            <a:pPr>
              <a:spcAft>
                <a:spcPts val="600"/>
              </a:spcAft>
            </a:pPr>
            <a:r>
              <a:rPr lang="fr-FR" sz="2800" kern="1200">
                <a:solidFill>
                  <a:schemeClr val="tx1"/>
                </a:solidFill>
                <a:latin typeface="+mn-lt"/>
                <a:ea typeface="+mn-ea"/>
                <a:cs typeface="+mn-cs"/>
              </a:rPr>
              <a:t>Autour de la table de pique-nique </a:t>
            </a:r>
            <a:endParaRPr lang="fr-CA" sz="2800"/>
          </a:p>
        </p:txBody>
      </p:sp>
      <p:sp>
        <p:nvSpPr>
          <p:cNvPr id="8" name="TextBox 7">
            <a:extLst>
              <a:ext uri="{FF2B5EF4-FFF2-40B4-BE49-F238E27FC236}">
                <a16:creationId xmlns:a16="http://schemas.microsoft.com/office/drawing/2014/main" id="{5F8401C4-3E4F-0728-61B6-72BCAD5D4456}"/>
              </a:ext>
            </a:extLst>
          </p:cNvPr>
          <p:cNvSpPr txBox="1"/>
          <p:nvPr/>
        </p:nvSpPr>
        <p:spPr>
          <a:xfrm>
            <a:off x="5346769" y="1322883"/>
            <a:ext cx="3657581" cy="400110"/>
          </a:xfrm>
          <a:prstGeom prst="rect">
            <a:avLst/>
          </a:prstGeom>
          <a:solidFill>
            <a:schemeClr val="tx2">
              <a:lumMod val="60000"/>
              <a:lumOff val="40000"/>
            </a:schemeClr>
          </a:solidFill>
        </p:spPr>
        <p:txBody>
          <a:bodyPr wrap="square" rtlCol="0">
            <a:spAutoFit/>
          </a:bodyPr>
          <a:lstStyle/>
          <a:p>
            <a:pPr>
              <a:spcAft>
                <a:spcPts val="600"/>
              </a:spcAft>
            </a:pPr>
            <a:r>
              <a:rPr lang="en-CA" sz="2000" kern="1200">
                <a:solidFill>
                  <a:schemeClr val="tx1"/>
                </a:solidFill>
                <a:latin typeface="+mn-lt"/>
                <a:ea typeface="+mn-ea"/>
                <a:cs typeface="+mn-cs"/>
              </a:rPr>
              <a:t>“ Around the Picnic Table ”  </a:t>
            </a:r>
            <a:endParaRPr lang="fr-CA" sz="200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2"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14" name="Straight Connector 13">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20" name="Rectangle 19">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A991F8-C683-4793-ABFE-DE6CA31E4749}"/>
              </a:ext>
            </a:extLst>
          </p:cNvPr>
          <p:cNvSpPr txBox="1"/>
          <p:nvPr/>
        </p:nvSpPr>
        <p:spPr>
          <a:xfrm>
            <a:off x="4713224" y="1105351"/>
            <a:ext cx="6353967" cy="3023981"/>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4800" cap="all" spc="200">
                <a:ln w="3175" cmpd="sng">
                  <a:noFill/>
                </a:ln>
                <a:solidFill>
                  <a:srgbClr val="FFFFFF"/>
                </a:solidFill>
                <a:latin typeface="+mj-lt"/>
                <a:ea typeface="+mj-ea"/>
                <a:cs typeface="+mj-cs"/>
              </a:rPr>
              <a:t>PARTIE I : RÉSULTATS DE L'AUDIT 2023 </a:t>
            </a:r>
          </a:p>
        </p:txBody>
      </p:sp>
      <p:cxnSp>
        <p:nvCxnSpPr>
          <p:cNvPr id="22" name="Straight Connector 21">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210732"/>
      </p:ext>
    </p:extLst>
  </p:cSld>
  <p:clrMapOvr>
    <a:overrideClrMapping bg1="dk1" tx1="lt1" bg2="dk2" tx2="lt2" accent1="accent1" accent2="accent2" accent3="accent3" accent4="accent4" accent5="accent5" accent6="accent6" hlink="hlink" folHlink="folHlink"/>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27BDEB-1171-D766-C83A-197A144671C5}"/>
              </a:ext>
            </a:extLst>
          </p:cNvPr>
          <p:cNvSpPr txBox="1"/>
          <p:nvPr/>
        </p:nvSpPr>
        <p:spPr>
          <a:xfrm>
            <a:off x="489098" y="496715"/>
            <a:ext cx="4497569" cy="5391596"/>
          </a:xfrm>
          <a:prstGeom prst="rect">
            <a:avLst/>
          </a:prstGeom>
        </p:spPr>
        <p:txBody>
          <a:bodyPr vert="horz" lIns="45720" tIns="45720" rIns="45720" bIns="45720" rtlCol="0">
            <a:noAutofit/>
          </a:bodyPr>
          <a:lstStyle/>
          <a:p>
            <a:pPr algn="just" defTabSz="914400">
              <a:lnSpc>
                <a:spcPct val="90000"/>
              </a:lnSpc>
              <a:spcBef>
                <a:spcPct val="20000"/>
              </a:spcBef>
              <a:spcAft>
                <a:spcPts val="600"/>
              </a:spcAft>
              <a:buClr>
                <a:schemeClr val="accent1"/>
              </a:buClr>
              <a:buSzPct val="80000"/>
            </a:pPr>
            <a:r>
              <a:rPr lang="fr-CA" sz="2200" dirty="0">
                <a:solidFill>
                  <a:srgbClr val="FFFFFF"/>
                </a:solidFill>
              </a:rPr>
              <a:t>En 2023, un nouveau cabinet d'audit a été engagé - conformément à la politique de rotation de 5 ans adoptée par le Comité du Conseil pour les finances/budget et mise en œuvre par le Comité du Conseil pour Audit, le BSG, AAWS et AAGV. </a:t>
            </a:r>
          </a:p>
          <a:p>
            <a:pPr defTabSz="914400">
              <a:lnSpc>
                <a:spcPct val="90000"/>
              </a:lnSpc>
              <a:spcBef>
                <a:spcPct val="20000"/>
              </a:spcBef>
              <a:spcAft>
                <a:spcPts val="600"/>
              </a:spcAft>
              <a:buClr>
                <a:schemeClr val="accent1"/>
              </a:buClr>
              <a:buSzPct val="80000"/>
              <a:buFont typeface="Wingdings 3" panose="05040102010807070707" pitchFamily="18" charset="2"/>
              <a:buChar char=""/>
            </a:pPr>
            <a:endParaRPr lang="fr-CA" sz="2200" dirty="0">
              <a:solidFill>
                <a:srgbClr val="FFFFFF"/>
              </a:solidFill>
            </a:endParaRPr>
          </a:p>
          <a:p>
            <a:pPr algn="just" defTabSz="914400">
              <a:lnSpc>
                <a:spcPct val="90000"/>
              </a:lnSpc>
              <a:spcBef>
                <a:spcPct val="20000"/>
              </a:spcBef>
              <a:spcAft>
                <a:spcPts val="600"/>
              </a:spcAft>
              <a:buClr>
                <a:schemeClr val="accent1"/>
              </a:buClr>
              <a:buSzPct val="80000"/>
            </a:pPr>
            <a:r>
              <a:rPr lang="fr-CA" sz="2200" dirty="0">
                <a:solidFill>
                  <a:srgbClr val="FFFFFF"/>
                </a:solidFill>
              </a:rPr>
              <a:t>Pour la première fois lors de la Conférence des Services généraux  L'auditeur a été invité à répondre aux questions des membres de la Conférence - Matthew Becker, CPA, Partenaire principal de l’engagement (Lead Engagement </a:t>
            </a:r>
            <a:r>
              <a:rPr lang="fr-CA" sz="2200" dirty="0" err="1">
                <a:solidFill>
                  <a:srgbClr val="FFFFFF"/>
                </a:solidFill>
              </a:rPr>
              <a:t>partner</a:t>
            </a:r>
            <a:r>
              <a:rPr lang="fr-CA" sz="2200" dirty="0">
                <a:solidFill>
                  <a:srgbClr val="FFFFFF"/>
                </a:solidFill>
              </a:rPr>
              <a:t>) chez BDO a été présenté et a présenté les états financiers préliminaires.</a:t>
            </a:r>
          </a:p>
        </p:txBody>
      </p:sp>
      <p:pic>
        <p:nvPicPr>
          <p:cNvPr id="10" name="Graphic 9" descr="Branching Diagram">
            <a:extLst>
              <a:ext uri="{FF2B5EF4-FFF2-40B4-BE49-F238E27FC236}">
                <a16:creationId xmlns:a16="http://schemas.microsoft.com/office/drawing/2014/main" id="{94C8A813-F874-922C-B63D-11683C48A3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701039"/>
            <a:ext cx="5455921" cy="5455921"/>
          </a:xfrm>
          <a:prstGeom prst="rect">
            <a:avLst/>
          </a:prstGeom>
        </p:spPr>
      </p:pic>
    </p:spTree>
    <p:extLst>
      <p:ext uri="{BB962C8B-B14F-4D97-AF65-F5344CB8AC3E}">
        <p14:creationId xmlns:p14="http://schemas.microsoft.com/office/powerpoint/2010/main" val="367397013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9" name="Rectangle 18">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extBox 4">
            <a:extLst>
              <a:ext uri="{FF2B5EF4-FFF2-40B4-BE49-F238E27FC236}">
                <a16:creationId xmlns:a16="http://schemas.microsoft.com/office/drawing/2014/main" id="{18238048-B79B-1EEF-51F0-8E5721898E7B}"/>
              </a:ext>
            </a:extLst>
          </p:cNvPr>
          <p:cNvGraphicFramePr/>
          <p:nvPr>
            <p:extLst>
              <p:ext uri="{D42A27DB-BD31-4B8C-83A1-F6EECF244321}">
                <p14:modId xmlns:p14="http://schemas.microsoft.com/office/powerpoint/2010/main" val="763855719"/>
              </p:ext>
            </p:extLst>
          </p:nvPr>
        </p:nvGraphicFramePr>
        <p:xfrm>
          <a:off x="804333" y="876239"/>
          <a:ext cx="10446819" cy="3216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86E4B6A7-2DEE-4F67-4FB3-30F4B4979EB5}"/>
              </a:ext>
            </a:extLst>
          </p:cNvPr>
          <p:cNvSpPr txBox="1"/>
          <p:nvPr/>
        </p:nvSpPr>
        <p:spPr>
          <a:xfrm>
            <a:off x="804333" y="4399861"/>
            <a:ext cx="10583331" cy="1631216"/>
          </a:xfrm>
          <a:prstGeom prst="rect">
            <a:avLst/>
          </a:prstGeom>
          <a:noFill/>
        </p:spPr>
        <p:txBody>
          <a:bodyPr wrap="square">
            <a:spAutoFit/>
          </a:bodyPr>
          <a:lstStyle/>
          <a:p>
            <a:pPr algn="just" defTabSz="434340">
              <a:spcAft>
                <a:spcPts val="600"/>
              </a:spcAft>
            </a:pPr>
            <a:r>
              <a:rPr lang="fr-FR" sz="2000" kern="1200" dirty="0">
                <a:solidFill>
                  <a:schemeClr val="tx1"/>
                </a:solidFill>
                <a:latin typeface="+mn-lt"/>
                <a:ea typeface="+mn-ea"/>
                <a:cs typeface="+mn-cs"/>
              </a:rPr>
              <a:t>Sur une note plus légère ou amusante : après de nombreuses questions de notre part, on lui a demandé s'il aimait venir à la conférence pour présenter les états financiers.  Il a répondu : </a:t>
            </a:r>
            <a:r>
              <a:rPr lang="fr-FR" sz="2000" i="1" kern="1200" dirty="0">
                <a:solidFill>
                  <a:schemeClr val="tx1"/>
                </a:solidFill>
                <a:latin typeface="+mn-lt"/>
                <a:ea typeface="+mn-ea"/>
                <a:cs typeface="+mn-cs"/>
              </a:rPr>
              <a:t>« J'ai été invité à de nombreuses assemblées générales d'organismes à but non lucratif pour présenter les états financiers, mais je n'ai jamais participé avec des membres aussi impliqués ou passionnés par les finances que vous ». </a:t>
            </a:r>
            <a:r>
              <a:rPr lang="fr-FR" sz="2000" i="1" kern="1200" dirty="0">
                <a:solidFill>
                  <a:schemeClr val="tx1"/>
                </a:solidFill>
                <a:latin typeface="+mn-lt"/>
                <a:ea typeface="+mn-ea"/>
                <a:cs typeface="+mn-cs"/>
                <a:sym typeface="Wingdings" panose="05000000000000000000" pitchFamily="2" charset="2"/>
              </a:rPr>
              <a:t></a:t>
            </a:r>
            <a:endParaRPr lang="fr-CA" sz="2000" i="1" dirty="0"/>
          </a:p>
        </p:txBody>
      </p:sp>
    </p:spTree>
    <p:extLst>
      <p:ext uri="{BB962C8B-B14F-4D97-AF65-F5344CB8AC3E}">
        <p14:creationId xmlns:p14="http://schemas.microsoft.com/office/powerpoint/2010/main" val="330928476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descr="Loupe montrant des performances en baisse">
            <a:extLst>
              <a:ext uri="{FF2B5EF4-FFF2-40B4-BE49-F238E27FC236}">
                <a16:creationId xmlns:a16="http://schemas.microsoft.com/office/drawing/2014/main" id="{A6455D9F-5139-F485-3A9F-81499D3C9258}"/>
              </a:ext>
            </a:extLst>
          </p:cNvPr>
          <p:cNvPicPr>
            <a:picLocks noChangeAspect="1"/>
          </p:cNvPicPr>
          <p:nvPr/>
        </p:nvPicPr>
        <p:blipFill rotWithShape="1">
          <a:blip r:embed="rId2">
            <a:alphaModFix amt="45000"/>
          </a:blip>
          <a:srcRect t="1209" r="-1" b="14499"/>
          <a:stretch/>
        </p:blipFill>
        <p:spPr>
          <a:xfrm>
            <a:off x="20" y="-1"/>
            <a:ext cx="12188932" cy="6858000"/>
          </a:xfrm>
          <a:prstGeom prst="rect">
            <a:avLst/>
          </a:prstGeom>
        </p:spPr>
      </p:pic>
      <p:sp>
        <p:nvSpPr>
          <p:cNvPr id="5" name="TextBox 4">
            <a:extLst>
              <a:ext uri="{FF2B5EF4-FFF2-40B4-BE49-F238E27FC236}">
                <a16:creationId xmlns:a16="http://schemas.microsoft.com/office/drawing/2014/main" id="{6BA991F8-C683-4793-ABFE-DE6CA31E4749}"/>
              </a:ext>
            </a:extLst>
          </p:cNvPr>
          <p:cNvSpPr txBox="1"/>
          <p:nvPr/>
        </p:nvSpPr>
        <p:spPr>
          <a:xfrm>
            <a:off x="1653560" y="643466"/>
            <a:ext cx="7164674" cy="5571066"/>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pPr>
            <a:r>
              <a:rPr lang="en-US" sz="6100" kern="1200" cap="all" spc="200" baseline="0" dirty="0">
                <a:latin typeface="+mj-lt"/>
                <a:ea typeface="+mj-ea"/>
                <a:cs typeface="+mj-cs"/>
              </a:rPr>
              <a:t>PARTIE II : RAPPORT DU TRÉSORIER DU BSG</a:t>
            </a:r>
          </a:p>
          <a:p>
            <a:pPr algn="r" defTabSz="914400">
              <a:lnSpc>
                <a:spcPct val="80000"/>
              </a:lnSpc>
              <a:spcBef>
                <a:spcPct val="0"/>
              </a:spcBef>
              <a:spcAft>
                <a:spcPts val="600"/>
              </a:spcAft>
            </a:pPr>
            <a:r>
              <a:rPr lang="en-US" sz="6100" kern="1200" cap="all" spc="200" baseline="0" dirty="0">
                <a:latin typeface="+mj-lt"/>
                <a:ea typeface="+mj-ea"/>
                <a:cs typeface="+mj-cs"/>
              </a:rPr>
              <a:t> </a:t>
            </a:r>
          </a:p>
          <a:p>
            <a:pPr algn="r" defTabSz="914400">
              <a:lnSpc>
                <a:spcPct val="80000"/>
              </a:lnSpc>
              <a:spcBef>
                <a:spcPct val="0"/>
              </a:spcBef>
              <a:spcAft>
                <a:spcPts val="600"/>
              </a:spcAft>
            </a:pPr>
            <a:r>
              <a:rPr lang="en-US" sz="6100" b="1" kern="1200" cap="all" spc="200" baseline="0" dirty="0">
                <a:latin typeface="+mj-lt"/>
                <a:ea typeface="+mj-ea"/>
                <a:cs typeface="+mj-cs"/>
              </a:rPr>
              <a:t>2023 BSG : </a:t>
            </a:r>
          </a:p>
          <a:p>
            <a:pPr algn="r" defTabSz="914400">
              <a:lnSpc>
                <a:spcPct val="80000"/>
              </a:lnSpc>
              <a:spcBef>
                <a:spcPct val="0"/>
              </a:spcBef>
              <a:spcAft>
                <a:spcPts val="600"/>
              </a:spcAft>
            </a:pPr>
            <a:r>
              <a:rPr lang="en-US" sz="6100" b="1" kern="1200" cap="all" spc="200" baseline="0" dirty="0">
                <a:latin typeface="+mj-lt"/>
                <a:ea typeface="+mj-ea"/>
                <a:cs typeface="+mj-cs"/>
              </a:rPr>
              <a:t>FAITS FINANCIERS MARQUANTS</a:t>
            </a:r>
          </a:p>
        </p:txBody>
      </p:sp>
    </p:spTree>
    <p:extLst>
      <p:ext uri="{BB962C8B-B14F-4D97-AF65-F5344CB8AC3E}">
        <p14:creationId xmlns:p14="http://schemas.microsoft.com/office/powerpoint/2010/main" val="4216541467"/>
      </p:ext>
    </p:extLst>
  </p:cSld>
  <p:clrMapOvr>
    <a:overrideClrMapping bg1="dk1" tx1="lt1" bg2="dk2" tx2="lt2" accent1="accent1" accent2="accent2" accent3="accent3" accent4="accent4" accent5="accent5" accent6="accent6" hlink="hlink" folHlink="folHlink"/>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Anciennes clés de caisse enregistreuse">
            <a:extLst>
              <a:ext uri="{FF2B5EF4-FFF2-40B4-BE49-F238E27FC236}">
                <a16:creationId xmlns:a16="http://schemas.microsoft.com/office/drawing/2014/main" id="{3C08EA76-D2C6-1C04-5F59-E18B28C90BF5}"/>
              </a:ext>
            </a:extLst>
          </p:cNvPr>
          <p:cNvPicPr>
            <a:picLocks noChangeAspect="1"/>
          </p:cNvPicPr>
          <p:nvPr/>
        </p:nvPicPr>
        <p:blipFill rotWithShape="1">
          <a:blip r:embed="rId2">
            <a:duotone>
              <a:prstClr val="black"/>
              <a:schemeClr val="tx2">
                <a:tint val="45000"/>
                <a:satMod val="400000"/>
              </a:schemeClr>
            </a:duotone>
            <a:alphaModFix amt="25000"/>
          </a:blip>
          <a:srcRect t="9656" b="5758"/>
          <a:stretch/>
        </p:blipFill>
        <p:spPr>
          <a:xfrm>
            <a:off x="20" y="10"/>
            <a:ext cx="12191980" cy="6857990"/>
          </a:xfrm>
          <a:prstGeom prst="rect">
            <a:avLst/>
          </a:prstGeom>
        </p:spPr>
      </p:pic>
      <p:cxnSp>
        <p:nvCxnSpPr>
          <p:cNvPr id="23" name="Straight Connector 22">
            <a:extLst>
              <a:ext uri="{FF2B5EF4-FFF2-40B4-BE49-F238E27FC236}">
                <a16:creationId xmlns:a16="http://schemas.microsoft.com/office/drawing/2014/main" id="{5ECB1430-5CD1-470D-8F0F-7EDE4C7902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6" name="TextBox 3">
            <a:extLst>
              <a:ext uri="{FF2B5EF4-FFF2-40B4-BE49-F238E27FC236}">
                <a16:creationId xmlns:a16="http://schemas.microsoft.com/office/drawing/2014/main" id="{C7C678F5-BCAC-85AC-408F-FC7E46A8C4E7}"/>
              </a:ext>
            </a:extLst>
          </p:cNvPr>
          <p:cNvGraphicFramePr/>
          <p:nvPr>
            <p:extLst>
              <p:ext uri="{D42A27DB-BD31-4B8C-83A1-F6EECF244321}">
                <p14:modId xmlns:p14="http://schemas.microsoft.com/office/powerpoint/2010/main" val="680575936"/>
              </p:ext>
            </p:extLst>
          </p:nvPr>
        </p:nvGraphicFramePr>
        <p:xfrm>
          <a:off x="1151718" y="1552353"/>
          <a:ext cx="9720073"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7057317"/>
      </p:ext>
    </p:extLst>
  </p:cSld>
  <p:clrMapOvr>
    <a:overrideClrMapping bg1="dk1" tx1="lt1" bg2="dk2" tx2="lt2" accent1="accent1" accent2="accent2" accent3="accent3" accent4="accent4" accent5="accent5" accent6="accent6" hlink="hlink" folHlink="folHlink"/>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37" name="Rectangle 36">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14947B56-681E-18D0-D313-F6F1F039587A}"/>
              </a:ext>
            </a:extLst>
          </p:cNvPr>
          <p:cNvGraphicFramePr>
            <a:graphicFrameLocks noGrp="1"/>
          </p:cNvGraphicFramePr>
          <p:nvPr>
            <p:extLst>
              <p:ext uri="{D42A27DB-BD31-4B8C-83A1-F6EECF244321}">
                <p14:modId xmlns:p14="http://schemas.microsoft.com/office/powerpoint/2010/main" val="243417065"/>
              </p:ext>
            </p:extLst>
          </p:nvPr>
        </p:nvGraphicFramePr>
        <p:xfrm>
          <a:off x="5546801" y="863702"/>
          <a:ext cx="5459472" cy="5350831"/>
        </p:xfrm>
        <a:graphic>
          <a:graphicData uri="http://schemas.openxmlformats.org/drawingml/2006/table">
            <a:tbl>
              <a:tblPr firstRow="1" bandRow="1">
                <a:tableStyleId>{8EC20E35-A176-4012-BC5E-935CFFF8708E}</a:tableStyleId>
              </a:tblPr>
              <a:tblGrid>
                <a:gridCol w="1601345">
                  <a:extLst>
                    <a:ext uri="{9D8B030D-6E8A-4147-A177-3AD203B41FA5}">
                      <a16:colId xmlns:a16="http://schemas.microsoft.com/office/drawing/2014/main" val="2031582567"/>
                    </a:ext>
                  </a:extLst>
                </a:gridCol>
                <a:gridCol w="1169444">
                  <a:extLst>
                    <a:ext uri="{9D8B030D-6E8A-4147-A177-3AD203B41FA5}">
                      <a16:colId xmlns:a16="http://schemas.microsoft.com/office/drawing/2014/main" val="2228062960"/>
                    </a:ext>
                  </a:extLst>
                </a:gridCol>
                <a:gridCol w="1475710">
                  <a:extLst>
                    <a:ext uri="{9D8B030D-6E8A-4147-A177-3AD203B41FA5}">
                      <a16:colId xmlns:a16="http://schemas.microsoft.com/office/drawing/2014/main" val="1750062429"/>
                    </a:ext>
                  </a:extLst>
                </a:gridCol>
                <a:gridCol w="1212973">
                  <a:extLst>
                    <a:ext uri="{9D8B030D-6E8A-4147-A177-3AD203B41FA5}">
                      <a16:colId xmlns:a16="http://schemas.microsoft.com/office/drawing/2014/main" val="3851073859"/>
                    </a:ext>
                  </a:extLst>
                </a:gridCol>
              </a:tblGrid>
              <a:tr h="340586">
                <a:tc>
                  <a:txBody>
                    <a:bodyPr/>
                    <a:lstStyle/>
                    <a:p>
                      <a:pPr algn="ctr"/>
                      <a:r>
                        <a:rPr lang="fr-CA" sz="1600" b="1"/>
                        <a:t>DÉPENSES </a:t>
                      </a:r>
                    </a:p>
                  </a:txBody>
                  <a:tcPr marL="78821" marR="78821" marT="39411" marB="39411"/>
                </a:tc>
                <a:tc>
                  <a:txBody>
                    <a:bodyPr/>
                    <a:lstStyle/>
                    <a:p>
                      <a:pPr algn="ctr"/>
                      <a:r>
                        <a:rPr lang="fr-CA" sz="1600" b="1"/>
                        <a:t>RÉEL</a:t>
                      </a:r>
                    </a:p>
                  </a:txBody>
                  <a:tcPr marL="78821" marR="78821" marT="39411" marB="39411"/>
                </a:tc>
                <a:tc>
                  <a:txBody>
                    <a:bodyPr/>
                    <a:lstStyle/>
                    <a:p>
                      <a:pPr algn="ctr"/>
                      <a:r>
                        <a:rPr lang="fr-CA" sz="1600" b="1"/>
                        <a:t>BUDGÉTISÉ </a:t>
                      </a:r>
                    </a:p>
                  </a:txBody>
                  <a:tcPr marL="78821" marR="78821" marT="39411" marB="39411"/>
                </a:tc>
                <a:tc>
                  <a:txBody>
                    <a:bodyPr/>
                    <a:lstStyle/>
                    <a:p>
                      <a:pPr algn="ctr"/>
                      <a:r>
                        <a:rPr lang="fr-CA" sz="1600" b="1"/>
                        <a:t>ÉCART </a:t>
                      </a:r>
                    </a:p>
                  </a:txBody>
                  <a:tcPr marL="78821" marR="78821" marT="39411" marB="39411"/>
                </a:tc>
                <a:extLst>
                  <a:ext uri="{0D108BD9-81ED-4DB2-BD59-A6C34878D82A}">
                    <a16:rowId xmlns:a16="http://schemas.microsoft.com/office/drawing/2014/main" val="231704395"/>
                  </a:ext>
                </a:extLst>
              </a:tr>
              <a:tr h="795791">
                <a:tc>
                  <a:txBody>
                    <a:bodyPr/>
                    <a:lstStyle/>
                    <a:p>
                      <a:r>
                        <a:rPr lang="fr-CA" sz="1600" dirty="0"/>
                        <a:t>Salaires et avantages sociaux</a:t>
                      </a:r>
                    </a:p>
                  </a:txBody>
                  <a:tcPr marL="78821" marR="78821" marT="39411" marB="39411"/>
                </a:tc>
                <a:tc>
                  <a:txBody>
                    <a:bodyPr/>
                    <a:lstStyle/>
                    <a:p>
                      <a:r>
                        <a:rPr lang="en-CA" sz="1700"/>
                        <a:t>10,349,012</a:t>
                      </a:r>
                      <a:endParaRPr lang="fr-CA" sz="1700"/>
                    </a:p>
                  </a:txBody>
                  <a:tcPr marL="78821" marR="78821" marT="39411" marB="39411"/>
                </a:tc>
                <a:tc>
                  <a:txBody>
                    <a:bodyPr/>
                    <a:lstStyle/>
                    <a:p>
                      <a:r>
                        <a:rPr lang="en-CA" sz="1700"/>
                        <a:t>10,561,688</a:t>
                      </a:r>
                      <a:endParaRPr lang="fr-CA" sz="1700"/>
                    </a:p>
                  </a:txBody>
                  <a:tcPr marL="78821" marR="78821" marT="39411" marB="39411"/>
                </a:tc>
                <a:tc>
                  <a:txBody>
                    <a:bodyPr/>
                    <a:lstStyle/>
                    <a:p>
                      <a:r>
                        <a:rPr lang="en-CA" sz="1700"/>
                        <a:t>(212,676)</a:t>
                      </a:r>
                      <a:endParaRPr lang="fr-CA" sz="1700"/>
                    </a:p>
                  </a:txBody>
                  <a:tcPr marL="78821" marR="78821" marT="39411" marB="39411"/>
                </a:tc>
                <a:extLst>
                  <a:ext uri="{0D108BD9-81ED-4DB2-BD59-A6C34878D82A}">
                    <a16:rowId xmlns:a16="http://schemas.microsoft.com/office/drawing/2014/main" val="1327473320"/>
                  </a:ext>
                </a:extLst>
              </a:tr>
              <a:tr h="556329">
                <a:tc>
                  <a:txBody>
                    <a:bodyPr/>
                    <a:lstStyle/>
                    <a:p>
                      <a:pPr marL="0" algn="l" defTabSz="914400" rtl="0" eaLnBrk="1" latinLnBrk="0" hangingPunct="1"/>
                      <a:r>
                        <a:rPr lang="fr-CA" sz="1600" kern="1200" dirty="0">
                          <a:solidFill>
                            <a:schemeClr val="tx1"/>
                          </a:solidFill>
                        </a:rPr>
                        <a:t>Honoraires professionnels</a:t>
                      </a:r>
                      <a:endParaRPr lang="fr-CA" sz="1600" kern="1200" dirty="0">
                        <a:solidFill>
                          <a:schemeClr val="tx1"/>
                        </a:solidFill>
                        <a:latin typeface="+mn-lt"/>
                        <a:ea typeface="+mn-ea"/>
                        <a:cs typeface="+mn-cs"/>
                      </a:endParaRPr>
                    </a:p>
                  </a:txBody>
                  <a:tcPr marL="78821" marR="78821" marT="39411" marB="39411"/>
                </a:tc>
                <a:tc>
                  <a:txBody>
                    <a:bodyPr/>
                    <a:lstStyle/>
                    <a:p>
                      <a:r>
                        <a:rPr lang="en-CA" sz="1700"/>
                        <a:t>1,841,628</a:t>
                      </a:r>
                      <a:endParaRPr lang="fr-CA" sz="1700"/>
                    </a:p>
                  </a:txBody>
                  <a:tcPr marL="78821" marR="78821" marT="39411" marB="39411"/>
                </a:tc>
                <a:tc>
                  <a:txBody>
                    <a:bodyPr/>
                    <a:lstStyle/>
                    <a:p>
                      <a:r>
                        <a:rPr lang="en-CA" sz="1700"/>
                        <a:t>1,860,409</a:t>
                      </a:r>
                      <a:endParaRPr lang="fr-CA" sz="1700"/>
                    </a:p>
                  </a:txBody>
                  <a:tcPr marL="78821" marR="78821" marT="39411" marB="39411"/>
                </a:tc>
                <a:tc>
                  <a:txBody>
                    <a:bodyPr/>
                    <a:lstStyle/>
                    <a:p>
                      <a:r>
                        <a:rPr lang="en-CA" sz="1700"/>
                        <a:t>(18,781)</a:t>
                      </a:r>
                      <a:endParaRPr lang="fr-CA" sz="1700"/>
                    </a:p>
                  </a:txBody>
                  <a:tcPr marL="78821" marR="78821" marT="39411" marB="39411"/>
                </a:tc>
                <a:extLst>
                  <a:ext uri="{0D108BD9-81ED-4DB2-BD59-A6C34878D82A}">
                    <a16:rowId xmlns:a16="http://schemas.microsoft.com/office/drawing/2014/main" val="150272290"/>
                  </a:ext>
                </a:extLst>
              </a:tr>
              <a:tr h="1035252">
                <a:tc>
                  <a:txBody>
                    <a:bodyPr/>
                    <a:lstStyle/>
                    <a:p>
                      <a:pPr marL="0" algn="l" defTabSz="914400" rtl="0" eaLnBrk="1" latinLnBrk="0" hangingPunct="1"/>
                      <a:r>
                        <a:rPr lang="fr-FR" sz="1600" kern="1200" dirty="0">
                          <a:solidFill>
                            <a:schemeClr val="tx1"/>
                          </a:solidFill>
                        </a:rPr>
                        <a:t>Impression, courrier, fournitures et sous-traitants </a:t>
                      </a:r>
                      <a:endParaRPr lang="fr-CA" sz="1600" kern="1200" dirty="0">
                        <a:solidFill>
                          <a:schemeClr val="tx1"/>
                        </a:solidFill>
                        <a:latin typeface="+mn-lt"/>
                        <a:ea typeface="+mn-ea"/>
                        <a:cs typeface="+mn-cs"/>
                      </a:endParaRPr>
                    </a:p>
                  </a:txBody>
                  <a:tcPr marL="78821" marR="78821" marT="39411" marB="39411"/>
                </a:tc>
                <a:tc>
                  <a:txBody>
                    <a:bodyPr/>
                    <a:lstStyle/>
                    <a:p>
                      <a:r>
                        <a:rPr lang="en-CA" sz="1700"/>
                        <a:t>575,949</a:t>
                      </a:r>
                      <a:endParaRPr lang="fr-CA" sz="1700"/>
                    </a:p>
                  </a:txBody>
                  <a:tcPr marL="78821" marR="78821" marT="39411" marB="39411"/>
                </a:tc>
                <a:tc>
                  <a:txBody>
                    <a:bodyPr/>
                    <a:lstStyle/>
                    <a:p>
                      <a:r>
                        <a:rPr lang="en-CA" sz="1700"/>
                        <a:t>613,676</a:t>
                      </a:r>
                      <a:endParaRPr lang="fr-CA" sz="1700"/>
                    </a:p>
                  </a:txBody>
                  <a:tcPr marL="78821" marR="78821" marT="39411" marB="39411"/>
                </a:tc>
                <a:tc>
                  <a:txBody>
                    <a:bodyPr/>
                    <a:lstStyle/>
                    <a:p>
                      <a:r>
                        <a:rPr lang="en-CA" sz="1700"/>
                        <a:t>(37,727)</a:t>
                      </a:r>
                      <a:endParaRPr lang="fr-CA" sz="1700"/>
                    </a:p>
                  </a:txBody>
                  <a:tcPr marL="78821" marR="78821" marT="39411" marB="39411"/>
                </a:tc>
                <a:extLst>
                  <a:ext uri="{0D108BD9-81ED-4DB2-BD59-A6C34878D82A}">
                    <a16:rowId xmlns:a16="http://schemas.microsoft.com/office/drawing/2014/main" val="3358116397"/>
                  </a:ext>
                </a:extLst>
              </a:tr>
              <a:tr h="795791">
                <a:tc>
                  <a:txBody>
                    <a:bodyPr/>
                    <a:lstStyle/>
                    <a:p>
                      <a:pPr marL="0" algn="l" defTabSz="914400" rtl="0" eaLnBrk="1" latinLnBrk="0" hangingPunct="1"/>
                      <a:r>
                        <a:rPr lang="fr-FR" sz="1600" kern="1200" dirty="0">
                          <a:solidFill>
                            <a:schemeClr val="tx1"/>
                          </a:solidFill>
                        </a:rPr>
                        <a:t>Les données, l'automatisation et le site web</a:t>
                      </a:r>
                      <a:endParaRPr lang="fr-CA" sz="1600" kern="1200" dirty="0">
                        <a:solidFill>
                          <a:schemeClr val="tx1"/>
                        </a:solidFill>
                        <a:latin typeface="+mn-lt"/>
                        <a:ea typeface="+mn-ea"/>
                        <a:cs typeface="+mn-cs"/>
                      </a:endParaRPr>
                    </a:p>
                  </a:txBody>
                  <a:tcPr marL="78821" marR="78821" marT="39411" marB="39411"/>
                </a:tc>
                <a:tc>
                  <a:txBody>
                    <a:bodyPr/>
                    <a:lstStyle/>
                    <a:p>
                      <a:r>
                        <a:rPr lang="en-CA" sz="1700"/>
                        <a:t>573,591</a:t>
                      </a:r>
                      <a:endParaRPr lang="fr-CA" sz="1700"/>
                    </a:p>
                  </a:txBody>
                  <a:tcPr marL="78821" marR="78821" marT="39411" marB="39411"/>
                </a:tc>
                <a:tc>
                  <a:txBody>
                    <a:bodyPr/>
                    <a:lstStyle/>
                    <a:p>
                      <a:r>
                        <a:rPr lang="en-CA" sz="1700"/>
                        <a:t>642,844</a:t>
                      </a:r>
                      <a:endParaRPr lang="fr-CA" sz="1700"/>
                    </a:p>
                  </a:txBody>
                  <a:tcPr marL="78821" marR="78821" marT="39411" marB="39411"/>
                </a:tc>
                <a:tc>
                  <a:txBody>
                    <a:bodyPr/>
                    <a:lstStyle/>
                    <a:p>
                      <a:r>
                        <a:rPr lang="en-CA" sz="1700"/>
                        <a:t>(69,253)</a:t>
                      </a:r>
                      <a:endParaRPr lang="fr-CA" sz="1700"/>
                    </a:p>
                  </a:txBody>
                  <a:tcPr marL="78821" marR="78821" marT="39411" marB="39411"/>
                </a:tc>
                <a:extLst>
                  <a:ext uri="{0D108BD9-81ED-4DB2-BD59-A6C34878D82A}">
                    <a16:rowId xmlns:a16="http://schemas.microsoft.com/office/drawing/2014/main" val="3561804949"/>
                  </a:ext>
                </a:extLst>
              </a:tr>
              <a:tr h="366389">
                <a:tc>
                  <a:txBody>
                    <a:bodyPr/>
                    <a:lstStyle/>
                    <a:p>
                      <a:r>
                        <a:rPr lang="fr-CA" sz="1600" kern="1200" dirty="0">
                          <a:solidFill>
                            <a:schemeClr val="tx1"/>
                          </a:solidFill>
                        </a:rPr>
                        <a:t>Assurance </a:t>
                      </a:r>
                      <a:endParaRPr lang="fr-CA" sz="1600" kern="1200" dirty="0">
                        <a:solidFill>
                          <a:schemeClr val="tx1"/>
                        </a:solidFill>
                        <a:latin typeface="+mn-lt"/>
                        <a:ea typeface="+mn-ea"/>
                        <a:cs typeface="+mn-cs"/>
                      </a:endParaRPr>
                    </a:p>
                  </a:txBody>
                  <a:tcPr marL="78821" marR="78821" marT="39411" marB="39411"/>
                </a:tc>
                <a:tc>
                  <a:txBody>
                    <a:bodyPr/>
                    <a:lstStyle/>
                    <a:p>
                      <a:r>
                        <a:rPr lang="en-CA" sz="1700"/>
                        <a:t>70,884</a:t>
                      </a:r>
                      <a:endParaRPr lang="fr-CA" sz="1700"/>
                    </a:p>
                  </a:txBody>
                  <a:tcPr marL="78821" marR="78821" marT="39411" marB="39411"/>
                </a:tc>
                <a:tc>
                  <a:txBody>
                    <a:bodyPr/>
                    <a:lstStyle/>
                    <a:p>
                      <a:r>
                        <a:rPr lang="en-CA" sz="1700"/>
                        <a:t>78,015</a:t>
                      </a:r>
                      <a:endParaRPr lang="fr-CA" sz="1700"/>
                    </a:p>
                  </a:txBody>
                  <a:tcPr marL="78821" marR="78821" marT="39411" marB="39411"/>
                </a:tc>
                <a:tc>
                  <a:txBody>
                    <a:bodyPr/>
                    <a:lstStyle/>
                    <a:p>
                      <a:r>
                        <a:rPr lang="en-CA" sz="1700"/>
                        <a:t>(7,131)</a:t>
                      </a:r>
                      <a:endParaRPr lang="fr-CA" sz="1700"/>
                    </a:p>
                  </a:txBody>
                  <a:tcPr marL="78821" marR="78821" marT="39411" marB="39411"/>
                </a:tc>
                <a:extLst>
                  <a:ext uri="{0D108BD9-81ED-4DB2-BD59-A6C34878D82A}">
                    <a16:rowId xmlns:a16="http://schemas.microsoft.com/office/drawing/2014/main" val="300985485"/>
                  </a:ext>
                </a:extLst>
              </a:tr>
              <a:tr h="556329">
                <a:tc>
                  <a:txBody>
                    <a:bodyPr/>
                    <a:lstStyle/>
                    <a:p>
                      <a:pPr marL="0" algn="l" defTabSz="914400" rtl="0" eaLnBrk="1" latinLnBrk="0" hangingPunct="1"/>
                      <a:r>
                        <a:rPr lang="fr-CA" sz="1600" kern="1200" dirty="0">
                          <a:solidFill>
                            <a:schemeClr val="tx1"/>
                          </a:solidFill>
                        </a:rPr>
                        <a:t>Voyages et réunions </a:t>
                      </a:r>
                      <a:endParaRPr lang="fr-CA" sz="1600" kern="1200" dirty="0">
                        <a:solidFill>
                          <a:schemeClr val="tx1"/>
                        </a:solidFill>
                        <a:latin typeface="+mn-lt"/>
                        <a:ea typeface="+mn-ea"/>
                        <a:cs typeface="+mn-cs"/>
                      </a:endParaRPr>
                    </a:p>
                  </a:txBody>
                  <a:tcPr marL="78821" marR="78821" marT="39411" marB="39411"/>
                </a:tc>
                <a:tc>
                  <a:txBody>
                    <a:bodyPr/>
                    <a:lstStyle/>
                    <a:p>
                      <a:r>
                        <a:rPr lang="en-CA" sz="1700"/>
                        <a:t>2,147,709</a:t>
                      </a:r>
                      <a:endParaRPr lang="fr-CA" sz="1700"/>
                    </a:p>
                  </a:txBody>
                  <a:tcPr marL="78821" marR="78821" marT="39411" marB="39411"/>
                </a:tc>
                <a:tc>
                  <a:txBody>
                    <a:bodyPr/>
                    <a:lstStyle/>
                    <a:p>
                      <a:r>
                        <a:rPr lang="en-CA" sz="1700"/>
                        <a:t>2,170,916</a:t>
                      </a:r>
                      <a:endParaRPr lang="fr-CA" sz="1700"/>
                    </a:p>
                  </a:txBody>
                  <a:tcPr marL="78821" marR="78821" marT="39411" marB="39411"/>
                </a:tc>
                <a:tc>
                  <a:txBody>
                    <a:bodyPr/>
                    <a:lstStyle/>
                    <a:p>
                      <a:r>
                        <a:rPr lang="en-CA" sz="1700"/>
                        <a:t>(23,207)</a:t>
                      </a:r>
                      <a:endParaRPr lang="fr-CA" sz="1700"/>
                    </a:p>
                  </a:txBody>
                  <a:tcPr marL="78821" marR="78821" marT="39411" marB="39411"/>
                </a:tc>
                <a:extLst>
                  <a:ext uri="{0D108BD9-81ED-4DB2-BD59-A6C34878D82A}">
                    <a16:rowId xmlns:a16="http://schemas.microsoft.com/office/drawing/2014/main" val="628444830"/>
                  </a:ext>
                </a:extLst>
              </a:tr>
              <a:tr h="417993">
                <a:tc>
                  <a:txBody>
                    <a:bodyPr/>
                    <a:lstStyle/>
                    <a:p>
                      <a:pPr marL="0" algn="l" defTabSz="914400" rtl="0" eaLnBrk="1" latinLnBrk="0" hangingPunct="1"/>
                      <a:endParaRPr lang="fr-CA" sz="1000" kern="1200" dirty="0">
                        <a:solidFill>
                          <a:schemeClr val="tx1"/>
                        </a:solidFill>
                        <a:latin typeface="+mn-lt"/>
                        <a:ea typeface="+mn-ea"/>
                        <a:cs typeface="+mn-cs"/>
                      </a:endParaRPr>
                    </a:p>
                  </a:txBody>
                  <a:tcPr marL="78821" marR="78821" marT="39411" marB="39411"/>
                </a:tc>
                <a:tc>
                  <a:txBody>
                    <a:bodyPr/>
                    <a:lstStyle/>
                    <a:p>
                      <a:endParaRPr lang="fr-CA" sz="1700" b="1" dirty="0"/>
                    </a:p>
                  </a:txBody>
                  <a:tcPr marL="78821" marR="78821" marT="39411" marB="39411"/>
                </a:tc>
                <a:tc>
                  <a:txBody>
                    <a:bodyPr/>
                    <a:lstStyle/>
                    <a:p>
                      <a:endParaRPr lang="fr-CA" sz="1700" b="1" dirty="0"/>
                    </a:p>
                  </a:txBody>
                  <a:tcPr marL="78821" marR="78821" marT="39411" marB="39411"/>
                </a:tc>
                <a:tc>
                  <a:txBody>
                    <a:bodyPr/>
                    <a:lstStyle/>
                    <a:p>
                      <a:endParaRPr lang="fr-CA" sz="1700" b="1" dirty="0"/>
                    </a:p>
                  </a:txBody>
                  <a:tcPr marL="78821" marR="78821" marT="39411" marB="39411"/>
                </a:tc>
                <a:extLst>
                  <a:ext uri="{0D108BD9-81ED-4DB2-BD59-A6C34878D82A}">
                    <a16:rowId xmlns:a16="http://schemas.microsoft.com/office/drawing/2014/main" val="2099440206"/>
                  </a:ext>
                </a:extLst>
              </a:tr>
              <a:tr h="417993">
                <a:tc>
                  <a:txBody>
                    <a:bodyPr/>
                    <a:lstStyle/>
                    <a:p>
                      <a:pPr marL="0" algn="l" defTabSz="914400" rtl="0" eaLnBrk="1" latinLnBrk="0" hangingPunct="1"/>
                      <a:endParaRPr lang="fr-CA" sz="1000" kern="1200" dirty="0">
                        <a:solidFill>
                          <a:schemeClr val="tx1"/>
                        </a:solidFill>
                        <a:latin typeface="+mn-lt"/>
                        <a:ea typeface="+mn-ea"/>
                        <a:cs typeface="+mn-cs"/>
                      </a:endParaRPr>
                    </a:p>
                  </a:txBody>
                  <a:tcPr marL="78821" marR="78821" marT="39411" marB="39411"/>
                </a:tc>
                <a:tc>
                  <a:txBody>
                    <a:bodyPr/>
                    <a:lstStyle/>
                    <a:p>
                      <a:endParaRPr lang="fr-CA" sz="1700" b="1" dirty="0"/>
                    </a:p>
                  </a:txBody>
                  <a:tcPr marL="78821" marR="78821" marT="39411" marB="39411"/>
                </a:tc>
                <a:tc>
                  <a:txBody>
                    <a:bodyPr/>
                    <a:lstStyle/>
                    <a:p>
                      <a:endParaRPr lang="fr-CA" sz="1700" b="1" dirty="0"/>
                    </a:p>
                  </a:txBody>
                  <a:tcPr marL="78821" marR="78821" marT="39411" marB="39411"/>
                </a:tc>
                <a:tc>
                  <a:txBody>
                    <a:bodyPr/>
                    <a:lstStyle/>
                    <a:p>
                      <a:endParaRPr lang="fr-CA" sz="1700" b="1" dirty="0"/>
                    </a:p>
                  </a:txBody>
                  <a:tcPr marL="78821" marR="78821" marT="39411" marB="39411"/>
                </a:tc>
                <a:extLst>
                  <a:ext uri="{0D108BD9-81ED-4DB2-BD59-A6C34878D82A}">
                    <a16:rowId xmlns:a16="http://schemas.microsoft.com/office/drawing/2014/main" val="1026431484"/>
                  </a:ext>
                </a:extLst>
              </a:tr>
            </a:tbl>
          </a:graphicData>
        </a:graphic>
      </p:graphicFrame>
      <p:graphicFrame>
        <p:nvGraphicFramePr>
          <p:cNvPr id="30" name="TextBox 4">
            <a:extLst>
              <a:ext uri="{FF2B5EF4-FFF2-40B4-BE49-F238E27FC236}">
                <a16:creationId xmlns:a16="http://schemas.microsoft.com/office/drawing/2014/main" id="{27CF6D45-D5B3-1C0A-CAA2-D7C3F1E22F95}"/>
              </a:ext>
            </a:extLst>
          </p:cNvPr>
          <p:cNvGraphicFramePr/>
          <p:nvPr>
            <p:extLst>
              <p:ext uri="{D42A27DB-BD31-4B8C-83A1-F6EECF244321}">
                <p14:modId xmlns:p14="http://schemas.microsoft.com/office/powerpoint/2010/main" val="1739307896"/>
              </p:ext>
            </p:extLst>
          </p:nvPr>
        </p:nvGraphicFramePr>
        <p:xfrm>
          <a:off x="804333" y="1010327"/>
          <a:ext cx="4581602" cy="496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538391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37" name="Rectangle 36">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14947B56-681E-18D0-D313-F6F1F039587A}"/>
              </a:ext>
            </a:extLst>
          </p:cNvPr>
          <p:cNvGraphicFramePr>
            <a:graphicFrameLocks noGrp="1"/>
          </p:cNvGraphicFramePr>
          <p:nvPr>
            <p:extLst>
              <p:ext uri="{D42A27DB-BD31-4B8C-83A1-F6EECF244321}">
                <p14:modId xmlns:p14="http://schemas.microsoft.com/office/powerpoint/2010/main" val="1217915731"/>
              </p:ext>
            </p:extLst>
          </p:nvPr>
        </p:nvGraphicFramePr>
        <p:xfrm>
          <a:off x="5656156" y="1161515"/>
          <a:ext cx="5445985" cy="4534969"/>
        </p:xfrm>
        <a:graphic>
          <a:graphicData uri="http://schemas.openxmlformats.org/drawingml/2006/table">
            <a:tbl>
              <a:tblPr firstRow="1" bandRow="1">
                <a:tableStyleId>{8EC20E35-A176-4012-BC5E-935CFFF8708E}</a:tableStyleId>
              </a:tblPr>
              <a:tblGrid>
                <a:gridCol w="1375646">
                  <a:extLst>
                    <a:ext uri="{9D8B030D-6E8A-4147-A177-3AD203B41FA5}">
                      <a16:colId xmlns:a16="http://schemas.microsoft.com/office/drawing/2014/main" val="2031582567"/>
                    </a:ext>
                  </a:extLst>
                </a:gridCol>
                <a:gridCol w="1381656">
                  <a:extLst>
                    <a:ext uri="{9D8B030D-6E8A-4147-A177-3AD203B41FA5}">
                      <a16:colId xmlns:a16="http://schemas.microsoft.com/office/drawing/2014/main" val="2228062960"/>
                    </a:ext>
                  </a:extLst>
                </a:gridCol>
                <a:gridCol w="1475710">
                  <a:extLst>
                    <a:ext uri="{9D8B030D-6E8A-4147-A177-3AD203B41FA5}">
                      <a16:colId xmlns:a16="http://schemas.microsoft.com/office/drawing/2014/main" val="1750062429"/>
                    </a:ext>
                  </a:extLst>
                </a:gridCol>
                <a:gridCol w="1212973">
                  <a:extLst>
                    <a:ext uri="{9D8B030D-6E8A-4147-A177-3AD203B41FA5}">
                      <a16:colId xmlns:a16="http://schemas.microsoft.com/office/drawing/2014/main" val="3851073859"/>
                    </a:ext>
                  </a:extLst>
                </a:gridCol>
              </a:tblGrid>
              <a:tr h="435051">
                <a:tc>
                  <a:txBody>
                    <a:bodyPr/>
                    <a:lstStyle/>
                    <a:p>
                      <a:pPr algn="ctr"/>
                      <a:r>
                        <a:rPr lang="fr-CA" sz="1600" b="1"/>
                        <a:t>DÉPENSES </a:t>
                      </a:r>
                    </a:p>
                  </a:txBody>
                  <a:tcPr marL="78821" marR="78821" marT="39411" marB="39411"/>
                </a:tc>
                <a:tc>
                  <a:txBody>
                    <a:bodyPr/>
                    <a:lstStyle/>
                    <a:p>
                      <a:pPr algn="ctr"/>
                      <a:r>
                        <a:rPr lang="fr-CA" sz="1600" b="1"/>
                        <a:t>RÉEL</a:t>
                      </a:r>
                    </a:p>
                  </a:txBody>
                  <a:tcPr marL="78821" marR="78821" marT="39411" marB="39411"/>
                </a:tc>
                <a:tc>
                  <a:txBody>
                    <a:bodyPr/>
                    <a:lstStyle/>
                    <a:p>
                      <a:pPr algn="ctr"/>
                      <a:r>
                        <a:rPr lang="fr-CA" sz="1600" b="1" dirty="0"/>
                        <a:t>BUDGÉTÉ</a:t>
                      </a:r>
                    </a:p>
                  </a:txBody>
                  <a:tcPr marL="78821" marR="78821" marT="39411" marB="39411"/>
                </a:tc>
                <a:tc>
                  <a:txBody>
                    <a:bodyPr/>
                    <a:lstStyle/>
                    <a:p>
                      <a:pPr algn="ctr"/>
                      <a:r>
                        <a:rPr lang="fr-CA" sz="1600" b="1"/>
                        <a:t>ÉCART </a:t>
                      </a:r>
                    </a:p>
                  </a:txBody>
                  <a:tcPr marL="78821" marR="78821" marT="39411" marB="39411"/>
                </a:tc>
                <a:extLst>
                  <a:ext uri="{0D108BD9-81ED-4DB2-BD59-A6C34878D82A}">
                    <a16:rowId xmlns:a16="http://schemas.microsoft.com/office/drawing/2014/main" val="231704395"/>
                  </a:ext>
                </a:extLst>
              </a:tr>
              <a:tr h="425636">
                <a:tc>
                  <a:txBody>
                    <a:bodyPr/>
                    <a:lstStyle/>
                    <a:p>
                      <a:r>
                        <a:rPr lang="fr-CA" sz="1600" dirty="0"/>
                        <a:t>Impôts sur les salaires</a:t>
                      </a:r>
                    </a:p>
                  </a:txBody>
                  <a:tcPr marL="78821" marR="78821" marT="39411" marB="39411"/>
                </a:tc>
                <a:tc>
                  <a:txBody>
                    <a:bodyPr/>
                    <a:lstStyle/>
                    <a:p>
                      <a:r>
                        <a:rPr lang="en-CA" sz="1700" dirty="0"/>
                        <a:t>692,343</a:t>
                      </a:r>
                      <a:endParaRPr lang="fr-CA" sz="1700" dirty="0"/>
                    </a:p>
                  </a:txBody>
                  <a:tcPr marL="78821" marR="78821" marT="39411" marB="39411"/>
                </a:tc>
                <a:tc>
                  <a:txBody>
                    <a:bodyPr/>
                    <a:lstStyle/>
                    <a:p>
                      <a:r>
                        <a:rPr lang="en-CA" sz="1700" dirty="0"/>
                        <a:t>659,745</a:t>
                      </a:r>
                      <a:endParaRPr lang="fr-CA" sz="1700" dirty="0"/>
                    </a:p>
                  </a:txBody>
                  <a:tcPr marL="78821" marR="78821" marT="39411" marB="39411"/>
                </a:tc>
                <a:tc>
                  <a:txBody>
                    <a:bodyPr/>
                    <a:lstStyle/>
                    <a:p>
                      <a:r>
                        <a:rPr lang="en-CA" sz="1700" dirty="0"/>
                        <a:t>32,598</a:t>
                      </a:r>
                      <a:endParaRPr lang="fr-CA" sz="1700" dirty="0"/>
                    </a:p>
                  </a:txBody>
                  <a:tcPr marL="78821" marR="78821" marT="39411" marB="39411"/>
                </a:tc>
                <a:extLst>
                  <a:ext uri="{0D108BD9-81ED-4DB2-BD59-A6C34878D82A}">
                    <a16:rowId xmlns:a16="http://schemas.microsoft.com/office/drawing/2014/main" val="1327473320"/>
                  </a:ext>
                </a:extLst>
              </a:tr>
              <a:tr h="425636">
                <a:tc>
                  <a:txBody>
                    <a:bodyPr/>
                    <a:lstStyle/>
                    <a:p>
                      <a:pPr marL="0" algn="l" defTabSz="914400" rtl="0" eaLnBrk="1" latinLnBrk="0" hangingPunct="1"/>
                      <a:r>
                        <a:rPr lang="fr-CA" sz="1600" kern="1200" dirty="0">
                          <a:solidFill>
                            <a:schemeClr val="tx1"/>
                          </a:solidFill>
                        </a:rPr>
                        <a:t>Installations et équipements </a:t>
                      </a:r>
                      <a:endParaRPr lang="fr-CA" sz="1600" kern="1200" dirty="0">
                        <a:solidFill>
                          <a:schemeClr val="tx1"/>
                        </a:solidFill>
                        <a:latin typeface="+mn-lt"/>
                        <a:ea typeface="+mn-ea"/>
                        <a:cs typeface="+mn-cs"/>
                      </a:endParaRPr>
                    </a:p>
                  </a:txBody>
                  <a:tcPr marL="78821" marR="78821" marT="39411" marB="39411"/>
                </a:tc>
                <a:tc>
                  <a:txBody>
                    <a:bodyPr/>
                    <a:lstStyle/>
                    <a:p>
                      <a:r>
                        <a:rPr lang="en-CA" sz="1700" dirty="0"/>
                        <a:t>1,223,760</a:t>
                      </a:r>
                      <a:endParaRPr lang="fr-CA" sz="1700" dirty="0"/>
                    </a:p>
                  </a:txBody>
                  <a:tcPr marL="78821" marR="78821" marT="39411" marB="39411"/>
                </a:tc>
                <a:tc>
                  <a:txBody>
                    <a:bodyPr/>
                    <a:lstStyle/>
                    <a:p>
                      <a:r>
                        <a:rPr lang="en-CA" sz="1700" dirty="0"/>
                        <a:t>1,166,861</a:t>
                      </a:r>
                      <a:endParaRPr lang="fr-CA" sz="1700" dirty="0"/>
                    </a:p>
                  </a:txBody>
                  <a:tcPr marL="78821" marR="78821" marT="39411" marB="39411"/>
                </a:tc>
                <a:tc>
                  <a:txBody>
                    <a:bodyPr/>
                    <a:lstStyle/>
                    <a:p>
                      <a:r>
                        <a:rPr lang="en-CA" sz="1700" dirty="0"/>
                        <a:t>56,899</a:t>
                      </a:r>
                      <a:endParaRPr lang="fr-CA" sz="1700" dirty="0"/>
                    </a:p>
                  </a:txBody>
                  <a:tcPr marL="78821" marR="78821" marT="39411" marB="39411"/>
                </a:tc>
                <a:extLst>
                  <a:ext uri="{0D108BD9-81ED-4DB2-BD59-A6C34878D82A}">
                    <a16:rowId xmlns:a16="http://schemas.microsoft.com/office/drawing/2014/main" val="150272290"/>
                  </a:ext>
                </a:extLst>
              </a:tr>
              <a:tr h="583278">
                <a:tc>
                  <a:txBody>
                    <a:bodyPr/>
                    <a:lstStyle/>
                    <a:p>
                      <a:pPr marL="0" algn="l" defTabSz="914400" rtl="0" eaLnBrk="1" latinLnBrk="0" hangingPunct="1"/>
                      <a:endParaRPr lang="fr-CA" sz="1000" kern="1200" dirty="0">
                        <a:solidFill>
                          <a:schemeClr val="tx1"/>
                        </a:solidFill>
                        <a:latin typeface="+mn-lt"/>
                        <a:ea typeface="+mn-ea"/>
                        <a:cs typeface="+mn-cs"/>
                      </a:endParaRPr>
                    </a:p>
                  </a:txBody>
                  <a:tcPr marL="78821" marR="78821" marT="39411" marB="39411"/>
                </a:tc>
                <a:tc>
                  <a:txBody>
                    <a:bodyPr/>
                    <a:lstStyle/>
                    <a:p>
                      <a:endParaRPr lang="fr-CA" sz="1700"/>
                    </a:p>
                  </a:txBody>
                  <a:tcPr marL="78821" marR="78821" marT="39411" marB="39411"/>
                </a:tc>
                <a:tc>
                  <a:txBody>
                    <a:bodyPr/>
                    <a:lstStyle/>
                    <a:p>
                      <a:endParaRPr lang="fr-CA" sz="1700"/>
                    </a:p>
                  </a:txBody>
                  <a:tcPr marL="78821" marR="78821" marT="39411" marB="39411"/>
                </a:tc>
                <a:tc>
                  <a:txBody>
                    <a:bodyPr/>
                    <a:lstStyle/>
                    <a:p>
                      <a:endParaRPr lang="fr-CA" sz="1700"/>
                    </a:p>
                  </a:txBody>
                  <a:tcPr marL="78821" marR="78821" marT="39411" marB="39411"/>
                </a:tc>
                <a:extLst>
                  <a:ext uri="{0D108BD9-81ED-4DB2-BD59-A6C34878D82A}">
                    <a16:rowId xmlns:a16="http://schemas.microsoft.com/office/drawing/2014/main" val="3358116397"/>
                  </a:ext>
                </a:extLst>
              </a:tr>
              <a:tr h="583278">
                <a:tc>
                  <a:txBody>
                    <a:bodyPr/>
                    <a:lstStyle/>
                    <a:p>
                      <a:pPr marL="0" algn="l" defTabSz="914400" rtl="0" eaLnBrk="1" latinLnBrk="0" hangingPunct="1"/>
                      <a:endParaRPr lang="fr-CA" sz="1000" kern="1200">
                        <a:solidFill>
                          <a:schemeClr val="tx1"/>
                        </a:solidFill>
                        <a:latin typeface="+mn-lt"/>
                        <a:ea typeface="+mn-ea"/>
                        <a:cs typeface="+mn-cs"/>
                      </a:endParaRPr>
                    </a:p>
                  </a:txBody>
                  <a:tcPr marL="78821" marR="78821" marT="39411" marB="39411"/>
                </a:tc>
                <a:tc>
                  <a:txBody>
                    <a:bodyPr/>
                    <a:lstStyle/>
                    <a:p>
                      <a:endParaRPr lang="fr-CA" sz="1700" dirty="0"/>
                    </a:p>
                  </a:txBody>
                  <a:tcPr marL="78821" marR="78821" marT="39411" marB="39411"/>
                </a:tc>
                <a:tc>
                  <a:txBody>
                    <a:bodyPr/>
                    <a:lstStyle/>
                    <a:p>
                      <a:endParaRPr lang="fr-CA" sz="1700"/>
                    </a:p>
                  </a:txBody>
                  <a:tcPr marL="78821" marR="78821" marT="39411" marB="39411"/>
                </a:tc>
                <a:tc>
                  <a:txBody>
                    <a:bodyPr/>
                    <a:lstStyle/>
                    <a:p>
                      <a:endParaRPr lang="fr-CA" sz="1700"/>
                    </a:p>
                  </a:txBody>
                  <a:tcPr marL="78821" marR="78821" marT="39411" marB="39411"/>
                </a:tc>
                <a:extLst>
                  <a:ext uri="{0D108BD9-81ED-4DB2-BD59-A6C34878D82A}">
                    <a16:rowId xmlns:a16="http://schemas.microsoft.com/office/drawing/2014/main" val="3561804949"/>
                  </a:ext>
                </a:extLst>
              </a:tr>
              <a:tr h="373088">
                <a:tc>
                  <a:txBody>
                    <a:bodyPr/>
                    <a:lstStyle/>
                    <a:p>
                      <a:endParaRPr lang="fr-CA" sz="1000" kern="1200" dirty="0">
                        <a:solidFill>
                          <a:schemeClr val="tx1"/>
                        </a:solidFill>
                        <a:latin typeface="+mn-lt"/>
                        <a:ea typeface="+mn-ea"/>
                        <a:cs typeface="+mn-cs"/>
                      </a:endParaRPr>
                    </a:p>
                  </a:txBody>
                  <a:tcPr marL="78821" marR="78821" marT="39411" marB="39411"/>
                </a:tc>
                <a:tc>
                  <a:txBody>
                    <a:bodyPr/>
                    <a:lstStyle/>
                    <a:p>
                      <a:endParaRPr lang="fr-CA" sz="1700" dirty="0"/>
                    </a:p>
                  </a:txBody>
                  <a:tcPr marL="78821" marR="78821" marT="39411" marB="39411"/>
                </a:tc>
                <a:tc>
                  <a:txBody>
                    <a:bodyPr/>
                    <a:lstStyle/>
                    <a:p>
                      <a:endParaRPr lang="fr-CA" sz="1700"/>
                    </a:p>
                  </a:txBody>
                  <a:tcPr marL="78821" marR="78821" marT="39411" marB="39411"/>
                </a:tc>
                <a:tc>
                  <a:txBody>
                    <a:bodyPr/>
                    <a:lstStyle/>
                    <a:p>
                      <a:endParaRPr lang="fr-CA" sz="1700"/>
                    </a:p>
                  </a:txBody>
                  <a:tcPr marL="78821" marR="78821" marT="39411" marB="39411"/>
                </a:tc>
                <a:extLst>
                  <a:ext uri="{0D108BD9-81ED-4DB2-BD59-A6C34878D82A}">
                    <a16:rowId xmlns:a16="http://schemas.microsoft.com/office/drawing/2014/main" val="300985485"/>
                  </a:ext>
                </a:extLst>
              </a:tr>
              <a:tr h="373088">
                <a:tc>
                  <a:txBody>
                    <a:bodyPr/>
                    <a:lstStyle/>
                    <a:p>
                      <a:pPr marL="0" algn="l" defTabSz="914400" rtl="0" eaLnBrk="1" latinLnBrk="0" hangingPunct="1"/>
                      <a:endParaRPr lang="fr-CA" sz="1600" kern="1200" dirty="0">
                        <a:solidFill>
                          <a:schemeClr val="tx1"/>
                        </a:solidFill>
                        <a:latin typeface="+mn-lt"/>
                        <a:ea typeface="+mn-ea"/>
                        <a:cs typeface="+mn-cs"/>
                      </a:endParaRPr>
                    </a:p>
                  </a:txBody>
                  <a:tcPr marL="78821" marR="78821" marT="39411" marB="39411"/>
                </a:tc>
                <a:tc>
                  <a:txBody>
                    <a:bodyPr/>
                    <a:lstStyle/>
                    <a:p>
                      <a:endParaRPr lang="fr-CA" sz="1700" dirty="0"/>
                    </a:p>
                  </a:txBody>
                  <a:tcPr marL="78821" marR="78821" marT="39411" marB="39411"/>
                </a:tc>
                <a:tc>
                  <a:txBody>
                    <a:bodyPr/>
                    <a:lstStyle/>
                    <a:p>
                      <a:endParaRPr lang="fr-CA" sz="1700"/>
                    </a:p>
                  </a:txBody>
                  <a:tcPr marL="78821" marR="78821" marT="39411" marB="39411"/>
                </a:tc>
                <a:tc>
                  <a:txBody>
                    <a:bodyPr/>
                    <a:lstStyle/>
                    <a:p>
                      <a:endParaRPr lang="fr-CA" sz="1700" dirty="0"/>
                    </a:p>
                  </a:txBody>
                  <a:tcPr marL="78821" marR="78821" marT="39411" marB="39411"/>
                </a:tc>
                <a:extLst>
                  <a:ext uri="{0D108BD9-81ED-4DB2-BD59-A6C34878D82A}">
                    <a16:rowId xmlns:a16="http://schemas.microsoft.com/office/drawing/2014/main" val="628444830"/>
                  </a:ext>
                </a:extLst>
              </a:tr>
              <a:tr h="425636">
                <a:tc>
                  <a:txBody>
                    <a:bodyPr/>
                    <a:lstStyle/>
                    <a:p>
                      <a:pPr marL="0" algn="l" defTabSz="914400" rtl="0" eaLnBrk="1" latinLnBrk="0" hangingPunct="1"/>
                      <a:r>
                        <a:rPr lang="fr-CA" sz="1600" kern="1200" dirty="0">
                          <a:solidFill>
                            <a:schemeClr val="tx1"/>
                          </a:solidFill>
                        </a:rPr>
                        <a:t>Total des dépenses opérationnelles</a:t>
                      </a:r>
                      <a:endParaRPr lang="fr-CA" sz="1600" kern="1200" dirty="0">
                        <a:solidFill>
                          <a:schemeClr val="tx1"/>
                        </a:solidFill>
                        <a:latin typeface="+mn-lt"/>
                        <a:ea typeface="+mn-ea"/>
                        <a:cs typeface="+mn-cs"/>
                      </a:endParaRPr>
                    </a:p>
                  </a:txBody>
                  <a:tcPr marL="78821" marR="78821" marT="39411" marB="39411"/>
                </a:tc>
                <a:tc>
                  <a:txBody>
                    <a:bodyPr/>
                    <a:lstStyle/>
                    <a:p>
                      <a:r>
                        <a:rPr lang="en-CA" sz="1700" b="1" dirty="0"/>
                        <a:t>17,474,874</a:t>
                      </a:r>
                      <a:endParaRPr lang="fr-CA" sz="1700" b="1" dirty="0"/>
                    </a:p>
                  </a:txBody>
                  <a:tcPr marL="78821" marR="78821" marT="39411" marB="39411"/>
                </a:tc>
                <a:tc>
                  <a:txBody>
                    <a:bodyPr/>
                    <a:lstStyle/>
                    <a:p>
                      <a:r>
                        <a:rPr lang="en-CA" sz="1700" b="1"/>
                        <a:t>17,754,154</a:t>
                      </a:r>
                      <a:endParaRPr lang="fr-CA" sz="1700" b="1"/>
                    </a:p>
                  </a:txBody>
                  <a:tcPr marL="78821" marR="78821" marT="39411" marB="39411"/>
                </a:tc>
                <a:tc>
                  <a:txBody>
                    <a:bodyPr/>
                    <a:lstStyle/>
                    <a:p>
                      <a:r>
                        <a:rPr lang="en-CA" sz="1700" b="1" dirty="0"/>
                        <a:t>(279,280)</a:t>
                      </a:r>
                      <a:endParaRPr lang="fr-CA" sz="1700" b="1" dirty="0"/>
                    </a:p>
                  </a:txBody>
                  <a:tcPr marL="78821" marR="78821" marT="39411" marB="39411"/>
                </a:tc>
                <a:extLst>
                  <a:ext uri="{0D108BD9-81ED-4DB2-BD59-A6C34878D82A}">
                    <a16:rowId xmlns:a16="http://schemas.microsoft.com/office/drawing/2014/main" val="2099440206"/>
                  </a:ext>
                </a:extLst>
              </a:tr>
            </a:tbl>
          </a:graphicData>
        </a:graphic>
      </p:graphicFrame>
      <p:graphicFrame>
        <p:nvGraphicFramePr>
          <p:cNvPr id="30" name="TextBox 4">
            <a:extLst>
              <a:ext uri="{FF2B5EF4-FFF2-40B4-BE49-F238E27FC236}">
                <a16:creationId xmlns:a16="http://schemas.microsoft.com/office/drawing/2014/main" id="{27CF6D45-D5B3-1C0A-CAA2-D7C3F1E22F95}"/>
              </a:ext>
            </a:extLst>
          </p:cNvPr>
          <p:cNvGraphicFramePr/>
          <p:nvPr>
            <p:extLst>
              <p:ext uri="{D42A27DB-BD31-4B8C-83A1-F6EECF244321}">
                <p14:modId xmlns:p14="http://schemas.microsoft.com/office/powerpoint/2010/main" val="3020007251"/>
              </p:ext>
            </p:extLst>
          </p:nvPr>
        </p:nvGraphicFramePr>
        <p:xfrm>
          <a:off x="804333" y="1251838"/>
          <a:ext cx="4690957" cy="4444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193271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4"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16" name="Straight Connector 15">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29E9E3A5-F4E8-47A7-BB85-6CF927184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80D974B-B1F0-4DE6-B6B2-A9E28BB37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39FD30C-BB1D-14AD-5EE5-0F8908C6E156}"/>
              </a:ext>
            </a:extLst>
          </p:cNvPr>
          <p:cNvSpPr txBox="1"/>
          <p:nvPr/>
        </p:nvSpPr>
        <p:spPr>
          <a:xfrm>
            <a:off x="382773" y="640080"/>
            <a:ext cx="4667692" cy="3942498"/>
          </a:xfrm>
          <a:prstGeom prst="rect">
            <a:avLst/>
          </a:prstGeom>
        </p:spPr>
        <p:txBody>
          <a:bodyPr vert="horz" lIns="91440" tIns="45720" rIns="91440" bIns="45720" rtlCol="0" anchor="b">
            <a:normAutofit/>
          </a:bodyPr>
          <a:lstStyle/>
          <a:p>
            <a:pPr algn="r" defTabSz="914400">
              <a:lnSpc>
                <a:spcPct val="80000"/>
              </a:lnSpc>
              <a:spcBef>
                <a:spcPct val="0"/>
              </a:spcBef>
              <a:spcAft>
                <a:spcPts val="600"/>
              </a:spcAft>
            </a:pPr>
            <a:r>
              <a:rPr lang="en-US" sz="4000" kern="1200" cap="all" spc="200" baseline="0" dirty="0">
                <a:ln w="3175" cmpd="sng">
                  <a:noFill/>
                </a:ln>
                <a:solidFill>
                  <a:srgbClr val="FFFFFF"/>
                </a:solidFill>
                <a:latin typeface="+mj-lt"/>
                <a:ea typeface="+mj-ea"/>
                <a:cs typeface="+mj-cs"/>
              </a:rPr>
              <a:t>2023 AA GRAPEVINE INC. : FAITS FINANCIERS SAILLANTS</a:t>
            </a:r>
          </a:p>
        </p:txBody>
      </p:sp>
      <p:cxnSp>
        <p:nvCxnSpPr>
          <p:cNvPr id="22" name="Straight Connector 21">
            <a:extLst>
              <a:ext uri="{FF2B5EF4-FFF2-40B4-BE49-F238E27FC236}">
                <a16:creationId xmlns:a16="http://schemas.microsoft.com/office/drawing/2014/main" id="{685A41E9-862B-4839-AD43-1EEC52D9AC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66040" y="4708047"/>
            <a:ext cx="32004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Picture 6" descr="A display of posters and signs&#10;&#10;Description automatically generated with medium confidence">
            <a:extLst>
              <a:ext uri="{FF2B5EF4-FFF2-40B4-BE49-F238E27FC236}">
                <a16:creationId xmlns:a16="http://schemas.microsoft.com/office/drawing/2014/main" id="{A27A3B49-C491-2A38-AD9E-2035B0470F3D}"/>
              </a:ext>
            </a:extLst>
          </p:cNvPr>
          <p:cNvPicPr>
            <a:picLocks noChangeAspect="1"/>
          </p:cNvPicPr>
          <p:nvPr/>
        </p:nvPicPr>
        <p:blipFill rotWithShape="1">
          <a:blip r:embed="rId2">
            <a:extLst>
              <a:ext uri="{28A0092B-C50C-407E-A947-70E740481C1C}">
                <a14:useLocalDpi xmlns:a14="http://schemas.microsoft.com/office/drawing/2010/main" val="0"/>
              </a:ext>
            </a:extLst>
          </a:blip>
          <a:srcRect l="12197" r="14407"/>
          <a:stretch/>
        </p:blipFill>
        <p:spPr>
          <a:xfrm>
            <a:off x="6096000" y="640080"/>
            <a:ext cx="5459470" cy="5578816"/>
          </a:xfrm>
          <a:prstGeom prst="rect">
            <a:avLst/>
          </a:prstGeom>
        </p:spPr>
      </p:pic>
    </p:spTree>
    <p:extLst>
      <p:ext uri="{BB962C8B-B14F-4D97-AF65-F5344CB8AC3E}">
        <p14:creationId xmlns:p14="http://schemas.microsoft.com/office/powerpoint/2010/main" val="72887900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F3C9B9-7C6C-47F5-A307-995224AF5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
            <a:ext cx="768096" cy="60898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sign in front of a door&#10;&#10;Description automatically generated">
            <a:extLst>
              <a:ext uri="{FF2B5EF4-FFF2-40B4-BE49-F238E27FC236}">
                <a16:creationId xmlns:a16="http://schemas.microsoft.com/office/drawing/2014/main" id="{FC7E0847-9254-EDC8-8466-1EB75A5618BF}"/>
              </a:ext>
            </a:extLst>
          </p:cNvPr>
          <p:cNvPicPr>
            <a:picLocks noGrp="1" noChangeAspect="1"/>
          </p:cNvPicPr>
          <p:nvPr>
            <p:ph type="pic" sz="quarter" idx="21"/>
          </p:nvPr>
        </p:nvPicPr>
        <p:blipFill rotWithShape="1">
          <a:blip r:embed="rId2">
            <a:extLst>
              <a:ext uri="{28A0092B-C50C-407E-A947-70E740481C1C}">
                <a14:useLocalDpi xmlns:a14="http://schemas.microsoft.com/office/drawing/2010/main" val="0"/>
              </a:ext>
            </a:extLst>
          </a:blip>
          <a:srcRect t="9888" r="1" b="11608"/>
          <a:stretch/>
        </p:blipFill>
        <p:spPr>
          <a:xfrm>
            <a:off x="6088088" y="3264090"/>
            <a:ext cx="6103911" cy="3593910"/>
          </a:xfrm>
          <a:prstGeom prst="rect">
            <a:avLst/>
          </a:prstGeom>
          <a:noFill/>
        </p:spPr>
      </p:pic>
      <p:pic>
        <p:nvPicPr>
          <p:cNvPr id="6" name="Picture 5" descr="A conference room with tables and chairs&#10;&#10;Description automatically generated">
            <a:extLst>
              <a:ext uri="{FF2B5EF4-FFF2-40B4-BE49-F238E27FC236}">
                <a16:creationId xmlns:a16="http://schemas.microsoft.com/office/drawing/2014/main" id="{123DAA5B-C4F1-E06A-6120-A08F539540EA}"/>
              </a:ext>
            </a:extLst>
          </p:cNvPr>
          <p:cNvPicPr>
            <a:picLocks noChangeAspect="1"/>
          </p:cNvPicPr>
          <p:nvPr/>
        </p:nvPicPr>
        <p:blipFill rotWithShape="1">
          <a:blip r:embed="rId3">
            <a:extLst>
              <a:ext uri="{28A0092B-C50C-407E-A947-70E740481C1C}">
                <a14:useLocalDpi xmlns:a14="http://schemas.microsoft.com/office/drawing/2010/main" val="0"/>
              </a:ext>
            </a:extLst>
          </a:blip>
          <a:srcRect t="28656" r="1" b="1"/>
          <a:stretch/>
        </p:blipFill>
        <p:spPr>
          <a:xfrm>
            <a:off x="926036" y="9"/>
            <a:ext cx="727991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p:spPr>
      </p:pic>
      <p:sp>
        <p:nvSpPr>
          <p:cNvPr id="13" name="Rectangle 12">
            <a:extLst>
              <a:ext uri="{FF2B5EF4-FFF2-40B4-BE49-F238E27FC236}">
                <a16:creationId xmlns:a16="http://schemas.microsoft.com/office/drawing/2014/main" id="{A9A2D811-E810-442B-A123-DB2C16194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41417" y="643467"/>
            <a:ext cx="3850583" cy="247351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1ED2581-C601-4BA0-BB0B-A5E35F762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036" y="4069422"/>
            <a:ext cx="5001186" cy="20204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084805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TextBox 6">
            <a:extLst>
              <a:ext uri="{FF2B5EF4-FFF2-40B4-BE49-F238E27FC236}">
                <a16:creationId xmlns:a16="http://schemas.microsoft.com/office/drawing/2014/main" id="{FC7DC912-C1A3-56AC-5FC3-94F4E1EA7E14}"/>
              </a:ext>
            </a:extLst>
          </p:cNvPr>
          <p:cNvGraphicFramePr/>
          <p:nvPr>
            <p:extLst>
              <p:ext uri="{D42A27DB-BD31-4B8C-83A1-F6EECF244321}">
                <p14:modId xmlns:p14="http://schemas.microsoft.com/office/powerpoint/2010/main" val="2976158921"/>
              </p:ext>
            </p:extLst>
          </p:nvPr>
        </p:nvGraphicFramePr>
        <p:xfrm>
          <a:off x="647700" y="1270258"/>
          <a:ext cx="10896600" cy="3355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457239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C758773-EE3E-14BC-A4DC-988778501736}"/>
              </a:ext>
            </a:extLst>
          </p:cNvPr>
          <p:cNvSpPr txBox="1"/>
          <p:nvPr/>
        </p:nvSpPr>
        <p:spPr>
          <a:xfrm>
            <a:off x="524256" y="4767072"/>
            <a:ext cx="6594189" cy="1625210"/>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pPr>
            <a:r>
              <a:rPr lang="en-US" sz="5000" cap="all" spc="100">
                <a:ln w="3175" cmpd="sng">
                  <a:noFill/>
                </a:ln>
                <a:solidFill>
                  <a:srgbClr val="FFFFFF"/>
                </a:solidFill>
                <a:latin typeface="+mj-lt"/>
                <a:ea typeface="+mj-ea"/>
                <a:cs typeface="+mj-cs"/>
              </a:rPr>
              <a:t>2024 BUDGET BSG </a:t>
            </a:r>
          </a:p>
        </p:txBody>
      </p:sp>
      <p:pic>
        <p:nvPicPr>
          <p:cNvPr id="7" name="Picture 6" descr="Calculatrice, stylo, boussole, argent et un papier avec graphiques imprimés">
            <a:extLst>
              <a:ext uri="{FF2B5EF4-FFF2-40B4-BE49-F238E27FC236}">
                <a16:creationId xmlns:a16="http://schemas.microsoft.com/office/drawing/2014/main" id="{C7CEED31-B8C3-C6DC-F938-88DC79D1D897}"/>
              </a:ext>
            </a:extLst>
          </p:cNvPr>
          <p:cNvPicPr>
            <a:picLocks noChangeAspect="1"/>
          </p:cNvPicPr>
          <p:nvPr/>
        </p:nvPicPr>
        <p:blipFill rotWithShape="1">
          <a:blip r:embed="rId3"/>
          <a:srcRect r="1" b="3417"/>
          <a:stretch/>
        </p:blipFill>
        <p:spPr>
          <a:xfrm>
            <a:off x="327547" y="321733"/>
            <a:ext cx="7058306" cy="410739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469083F-F67D-7E1A-5BBC-AAAE772BF295}"/>
              </a:ext>
            </a:extLst>
          </p:cNvPr>
          <p:cNvSpPr txBox="1"/>
          <p:nvPr/>
        </p:nvSpPr>
        <p:spPr>
          <a:xfrm>
            <a:off x="8029319" y="826324"/>
            <a:ext cx="3424739" cy="5191703"/>
          </a:xfrm>
          <a:prstGeom prst="rect">
            <a:avLst/>
          </a:prstGeom>
        </p:spPr>
        <p:txBody>
          <a:bodyPr vert="horz" lIns="45720" tIns="45720" rIns="45720" bIns="45720" rtlCol="0" anchor="ctr">
            <a:normAutofit fontScale="85000" lnSpcReduction="10000"/>
          </a:bodyPr>
          <a:lstStyle/>
          <a:p>
            <a:pPr defTabSz="914400">
              <a:lnSpc>
                <a:spcPct val="90000"/>
              </a:lnSpc>
              <a:spcBef>
                <a:spcPct val="20000"/>
              </a:spcBef>
              <a:spcAft>
                <a:spcPts val="600"/>
              </a:spcAft>
              <a:buClr>
                <a:schemeClr val="accent1"/>
              </a:buClr>
              <a:buSzPct val="80000"/>
              <a:buFont typeface="Wingdings 3" panose="05040102010807070707" pitchFamily="18" charset="2"/>
              <a:buChar char=""/>
            </a:pPr>
            <a:endParaRPr lang="en-US" sz="1500" dirty="0">
              <a:solidFill>
                <a:srgbClr val="FFFFFF"/>
              </a:solidFill>
            </a:endParaRPr>
          </a:p>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000" dirty="0">
                <a:solidFill>
                  <a:srgbClr val="FFFFFF"/>
                </a:solidFill>
              </a:rPr>
              <a:t>Revenus opérationnels 19 642 359$ comparé à 18 056 782$ en 2023</a:t>
            </a:r>
          </a:p>
          <a:p>
            <a:pPr defTabSz="914400">
              <a:lnSpc>
                <a:spcPct val="90000"/>
              </a:lnSpc>
              <a:spcBef>
                <a:spcPct val="20000"/>
              </a:spcBef>
              <a:spcAft>
                <a:spcPts val="600"/>
              </a:spcAft>
              <a:buClr>
                <a:schemeClr val="accent1"/>
              </a:buClr>
              <a:buSzPct val="80000"/>
              <a:buFont typeface="Wingdings 3" panose="05040102010807070707" pitchFamily="18" charset="2"/>
              <a:buChar char=""/>
            </a:pPr>
            <a:endParaRPr lang="fr-CA" sz="1500" dirty="0">
              <a:solidFill>
                <a:srgbClr val="FFFFFF"/>
              </a:solidFill>
            </a:endParaRPr>
          </a:p>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000" dirty="0">
                <a:solidFill>
                  <a:srgbClr val="FFFFFF"/>
                </a:solidFill>
              </a:rPr>
              <a:t>Contributions 10 500 000$ comparé à 10 841 419$ en 2023</a:t>
            </a:r>
          </a:p>
          <a:p>
            <a:pPr defTabSz="914400">
              <a:lnSpc>
                <a:spcPct val="90000"/>
              </a:lnSpc>
              <a:spcBef>
                <a:spcPct val="20000"/>
              </a:spcBef>
              <a:spcAft>
                <a:spcPts val="600"/>
              </a:spcAft>
              <a:buClr>
                <a:schemeClr val="accent1"/>
              </a:buClr>
              <a:buSzPct val="80000"/>
              <a:buFont typeface="Wingdings 3" panose="05040102010807070707" pitchFamily="18" charset="2"/>
              <a:buChar char=""/>
            </a:pPr>
            <a:endParaRPr lang="fr-CA" sz="1500" dirty="0">
              <a:solidFill>
                <a:srgbClr val="FFFFFF"/>
              </a:solidFill>
            </a:endParaRPr>
          </a:p>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000" dirty="0">
                <a:solidFill>
                  <a:srgbClr val="FFFFFF"/>
                </a:solidFill>
              </a:rPr>
              <a:t>Marge brute </a:t>
            </a:r>
            <a:r>
              <a:rPr lang="fr-CA" sz="2000" dirty="0" err="1">
                <a:solidFill>
                  <a:srgbClr val="FFFFFF"/>
                </a:solidFill>
              </a:rPr>
              <a:t>Litrature</a:t>
            </a:r>
            <a:r>
              <a:rPr lang="fr-CA" sz="2000" dirty="0">
                <a:solidFill>
                  <a:srgbClr val="FFFFFF"/>
                </a:solidFill>
              </a:rPr>
              <a:t> 8 492 759$ comparé à 6 763 226$ en 2023</a:t>
            </a:r>
          </a:p>
          <a:p>
            <a:pPr defTabSz="914400">
              <a:lnSpc>
                <a:spcPct val="90000"/>
              </a:lnSpc>
              <a:spcBef>
                <a:spcPct val="20000"/>
              </a:spcBef>
              <a:spcAft>
                <a:spcPts val="600"/>
              </a:spcAft>
              <a:buClr>
                <a:schemeClr val="accent1"/>
              </a:buClr>
              <a:buSzPct val="80000"/>
              <a:buFont typeface="Wingdings 3" panose="05040102010807070707" pitchFamily="18" charset="2"/>
              <a:buChar char=""/>
            </a:pPr>
            <a:endParaRPr lang="fr-CA" sz="1500" dirty="0">
              <a:solidFill>
                <a:srgbClr val="FFFFFF"/>
              </a:solidFill>
            </a:endParaRPr>
          </a:p>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200" dirty="0">
                <a:solidFill>
                  <a:srgbClr val="FFFFFF"/>
                </a:solidFill>
              </a:rPr>
              <a:t>Total des dépenses d'exploitation 19 024 414$ comparé à 17 474 874$ en 2023</a:t>
            </a:r>
          </a:p>
          <a:p>
            <a:pPr defTabSz="914400">
              <a:lnSpc>
                <a:spcPct val="90000"/>
              </a:lnSpc>
              <a:spcBef>
                <a:spcPct val="20000"/>
              </a:spcBef>
              <a:spcAft>
                <a:spcPts val="600"/>
              </a:spcAft>
              <a:buClr>
                <a:schemeClr val="accent1"/>
              </a:buClr>
              <a:buSzPct val="80000"/>
              <a:buFont typeface="Wingdings 3" panose="05040102010807070707" pitchFamily="18" charset="2"/>
              <a:buChar char=""/>
            </a:pPr>
            <a:endParaRPr lang="fr-CA" sz="1500" dirty="0">
              <a:solidFill>
                <a:srgbClr val="FFFFFF"/>
              </a:solidFill>
            </a:endParaRPr>
          </a:p>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200" dirty="0">
                <a:solidFill>
                  <a:srgbClr val="FFFFFF"/>
                </a:solidFill>
              </a:rPr>
              <a:t>Excédent opérationnel de 617 945$ comparé à 581 907$ en 2023</a:t>
            </a:r>
          </a:p>
        </p:txBody>
      </p:sp>
    </p:spTree>
    <p:extLst>
      <p:ext uri="{BB962C8B-B14F-4D97-AF65-F5344CB8AC3E}">
        <p14:creationId xmlns:p14="http://schemas.microsoft.com/office/powerpoint/2010/main" val="139965814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EC68498-9242-28E5-065B-7DA176408136}"/>
              </a:ext>
            </a:extLst>
          </p:cNvPr>
          <p:cNvSpPr txBox="1"/>
          <p:nvPr/>
        </p:nvSpPr>
        <p:spPr>
          <a:xfrm>
            <a:off x="203200" y="701039"/>
            <a:ext cx="5153889" cy="5727470"/>
          </a:xfrm>
          <a:prstGeom prst="rect">
            <a:avLst/>
          </a:prstGeom>
        </p:spPr>
        <p:txBody>
          <a:bodyPr vert="horz" lIns="45720" tIns="45720" rIns="45720" bIns="45720" rtlCol="0">
            <a:normAutofit/>
          </a:bodyPr>
          <a:lstStyle/>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000" b="1" dirty="0">
                <a:solidFill>
                  <a:srgbClr val="FFFFFF"/>
                </a:solidFill>
              </a:rPr>
              <a:t>STATISTIQUES DES CONTRIBUTIONS 2023</a:t>
            </a:r>
          </a:p>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000" b="1" dirty="0">
                <a:solidFill>
                  <a:srgbClr val="FFFFFF"/>
                </a:solidFill>
              </a:rPr>
              <a:t>Individus: </a:t>
            </a:r>
            <a:r>
              <a:rPr lang="fr-CA" sz="2000" dirty="0">
                <a:solidFill>
                  <a:srgbClr val="FFFFFF"/>
                </a:solidFill>
              </a:rPr>
              <a:t> </a:t>
            </a:r>
          </a:p>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000" dirty="0">
                <a:solidFill>
                  <a:srgbClr val="FFFFFF"/>
                </a:solidFill>
              </a:rPr>
              <a:t>7ème Tradition : 3 540 104$</a:t>
            </a:r>
          </a:p>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000" dirty="0">
                <a:solidFill>
                  <a:srgbClr val="FFFFFF"/>
                </a:solidFill>
              </a:rPr>
              <a:t>Contribution moyenne : 129.88$</a:t>
            </a:r>
          </a:p>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000" dirty="0">
                <a:solidFill>
                  <a:srgbClr val="FFFFFF"/>
                </a:solidFill>
              </a:rPr>
              <a:t>Contribution la plus courante : 50,00$</a:t>
            </a:r>
          </a:p>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000" dirty="0">
                <a:solidFill>
                  <a:srgbClr val="FFFFFF"/>
                </a:solidFill>
              </a:rPr>
              <a:t>Nombre de contributions individuelles : 27,235</a:t>
            </a:r>
          </a:p>
          <a:p>
            <a:pPr defTabSz="914400">
              <a:lnSpc>
                <a:spcPct val="90000"/>
              </a:lnSpc>
              <a:spcBef>
                <a:spcPct val="20000"/>
              </a:spcBef>
              <a:spcAft>
                <a:spcPts val="600"/>
              </a:spcAft>
              <a:buClr>
                <a:schemeClr val="accent1"/>
              </a:buClr>
              <a:buSzPct val="80000"/>
              <a:buFont typeface="Wingdings 3" panose="05040102010807070707" pitchFamily="18" charset="2"/>
              <a:buChar char=""/>
            </a:pPr>
            <a:endParaRPr lang="fr-CA" dirty="0">
              <a:solidFill>
                <a:srgbClr val="FFFFFF"/>
              </a:solidFill>
            </a:endParaRPr>
          </a:p>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000" b="1" dirty="0">
                <a:solidFill>
                  <a:srgbClr val="FFFFFF"/>
                </a:solidFill>
              </a:rPr>
              <a:t>Les groupes:</a:t>
            </a:r>
          </a:p>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000" dirty="0">
                <a:solidFill>
                  <a:srgbClr val="FFFFFF"/>
                </a:solidFill>
              </a:rPr>
              <a:t>7e tradition : 5 950 279$</a:t>
            </a:r>
          </a:p>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000" dirty="0">
                <a:solidFill>
                  <a:srgbClr val="FFFFFF"/>
                </a:solidFill>
              </a:rPr>
              <a:t>Nombre de groupes actifs : 57,222</a:t>
            </a:r>
          </a:p>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000" dirty="0">
                <a:solidFill>
                  <a:srgbClr val="FFFFFF"/>
                </a:solidFill>
              </a:rPr>
              <a:t>Nombre de groupes contribuant : 18,105</a:t>
            </a:r>
          </a:p>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000" dirty="0">
                <a:solidFill>
                  <a:srgbClr val="FFFFFF"/>
                </a:solidFill>
              </a:rPr>
              <a:t>Pourcentage des groupes contribuant : 31.64%</a:t>
            </a:r>
          </a:p>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000" dirty="0">
                <a:solidFill>
                  <a:srgbClr val="FFFFFF"/>
                </a:solidFill>
              </a:rPr>
              <a:t>Contribution moyenne par groupe au cours de      l'année : 328.65$</a:t>
            </a:r>
          </a:p>
          <a:p>
            <a:pPr defTabSz="914400">
              <a:lnSpc>
                <a:spcPct val="90000"/>
              </a:lnSpc>
              <a:spcBef>
                <a:spcPct val="20000"/>
              </a:spcBef>
              <a:spcAft>
                <a:spcPts val="600"/>
              </a:spcAft>
              <a:buClr>
                <a:schemeClr val="accent1"/>
              </a:buClr>
              <a:buSzPct val="80000"/>
              <a:buFont typeface="Wingdings 3" panose="05040102010807070707" pitchFamily="18" charset="2"/>
              <a:buChar char=""/>
            </a:pPr>
            <a:endParaRPr lang="en-US" sz="1100" dirty="0">
              <a:solidFill>
                <a:srgbClr val="FFFFFF"/>
              </a:solidFill>
            </a:endParaRPr>
          </a:p>
        </p:txBody>
      </p:sp>
      <p:pic>
        <p:nvPicPr>
          <p:cNvPr id="9" name="Graphic 8" descr="Bar chart">
            <a:extLst>
              <a:ext uri="{FF2B5EF4-FFF2-40B4-BE49-F238E27FC236}">
                <a16:creationId xmlns:a16="http://schemas.microsoft.com/office/drawing/2014/main" id="{1FC5A996-4872-07D2-9595-16A0A626C6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701039"/>
            <a:ext cx="5455921" cy="5455921"/>
          </a:xfrm>
          <a:prstGeom prst="rect">
            <a:avLst/>
          </a:prstGeom>
        </p:spPr>
      </p:pic>
    </p:spTree>
    <p:extLst>
      <p:ext uri="{BB962C8B-B14F-4D97-AF65-F5344CB8AC3E}">
        <p14:creationId xmlns:p14="http://schemas.microsoft.com/office/powerpoint/2010/main" val="8693163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2"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14" name="Straight Connector 13">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6DDC84-00EE-05E9-1B2F-7E8B95EB713A}"/>
              </a:ext>
            </a:extLst>
          </p:cNvPr>
          <p:cNvSpPr txBox="1"/>
          <p:nvPr/>
        </p:nvSpPr>
        <p:spPr>
          <a:xfrm>
            <a:off x="634276" y="640080"/>
            <a:ext cx="4208656" cy="3034857"/>
          </a:xfrm>
          <a:prstGeom prst="rect">
            <a:avLst/>
          </a:prstGeom>
        </p:spPr>
        <p:txBody>
          <a:bodyPr vert="horz" lIns="91440" tIns="45720" rIns="91440" bIns="45720" rtlCol="0" anchor="b">
            <a:normAutofit/>
          </a:bodyPr>
          <a:lstStyle/>
          <a:p>
            <a:pPr algn="r" defTabSz="914400">
              <a:lnSpc>
                <a:spcPct val="80000"/>
              </a:lnSpc>
              <a:spcBef>
                <a:spcPct val="0"/>
              </a:spcBef>
              <a:spcAft>
                <a:spcPts val="600"/>
              </a:spcAft>
            </a:pPr>
            <a:r>
              <a:rPr lang="en-US" sz="4400" kern="1200" cap="all" spc="200" baseline="0">
                <a:ln w="3175" cmpd="sng">
                  <a:noFill/>
                </a:ln>
                <a:solidFill>
                  <a:srgbClr val="FFFFFF"/>
                </a:solidFill>
                <a:latin typeface="+mj-lt"/>
                <a:ea typeface="+mj-ea"/>
                <a:cs typeface="+mj-cs"/>
              </a:rPr>
              <a:t>PUBLICATIONS 2023 RÉEL vs BUDGET 2023</a:t>
            </a:r>
          </a:p>
        </p:txBody>
      </p:sp>
      <p:cxnSp>
        <p:nvCxnSpPr>
          <p:cNvPr id="20" name="Straight Connector 19">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D1E37E57-8963-9AE3-00F3-F302896FEF02}"/>
              </a:ext>
            </a:extLst>
          </p:cNvPr>
          <p:cNvGraphicFramePr>
            <a:graphicFrameLocks noGrp="1"/>
          </p:cNvGraphicFramePr>
          <p:nvPr>
            <p:extLst>
              <p:ext uri="{D42A27DB-BD31-4B8C-83A1-F6EECF244321}">
                <p14:modId xmlns:p14="http://schemas.microsoft.com/office/powerpoint/2010/main" val="245129844"/>
              </p:ext>
            </p:extLst>
          </p:nvPr>
        </p:nvGraphicFramePr>
        <p:xfrm>
          <a:off x="5890438" y="988827"/>
          <a:ext cx="5911691" cy="5069590"/>
        </p:xfrm>
        <a:graphic>
          <a:graphicData uri="http://schemas.openxmlformats.org/drawingml/2006/table">
            <a:tbl>
              <a:tblPr firstRow="1" bandRow="1">
                <a:solidFill>
                  <a:schemeClr val="bg1"/>
                </a:solidFill>
                <a:tableStyleId>{5940675A-B579-460E-94D1-54222C63F5DA}</a:tableStyleId>
              </a:tblPr>
              <a:tblGrid>
                <a:gridCol w="1506816">
                  <a:extLst>
                    <a:ext uri="{9D8B030D-6E8A-4147-A177-3AD203B41FA5}">
                      <a16:colId xmlns:a16="http://schemas.microsoft.com/office/drawing/2014/main" val="3915873749"/>
                    </a:ext>
                  </a:extLst>
                </a:gridCol>
                <a:gridCol w="1389437">
                  <a:extLst>
                    <a:ext uri="{9D8B030D-6E8A-4147-A177-3AD203B41FA5}">
                      <a16:colId xmlns:a16="http://schemas.microsoft.com/office/drawing/2014/main" val="411923545"/>
                    </a:ext>
                  </a:extLst>
                </a:gridCol>
                <a:gridCol w="1389437">
                  <a:extLst>
                    <a:ext uri="{9D8B030D-6E8A-4147-A177-3AD203B41FA5}">
                      <a16:colId xmlns:a16="http://schemas.microsoft.com/office/drawing/2014/main" val="4056187040"/>
                    </a:ext>
                  </a:extLst>
                </a:gridCol>
                <a:gridCol w="1626001">
                  <a:extLst>
                    <a:ext uri="{9D8B030D-6E8A-4147-A177-3AD203B41FA5}">
                      <a16:colId xmlns:a16="http://schemas.microsoft.com/office/drawing/2014/main" val="4188883498"/>
                    </a:ext>
                  </a:extLst>
                </a:gridCol>
              </a:tblGrid>
              <a:tr h="790510">
                <a:tc>
                  <a:txBody>
                    <a:bodyPr/>
                    <a:lstStyle/>
                    <a:p>
                      <a:endParaRPr lang="fr-CA" sz="1500" b="0" cap="none" spc="0">
                        <a:solidFill>
                          <a:schemeClr val="bg1"/>
                        </a:solidFill>
                      </a:endParaRPr>
                    </a:p>
                  </a:txBody>
                  <a:tcPr marL="121855" marR="106979" marT="93734" marB="93734"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tc>
                  <a:txBody>
                    <a:bodyPr/>
                    <a:lstStyle/>
                    <a:p>
                      <a:pPr marL="0" algn="ctr" defTabSz="914400" rtl="0" eaLnBrk="1" latinLnBrk="0" hangingPunct="1"/>
                      <a:r>
                        <a:rPr lang="fr-CA" sz="1500" b="0" kern="1200" cap="none" spc="0">
                          <a:solidFill>
                            <a:schemeClr val="bg1"/>
                          </a:solidFill>
                          <a:latin typeface="+mj-lt"/>
                          <a:ea typeface="+mn-ea"/>
                          <a:cs typeface="+mn-cs"/>
                        </a:rPr>
                        <a:t>Réel 2023</a:t>
                      </a:r>
                    </a:p>
                  </a:txBody>
                  <a:tcPr marL="121855" marR="106979" marT="93734" marB="93734"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tc>
                  <a:txBody>
                    <a:bodyPr/>
                    <a:lstStyle/>
                    <a:p>
                      <a:pPr marL="0" algn="ctr" defTabSz="914400" rtl="0" eaLnBrk="1" latinLnBrk="0" hangingPunct="1"/>
                      <a:r>
                        <a:rPr lang="fr-CA" sz="1500" b="0" kern="1200" cap="none" spc="0">
                          <a:solidFill>
                            <a:schemeClr val="bg1"/>
                          </a:solidFill>
                          <a:latin typeface="+mj-lt"/>
                          <a:ea typeface="+mn-ea"/>
                          <a:cs typeface="+mn-cs"/>
                        </a:rPr>
                        <a:t>Budget 2023</a:t>
                      </a:r>
                    </a:p>
                  </a:txBody>
                  <a:tcPr marL="121855" marR="106979" marT="93734" marB="93734"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tc>
                  <a:txBody>
                    <a:bodyPr/>
                    <a:lstStyle/>
                    <a:p>
                      <a:pPr marL="0" algn="ctr" defTabSz="914400" rtl="0" eaLnBrk="1" latinLnBrk="0" hangingPunct="1"/>
                      <a:r>
                        <a:rPr lang="fr-CA" sz="1500" b="0" kern="1200" cap="none" spc="0">
                          <a:solidFill>
                            <a:schemeClr val="bg1"/>
                          </a:solidFill>
                          <a:latin typeface="+mj-lt"/>
                          <a:ea typeface="+mn-ea"/>
                          <a:cs typeface="+mn-cs"/>
                        </a:rPr>
                        <a:t>Augmentation (réduction)</a:t>
                      </a:r>
                    </a:p>
                  </a:txBody>
                  <a:tcPr marL="121855" marR="106979" marT="93734" marB="93734"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extLst>
                  <a:ext uri="{0D108BD9-81ED-4DB2-BD59-A6C34878D82A}">
                    <a16:rowId xmlns:a16="http://schemas.microsoft.com/office/drawing/2014/main" val="3933782251"/>
                  </a:ext>
                </a:extLst>
              </a:tr>
              <a:tr h="1053327">
                <a:tc>
                  <a:txBody>
                    <a:bodyPr/>
                    <a:lstStyle/>
                    <a:p>
                      <a:r>
                        <a:rPr lang="fr-FR" sz="2000" cap="none" spc="0" dirty="0">
                          <a:solidFill>
                            <a:schemeClr val="tx1"/>
                          </a:solidFill>
                          <a:latin typeface="+mj-lt"/>
                        </a:rPr>
                        <a:t>Publications réel 2023 vs budget 2023</a:t>
                      </a:r>
                      <a:endParaRPr lang="fr-CA" sz="2000" cap="none" spc="0" dirty="0">
                        <a:solidFill>
                          <a:schemeClr val="tx1"/>
                        </a:solidFill>
                        <a:latin typeface="+mj-lt"/>
                      </a:endParaRPr>
                    </a:p>
                  </a:txBody>
                  <a:tcPr marL="121855" marR="106979" marT="93734" marB="93734">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r>
                        <a:rPr lang="fr-CA" sz="1500" cap="none" spc="0" dirty="0">
                          <a:solidFill>
                            <a:schemeClr val="tx1"/>
                          </a:solidFill>
                        </a:rPr>
                        <a:t>14,641,118</a:t>
                      </a:r>
                    </a:p>
                  </a:txBody>
                  <a:tcPr marL="121855" marR="106979" marT="93734" marB="9373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r>
                        <a:rPr lang="fr-CA" sz="1500" cap="none" spc="0">
                          <a:solidFill>
                            <a:schemeClr val="tx1"/>
                          </a:solidFill>
                        </a:rPr>
                        <a:t>15,900,000</a:t>
                      </a:r>
                    </a:p>
                  </a:txBody>
                  <a:tcPr marL="121855" marR="106979" marT="93734" marB="9373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r>
                        <a:rPr lang="fr-CA" sz="1500" cap="none" spc="0">
                          <a:solidFill>
                            <a:schemeClr val="tx1"/>
                          </a:solidFill>
                        </a:rPr>
                        <a:t>(1,258,882)</a:t>
                      </a:r>
                    </a:p>
                  </a:txBody>
                  <a:tcPr marL="121855" marR="106979" marT="93734" marB="93734">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3698975074"/>
                  </a:ext>
                </a:extLst>
              </a:tr>
              <a:tr h="527692">
                <a:tc>
                  <a:txBody>
                    <a:bodyPr/>
                    <a:lstStyle/>
                    <a:p>
                      <a:pPr marL="0" algn="l" defTabSz="914400" rtl="0" eaLnBrk="1" latinLnBrk="0" hangingPunct="1"/>
                      <a:r>
                        <a:rPr lang="fr-CA" sz="1500" kern="1200" cap="none" spc="0">
                          <a:solidFill>
                            <a:schemeClr val="tx1"/>
                          </a:solidFill>
                          <a:latin typeface="+mj-lt"/>
                          <a:ea typeface="+mn-ea"/>
                          <a:cs typeface="+mn-cs"/>
                        </a:rPr>
                        <a:t>Rabais</a:t>
                      </a:r>
                    </a:p>
                  </a:txBody>
                  <a:tcPr marL="121855" marR="106979" marT="93734" marB="9373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r>
                        <a:rPr lang="fr-CA" sz="1500" cap="none" spc="0">
                          <a:solidFill>
                            <a:schemeClr val="tx1"/>
                          </a:solidFill>
                        </a:rPr>
                        <a:t>(453,706)</a:t>
                      </a:r>
                    </a:p>
                  </a:txBody>
                  <a:tcPr marL="121855" marR="106979" marT="93734" marB="9373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r>
                        <a:rPr lang="fr-CA" sz="1500" cap="none" spc="0">
                          <a:solidFill>
                            <a:schemeClr val="tx1"/>
                          </a:solidFill>
                        </a:rPr>
                        <a:t>(715,500)</a:t>
                      </a:r>
                    </a:p>
                  </a:txBody>
                  <a:tcPr marL="121855" marR="106979" marT="93734" marB="9373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r>
                        <a:rPr lang="fr-CA" sz="1500" cap="none" spc="0">
                          <a:solidFill>
                            <a:schemeClr val="tx1"/>
                          </a:solidFill>
                        </a:rPr>
                        <a:t>(261,794)</a:t>
                      </a:r>
                    </a:p>
                  </a:txBody>
                  <a:tcPr marL="121855" marR="106979" marT="93734" marB="93734">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2235700990"/>
                  </a:ext>
                </a:extLst>
              </a:tr>
              <a:tr h="790510">
                <a:tc>
                  <a:txBody>
                    <a:bodyPr/>
                    <a:lstStyle/>
                    <a:p>
                      <a:pPr marL="0" algn="l" defTabSz="914400" rtl="0" eaLnBrk="1" latinLnBrk="0" hangingPunct="1"/>
                      <a:r>
                        <a:rPr lang="fr-CA" sz="2000" kern="1200" cap="none" spc="0" dirty="0">
                          <a:solidFill>
                            <a:schemeClr val="tx1"/>
                          </a:solidFill>
                          <a:latin typeface="+mj-lt"/>
                          <a:ea typeface="+mn-ea"/>
                          <a:cs typeface="+mn-cs"/>
                        </a:rPr>
                        <a:t>Frais d'expédition </a:t>
                      </a:r>
                    </a:p>
                  </a:txBody>
                  <a:tcPr marL="121855" marR="106979" marT="93734" marB="93734">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r>
                        <a:rPr lang="fr-CA" sz="1500" cap="none" spc="0">
                          <a:solidFill>
                            <a:schemeClr val="tx1"/>
                          </a:solidFill>
                        </a:rPr>
                        <a:t>302,805</a:t>
                      </a:r>
                    </a:p>
                  </a:txBody>
                  <a:tcPr marL="121855" marR="106979" marT="93734" marB="9373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r>
                        <a:rPr lang="fr-CA" sz="1500" cap="none" spc="0">
                          <a:solidFill>
                            <a:schemeClr val="tx1"/>
                          </a:solidFill>
                        </a:rPr>
                        <a:t>397,500</a:t>
                      </a:r>
                    </a:p>
                  </a:txBody>
                  <a:tcPr marL="121855" marR="106979" marT="93734" marB="9373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r>
                        <a:rPr lang="fr-CA" sz="1500" cap="none" spc="0">
                          <a:solidFill>
                            <a:schemeClr val="tx1"/>
                          </a:solidFill>
                        </a:rPr>
                        <a:t>(94,695)</a:t>
                      </a:r>
                    </a:p>
                  </a:txBody>
                  <a:tcPr marL="121855" marR="106979" marT="93734" marB="93734">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798268902"/>
                  </a:ext>
                </a:extLst>
              </a:tr>
              <a:tr h="790510">
                <a:tc>
                  <a:txBody>
                    <a:bodyPr/>
                    <a:lstStyle/>
                    <a:p>
                      <a:pPr marL="0" algn="l" defTabSz="914400" rtl="0" eaLnBrk="1" latinLnBrk="0" hangingPunct="1"/>
                      <a:r>
                        <a:rPr lang="fr-CA" sz="2000" kern="1200" cap="none" spc="0" dirty="0">
                          <a:solidFill>
                            <a:schemeClr val="tx1"/>
                          </a:solidFill>
                          <a:latin typeface="+mj-lt"/>
                          <a:ea typeface="+mn-ea"/>
                          <a:cs typeface="+mn-cs"/>
                        </a:rPr>
                        <a:t>Ventes nettes - Publications </a:t>
                      </a:r>
                    </a:p>
                  </a:txBody>
                  <a:tcPr marL="121855" marR="106979" marT="93734" marB="9373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r>
                        <a:rPr lang="fr-CA" sz="1500" cap="none" spc="0">
                          <a:solidFill>
                            <a:schemeClr val="tx1"/>
                          </a:solidFill>
                        </a:rPr>
                        <a:t>14,490,217</a:t>
                      </a:r>
                    </a:p>
                  </a:txBody>
                  <a:tcPr marL="121855" marR="106979" marT="93734" marB="9373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r>
                        <a:rPr lang="fr-CA" sz="1500" cap="none" spc="0">
                          <a:solidFill>
                            <a:schemeClr val="tx1"/>
                          </a:solidFill>
                        </a:rPr>
                        <a:t>15,582,000</a:t>
                      </a:r>
                    </a:p>
                  </a:txBody>
                  <a:tcPr marL="121855" marR="106979" marT="93734" marB="9373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r>
                        <a:rPr lang="fr-CA" sz="1500" cap="none" spc="0">
                          <a:solidFill>
                            <a:schemeClr val="tx1"/>
                          </a:solidFill>
                        </a:rPr>
                        <a:t>(1,091,783)</a:t>
                      </a:r>
                    </a:p>
                  </a:txBody>
                  <a:tcPr marL="121855" marR="106979" marT="93734" marB="93734">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3538031073"/>
                  </a:ext>
                </a:extLst>
              </a:tr>
              <a:tr h="527692">
                <a:tc>
                  <a:txBody>
                    <a:bodyPr/>
                    <a:lstStyle/>
                    <a:p>
                      <a:r>
                        <a:rPr lang="fr-CA" sz="2000" kern="1200" cap="none" spc="0" dirty="0">
                          <a:solidFill>
                            <a:schemeClr val="tx1"/>
                          </a:solidFill>
                          <a:latin typeface="+mj-lt"/>
                          <a:ea typeface="+mn-ea"/>
                          <a:cs typeface="+mn-cs"/>
                        </a:rPr>
                        <a:t>Impression</a:t>
                      </a:r>
                      <a:r>
                        <a:rPr lang="fr-CA" sz="2000" cap="none" spc="0" dirty="0">
                          <a:solidFill>
                            <a:schemeClr val="tx1"/>
                          </a:solidFill>
                        </a:rPr>
                        <a:t> </a:t>
                      </a:r>
                    </a:p>
                  </a:txBody>
                  <a:tcPr marL="121855" marR="106979" marT="93734" marB="93734">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r>
                        <a:rPr lang="fr-CA" sz="1500" cap="none" spc="0">
                          <a:solidFill>
                            <a:schemeClr val="tx1"/>
                          </a:solidFill>
                        </a:rPr>
                        <a:t>7,726,991</a:t>
                      </a:r>
                    </a:p>
                  </a:txBody>
                  <a:tcPr marL="121855" marR="106979" marT="93734" marB="9373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r>
                        <a:rPr lang="fr-CA" sz="1500" cap="none" spc="0">
                          <a:solidFill>
                            <a:schemeClr val="tx1"/>
                          </a:solidFill>
                        </a:rPr>
                        <a:t>7,632,000</a:t>
                      </a:r>
                    </a:p>
                  </a:txBody>
                  <a:tcPr marL="121855" marR="106979" marT="93734" marB="9373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r>
                        <a:rPr lang="fr-CA" sz="1500" cap="none" spc="0">
                          <a:solidFill>
                            <a:schemeClr val="tx1"/>
                          </a:solidFill>
                        </a:rPr>
                        <a:t>94,991</a:t>
                      </a:r>
                    </a:p>
                  </a:txBody>
                  <a:tcPr marL="121855" marR="106979" marT="93734" marB="93734">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3665334056"/>
                  </a:ext>
                </a:extLst>
              </a:tr>
              <a:tr h="527692">
                <a:tc>
                  <a:txBody>
                    <a:bodyPr/>
                    <a:lstStyle/>
                    <a:p>
                      <a:pPr marL="0" algn="l" defTabSz="914400" rtl="0" eaLnBrk="1" latinLnBrk="0" hangingPunct="1"/>
                      <a:r>
                        <a:rPr lang="fr-CA" sz="2000" kern="1200" cap="none" spc="0" dirty="0">
                          <a:solidFill>
                            <a:schemeClr val="tx1"/>
                          </a:solidFill>
                          <a:latin typeface="+mj-lt"/>
                          <a:ea typeface="+mn-ea"/>
                          <a:cs typeface="+mn-cs"/>
                        </a:rPr>
                        <a:t>Profit brut</a:t>
                      </a:r>
                    </a:p>
                  </a:txBody>
                  <a:tcPr marL="121855" marR="106979" marT="93734" marB="9373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r>
                        <a:rPr lang="fr-CA" sz="1500" cap="none" spc="0">
                          <a:solidFill>
                            <a:schemeClr val="tx1"/>
                          </a:solidFill>
                        </a:rPr>
                        <a:t>6,763,226</a:t>
                      </a:r>
                    </a:p>
                  </a:txBody>
                  <a:tcPr marL="121855" marR="106979" marT="93734" marB="9373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r>
                        <a:rPr lang="fr-CA" sz="1500" cap="none" spc="0">
                          <a:solidFill>
                            <a:schemeClr val="tx1"/>
                          </a:solidFill>
                        </a:rPr>
                        <a:t>7,950,000</a:t>
                      </a:r>
                    </a:p>
                  </a:txBody>
                  <a:tcPr marL="121855" marR="106979" marT="93734" marB="9373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r>
                        <a:rPr lang="fr-CA" sz="1500" cap="none" spc="0" dirty="0">
                          <a:solidFill>
                            <a:schemeClr val="tx1"/>
                          </a:solidFill>
                        </a:rPr>
                        <a:t>(1,186,774)</a:t>
                      </a:r>
                    </a:p>
                  </a:txBody>
                  <a:tcPr marL="121855" marR="106979" marT="93734" marB="93734">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2873608294"/>
                  </a:ext>
                </a:extLst>
              </a:tr>
            </a:tbl>
          </a:graphicData>
        </a:graphic>
      </p:graphicFrame>
    </p:spTree>
    <p:extLst>
      <p:ext uri="{BB962C8B-B14F-4D97-AF65-F5344CB8AC3E}">
        <p14:creationId xmlns:p14="http://schemas.microsoft.com/office/powerpoint/2010/main" val="212123802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 name="Picture Placeholder 2" descr="Picture Placeholder 2"/>
          <p:cNvPicPr>
            <a:picLocks noGrp="1" noChangeAspect="1"/>
          </p:cNvPicPr>
          <p:nvPr>
            <p:ph type="pic" idx="21"/>
          </p:nvPr>
        </p:nvPicPr>
        <p:blipFill>
          <a:blip r:embed="rId2"/>
          <a:srcRect t="21875" b="21875"/>
          <a:stretch>
            <a:fillRect/>
          </a:stretch>
        </p:blipFill>
        <p:spPr>
          <a:prstGeom prst="rect">
            <a:avLst/>
          </a:prstGeom>
        </p:spPr>
      </p:pic>
      <p:sp>
        <p:nvSpPr>
          <p:cNvPr id="630" name="Rectangle 23"/>
          <p:cNvSpPr/>
          <p:nvPr/>
        </p:nvSpPr>
        <p:spPr>
          <a:xfrm>
            <a:off x="-2" y="841"/>
            <a:ext cx="10371944" cy="6856318"/>
          </a:xfrm>
          <a:prstGeom prst="rect">
            <a:avLst/>
          </a:prstGeom>
          <a:solidFill>
            <a:srgbClr val="000000">
              <a:alpha val="20000"/>
            </a:srgbClr>
          </a:solidFill>
          <a:ln w="12700">
            <a:miter lim="400000"/>
          </a:ln>
        </p:spPr>
        <p:txBody>
          <a:bodyPr lIns="45719" rIns="45719" anchor="ctr"/>
          <a:lstStyle/>
          <a:p>
            <a:pPr algn="ctr">
              <a:defRPr>
                <a:solidFill>
                  <a:srgbClr val="FFFFFF"/>
                </a:solidFill>
              </a:defRPr>
            </a:pPr>
            <a:endParaRPr/>
          </a:p>
        </p:txBody>
      </p:sp>
      <p:pic>
        <p:nvPicPr>
          <p:cNvPr id="631" name="Image" descr="Image"/>
          <p:cNvPicPr>
            <a:picLocks noChangeAspect="1"/>
          </p:cNvPicPr>
          <p:nvPr/>
        </p:nvPicPr>
        <p:blipFill>
          <a:blip r:embed="rId3"/>
          <a:srcRect b="20278"/>
          <a:stretch>
            <a:fillRect/>
          </a:stretch>
        </p:blipFill>
        <p:spPr>
          <a:xfrm>
            <a:off x="4" y="1489229"/>
            <a:ext cx="10371943" cy="5380970"/>
          </a:xfrm>
          <a:prstGeom prst="rect">
            <a:avLst/>
          </a:prstGeom>
          <a:ln w="12700">
            <a:miter lim="400000"/>
          </a:ln>
        </p:spPr>
      </p:pic>
      <p:sp>
        <p:nvSpPr>
          <p:cNvPr id="632" name="Rectangle 39"/>
          <p:cNvSpPr/>
          <p:nvPr/>
        </p:nvSpPr>
        <p:spPr>
          <a:xfrm>
            <a:off x="10371941" y="841"/>
            <a:ext cx="1820060" cy="6856318"/>
          </a:xfrm>
          <a:prstGeom prst="rect">
            <a:avLst/>
          </a:prstGeom>
          <a:solidFill>
            <a:schemeClr val="tx2">
              <a:lumMod val="60000"/>
              <a:lumOff val="40000"/>
            </a:schemeClr>
          </a:solidFill>
          <a:ln w="12700">
            <a:miter lim="400000"/>
          </a:ln>
        </p:spPr>
        <p:txBody>
          <a:bodyPr lIns="45719" rIns="45719" anchor="ctr"/>
          <a:lstStyle/>
          <a:p>
            <a:pPr algn="ctr">
              <a:defRPr>
                <a:solidFill>
                  <a:srgbClr val="FFFFFF"/>
                </a:solidFill>
              </a:defRPr>
            </a:pPr>
            <a:endParaRPr/>
          </a:p>
        </p:txBody>
      </p:sp>
      <p:sp>
        <p:nvSpPr>
          <p:cNvPr id="633" name="Straight Connector 45"/>
          <p:cNvSpPr/>
          <p:nvPr/>
        </p:nvSpPr>
        <p:spPr>
          <a:xfrm>
            <a:off x="1074804" y="2041449"/>
            <a:ext cx="8222332" cy="58117"/>
          </a:xfrm>
          <a:prstGeom prst="line">
            <a:avLst/>
          </a:prstGeom>
          <a:ln w="12700">
            <a:solidFill>
              <a:srgbClr val="FFFFFF"/>
            </a:solidFill>
            <a:miter/>
            <a:tailEnd type="triangle"/>
          </a:ln>
        </p:spPr>
        <p:txBody>
          <a:bodyPr lIns="45719" rIns="45719"/>
          <a:lstStyle/>
          <a:p>
            <a:endParaRPr/>
          </a:p>
        </p:txBody>
      </p:sp>
      <p:sp>
        <p:nvSpPr>
          <p:cNvPr id="635" name="Rectangle 5"/>
          <p:cNvSpPr txBox="1"/>
          <p:nvPr/>
        </p:nvSpPr>
        <p:spPr>
          <a:xfrm>
            <a:off x="185093" y="594069"/>
            <a:ext cx="10001754" cy="1200329"/>
          </a:xfrm>
          <a:prstGeom prst="rect">
            <a:avLst/>
          </a:prstGeom>
          <a:ln w="12700">
            <a:miter lim="400000"/>
          </a:ln>
          <a:effectLst>
            <a:outerShdw blurRad="381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r">
              <a:lnSpc>
                <a:spcPct val="90000"/>
              </a:lnSpc>
              <a:defRPr sz="4200" b="1">
                <a:solidFill>
                  <a:srgbClr val="FFFFFF"/>
                </a:solidFill>
                <a:latin typeface="Calibri"/>
                <a:ea typeface="Calibri"/>
                <a:cs typeface="Calibri"/>
                <a:sym typeface="Calibri"/>
              </a:defRPr>
            </a:lvl1pPr>
          </a:lstStyle>
          <a:p>
            <a:pPr algn="ctr"/>
            <a:r>
              <a:rPr lang="en-CA" sz="4000" dirty="0"/>
              <a:t>INVENTAIRE </a:t>
            </a:r>
          </a:p>
          <a:p>
            <a:pPr algn="ctr"/>
            <a:r>
              <a:rPr lang="en-CA" sz="4000" dirty="0"/>
              <a:t>DU CONSEIL D'ADMINISTRATION </a:t>
            </a:r>
            <a:endParaRPr sz="4000" dirty="0"/>
          </a:p>
        </p:txBody>
      </p:sp>
      <p:sp>
        <p:nvSpPr>
          <p:cNvPr id="636" name="36"/>
          <p:cNvSpPr/>
          <p:nvPr/>
        </p:nvSpPr>
        <p:spPr>
          <a:xfrm>
            <a:off x="11709400" y="6390640"/>
            <a:ext cx="337379" cy="337379"/>
          </a:xfrm>
          <a:prstGeom prst="rect">
            <a:avLst/>
          </a:prstGeom>
          <a:ln w="635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500">
                <a:solidFill>
                  <a:srgbClr val="FFFFFF"/>
                </a:solidFill>
              </a:defRPr>
            </a:lvl1pPr>
          </a:lstStyle>
          <a:p>
            <a:endParaRPr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638" name="Rectangle 5"/>
          <p:cNvSpPr/>
          <p:nvPr/>
        </p:nvSpPr>
        <p:spPr>
          <a:xfrm>
            <a:off x="1864387" y="954829"/>
            <a:ext cx="945715" cy="4906577"/>
          </a:xfrm>
          <a:prstGeom prst="rect">
            <a:avLst/>
          </a:prstGeom>
          <a:solidFill>
            <a:srgbClr val="55B2DA"/>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graphicFrame>
        <p:nvGraphicFramePr>
          <p:cNvPr id="643" name="At the 73rd General Service Conference, the General Service Board was tasked with the following Advisory Action:…">
            <a:extLst>
              <a:ext uri="{FF2B5EF4-FFF2-40B4-BE49-F238E27FC236}">
                <a16:creationId xmlns:a16="http://schemas.microsoft.com/office/drawing/2014/main" id="{78149DB6-310D-8264-3EB5-E8B8E5074521}"/>
              </a:ext>
            </a:extLst>
          </p:cNvPr>
          <p:cNvGraphicFramePr/>
          <p:nvPr>
            <p:extLst>
              <p:ext uri="{D42A27DB-BD31-4B8C-83A1-F6EECF244321}">
                <p14:modId xmlns:p14="http://schemas.microsoft.com/office/powerpoint/2010/main" val="3171202275"/>
              </p:ext>
            </p:extLst>
          </p:nvPr>
        </p:nvGraphicFramePr>
        <p:xfrm>
          <a:off x="3024482" y="186612"/>
          <a:ext cx="8596904" cy="6279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8" descr="Puzzle blanc avec une pièce rouge">
            <a:extLst>
              <a:ext uri="{FF2B5EF4-FFF2-40B4-BE49-F238E27FC236}">
                <a16:creationId xmlns:a16="http://schemas.microsoft.com/office/drawing/2014/main" id="{C4BF4A62-A9F4-A374-C5FD-6C5A02A52950}"/>
              </a:ext>
            </a:extLst>
          </p:cNvPr>
          <p:cNvPicPr>
            <a:picLocks noChangeAspect="1"/>
          </p:cNvPicPr>
          <p:nvPr/>
        </p:nvPicPr>
        <p:blipFill rotWithShape="1">
          <a:blip r:embed="rId2">
            <a:duotone>
              <a:prstClr val="black"/>
              <a:schemeClr val="tx2">
                <a:tint val="45000"/>
                <a:satMod val="400000"/>
              </a:schemeClr>
            </a:duotone>
            <a:alphaModFix amt="25000"/>
          </a:blip>
          <a:srcRect/>
          <a:stretch/>
        </p:blipFill>
        <p:spPr>
          <a:xfrm>
            <a:off x="20" y="-234496"/>
            <a:ext cx="12191980" cy="6857990"/>
          </a:xfrm>
          <a:prstGeom prst="rect">
            <a:avLst/>
          </a:prstGeom>
        </p:spPr>
      </p:pic>
      <p:sp>
        <p:nvSpPr>
          <p:cNvPr id="5" name="TextBox 4">
            <a:extLst>
              <a:ext uri="{FF2B5EF4-FFF2-40B4-BE49-F238E27FC236}">
                <a16:creationId xmlns:a16="http://schemas.microsoft.com/office/drawing/2014/main" id="{40A12DAC-5C96-267C-DEF8-807F3DCBCE9A}"/>
              </a:ext>
            </a:extLst>
          </p:cNvPr>
          <p:cNvSpPr txBox="1"/>
          <p:nvPr/>
        </p:nvSpPr>
        <p:spPr>
          <a:xfrm>
            <a:off x="1024128" y="419878"/>
            <a:ext cx="9720073" cy="5889482"/>
          </a:xfrm>
          <a:prstGeom prst="rect">
            <a:avLst/>
          </a:prstGeom>
        </p:spPr>
        <p:txBody>
          <a:bodyPr vert="horz" lIns="45720" tIns="45720" rIns="45720" bIns="45720" rtlCol="0">
            <a:normAutofit/>
          </a:bodyPr>
          <a:lstStyle/>
          <a:p>
            <a:pPr algn="just" defTabSz="914400">
              <a:lnSpc>
                <a:spcPct val="90000"/>
              </a:lnSpc>
              <a:spcAft>
                <a:spcPts val="600"/>
              </a:spcAft>
              <a:buClr>
                <a:schemeClr val="accent1"/>
              </a:buClr>
            </a:pPr>
            <a:r>
              <a:rPr lang="fr-CA" sz="2200" b="1" dirty="0"/>
              <a:t>Les 23 questions de l'inventaire ont été complétées et un facilitateur externe a été engagé avant la rotation des 72 membres du groupe de travail. Les questions de l'inventaire ont été distribuées aux membres du Conseil des Services généraux avec suffisamment de temps pour collecter et compiler les réponses avant le week-end de janvier du Conseil. Le vendredi 26 janvier 2024, les membres du Conseil des Services généraux se sont réunis au 475 Riverside Drive pour procéder à l'inventaire.</a:t>
            </a:r>
          </a:p>
        </p:txBody>
      </p:sp>
      <p:sp>
        <p:nvSpPr>
          <p:cNvPr id="7" name="TextBox 6">
            <a:extLst>
              <a:ext uri="{FF2B5EF4-FFF2-40B4-BE49-F238E27FC236}">
                <a16:creationId xmlns:a16="http://schemas.microsoft.com/office/drawing/2014/main" id="{1F07D99F-2CA7-24E3-9BD8-C1E65E7A5A09}"/>
              </a:ext>
            </a:extLst>
          </p:cNvPr>
          <p:cNvSpPr txBox="1"/>
          <p:nvPr/>
        </p:nvSpPr>
        <p:spPr>
          <a:xfrm>
            <a:off x="893398" y="2746831"/>
            <a:ext cx="9981531" cy="3123932"/>
          </a:xfrm>
          <a:prstGeom prst="rect">
            <a:avLst/>
          </a:prstGeom>
          <a:noFill/>
        </p:spPr>
        <p:txBody>
          <a:bodyPr wrap="square" rtlCol="0">
            <a:spAutoFit/>
          </a:bodyPr>
          <a:lstStyle/>
          <a:p>
            <a:pPr>
              <a:spcAft>
                <a:spcPts val="600"/>
              </a:spcAft>
            </a:pPr>
            <a:r>
              <a:rPr lang="fr-FR" sz="2200" b="1" dirty="0">
                <a:latin typeface="+mj-lt"/>
              </a:rPr>
              <a:t>Mes réflexions sur ce rapport...</a:t>
            </a:r>
          </a:p>
          <a:p>
            <a:pPr>
              <a:spcAft>
                <a:spcPts val="600"/>
              </a:spcAft>
            </a:pPr>
            <a:endParaRPr lang="fr-FR" sz="2200" b="1" dirty="0">
              <a:solidFill>
                <a:schemeClr val="bg1"/>
              </a:solidFill>
              <a:latin typeface="+mj-lt"/>
            </a:endParaRPr>
          </a:p>
          <a:p>
            <a:pPr>
              <a:spcAft>
                <a:spcPts val="600"/>
              </a:spcAft>
            </a:pPr>
            <a:r>
              <a:rPr lang="fr-FR" sz="2200" b="1" dirty="0">
                <a:latin typeface="+mj-lt"/>
              </a:rPr>
              <a:t>Après avoir entendu le rapport complet, la réponse et les solutions suggérées qui seront mises en place pour les 23 questions utilisées pour l'inventaire, je n'ai pas vu d’ échéancier pour leur réalisation. </a:t>
            </a:r>
          </a:p>
          <a:p>
            <a:pPr>
              <a:spcAft>
                <a:spcPts val="600"/>
              </a:spcAft>
            </a:pPr>
            <a:r>
              <a:rPr lang="fr-FR" sz="2200" b="1" dirty="0">
                <a:latin typeface="+mj-lt"/>
              </a:rPr>
              <a:t>La réponse du président intérim a été que : « le groupe de travail » chargé de traiter les solutions se réunira et fixera ces échéanciers.</a:t>
            </a:r>
          </a:p>
          <a:p>
            <a:pPr>
              <a:spcAft>
                <a:spcPts val="600"/>
              </a:spcAft>
            </a:pPr>
            <a:endParaRPr lang="fr-FR" dirty="0">
              <a:latin typeface="+mj-lt"/>
            </a:endParaRPr>
          </a:p>
        </p:txBody>
      </p:sp>
    </p:spTree>
    <p:extLst>
      <p:ext uri="{BB962C8B-B14F-4D97-AF65-F5344CB8AC3E}">
        <p14:creationId xmlns:p14="http://schemas.microsoft.com/office/powerpoint/2010/main" val="2196772811"/>
      </p:ext>
    </p:extLst>
  </p:cSld>
  <p:clrMapOvr>
    <a:overrideClrMapping bg1="dk1" tx1="lt1" bg2="dk2" tx2="lt2" accent1="accent1" accent2="accent2" accent3="accent3" accent4="accent4" accent5="accent5" accent6="accent6" hlink="hlink" folHlink="folHlink"/>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3" name="Picture Placeholder 2" descr="Picture Placeholder 2"/>
          <p:cNvPicPr>
            <a:picLocks noGrp="1" noChangeAspect="1"/>
          </p:cNvPicPr>
          <p:nvPr>
            <p:ph type="pic" idx="21"/>
          </p:nvPr>
        </p:nvPicPr>
        <p:blipFill>
          <a:blip r:embed="rId2"/>
          <a:srcRect t="21875" b="21875"/>
          <a:stretch>
            <a:fillRect/>
          </a:stretch>
        </p:blipFill>
        <p:spPr>
          <a:prstGeom prst="rect">
            <a:avLst/>
          </a:prstGeom>
        </p:spPr>
      </p:pic>
      <p:sp>
        <p:nvSpPr>
          <p:cNvPr id="664" name="Rectangle 23"/>
          <p:cNvSpPr/>
          <p:nvPr/>
        </p:nvSpPr>
        <p:spPr>
          <a:xfrm>
            <a:off x="-2" y="841"/>
            <a:ext cx="10371944" cy="6856318"/>
          </a:xfrm>
          <a:prstGeom prst="rect">
            <a:avLst/>
          </a:prstGeom>
          <a:solidFill>
            <a:srgbClr val="000000">
              <a:alpha val="20000"/>
            </a:srgbClr>
          </a:solidFill>
          <a:ln w="12700">
            <a:miter lim="400000"/>
          </a:ln>
        </p:spPr>
        <p:txBody>
          <a:bodyPr lIns="45719" rIns="45719" anchor="ctr"/>
          <a:lstStyle/>
          <a:p>
            <a:pPr algn="ctr">
              <a:defRPr>
                <a:solidFill>
                  <a:srgbClr val="FFFFFF"/>
                </a:solidFill>
              </a:defRPr>
            </a:pPr>
            <a:endParaRPr/>
          </a:p>
        </p:txBody>
      </p:sp>
      <p:pic>
        <p:nvPicPr>
          <p:cNvPr id="665" name="Image" descr="Image"/>
          <p:cNvPicPr>
            <a:picLocks noChangeAspect="1"/>
          </p:cNvPicPr>
          <p:nvPr/>
        </p:nvPicPr>
        <p:blipFill>
          <a:blip r:embed="rId3"/>
          <a:srcRect b="20278"/>
          <a:stretch>
            <a:fillRect/>
          </a:stretch>
        </p:blipFill>
        <p:spPr>
          <a:xfrm>
            <a:off x="4" y="1489229"/>
            <a:ext cx="10371943" cy="5380970"/>
          </a:xfrm>
          <a:prstGeom prst="rect">
            <a:avLst/>
          </a:prstGeom>
          <a:ln w="12700">
            <a:miter lim="400000"/>
          </a:ln>
        </p:spPr>
      </p:pic>
      <p:sp>
        <p:nvSpPr>
          <p:cNvPr id="666" name="Rectangle 39"/>
          <p:cNvSpPr/>
          <p:nvPr/>
        </p:nvSpPr>
        <p:spPr>
          <a:xfrm>
            <a:off x="10371941" y="841"/>
            <a:ext cx="1820060" cy="6856318"/>
          </a:xfrm>
          <a:prstGeom prst="rect">
            <a:avLst/>
          </a:prstGeom>
          <a:solidFill>
            <a:schemeClr val="tx2">
              <a:lumMod val="60000"/>
              <a:lumOff val="40000"/>
            </a:schemeClr>
          </a:solidFill>
          <a:ln w="12700">
            <a:miter lim="400000"/>
          </a:ln>
        </p:spPr>
        <p:txBody>
          <a:bodyPr lIns="45719" rIns="45719" anchor="ctr"/>
          <a:lstStyle/>
          <a:p>
            <a:pPr algn="ctr">
              <a:defRPr>
                <a:solidFill>
                  <a:srgbClr val="FFFFFF"/>
                </a:solidFill>
              </a:defRPr>
            </a:pPr>
            <a:endParaRPr/>
          </a:p>
        </p:txBody>
      </p:sp>
      <p:sp>
        <p:nvSpPr>
          <p:cNvPr id="667" name="Straight Connector 45"/>
          <p:cNvSpPr/>
          <p:nvPr/>
        </p:nvSpPr>
        <p:spPr>
          <a:xfrm>
            <a:off x="3340333" y="1802105"/>
            <a:ext cx="3839387" cy="1"/>
          </a:xfrm>
          <a:prstGeom prst="line">
            <a:avLst/>
          </a:prstGeom>
          <a:ln w="12700">
            <a:solidFill>
              <a:srgbClr val="FFFFFF"/>
            </a:solidFill>
            <a:miter/>
            <a:tailEnd type="triangle"/>
          </a:ln>
        </p:spPr>
        <p:txBody>
          <a:bodyPr lIns="45719" rIns="45719"/>
          <a:lstStyle/>
          <a:p>
            <a:endParaRPr/>
          </a:p>
        </p:txBody>
      </p:sp>
      <p:sp>
        <p:nvSpPr>
          <p:cNvPr id="669" name="Rectangle 5"/>
          <p:cNvSpPr txBox="1"/>
          <p:nvPr/>
        </p:nvSpPr>
        <p:spPr>
          <a:xfrm>
            <a:off x="-281965" y="793185"/>
            <a:ext cx="7609664" cy="867930"/>
          </a:xfrm>
          <a:prstGeom prst="rect">
            <a:avLst/>
          </a:prstGeom>
          <a:ln w="12700">
            <a:miter lim="400000"/>
          </a:ln>
          <a:effectLst>
            <a:outerShdw blurRad="381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lnSpc>
                <a:spcPct val="90000"/>
              </a:lnSpc>
              <a:defRPr sz="5600" b="1">
                <a:solidFill>
                  <a:srgbClr val="FFFFFF"/>
                </a:solidFill>
                <a:latin typeface="Calibri"/>
                <a:ea typeface="Calibri"/>
                <a:cs typeface="Calibri"/>
                <a:sym typeface="Calibri"/>
              </a:defRPr>
            </a:lvl1pPr>
          </a:lstStyle>
          <a:p>
            <a:r>
              <a:rPr lang="en-CA" dirty="0"/>
              <a:t>RÉSOLUTIONS</a:t>
            </a:r>
            <a:endParaRPr dirty="0"/>
          </a:p>
        </p:txBody>
      </p:sp>
      <p:sp>
        <p:nvSpPr>
          <p:cNvPr id="671" name="When a recommendation, whether it comes from a committee or through a floor action, is approved in full Conference session with substantial unanimity, it becomes an Advisory Action."/>
          <p:cNvSpPr txBox="1"/>
          <p:nvPr/>
        </p:nvSpPr>
        <p:spPr>
          <a:xfrm>
            <a:off x="414865" y="5691365"/>
            <a:ext cx="9542210" cy="923330"/>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FFFFFF"/>
                </a:solidFill>
                <a:latin typeface="Calibri"/>
                <a:ea typeface="Calibri"/>
                <a:cs typeface="Calibri"/>
                <a:sym typeface="Calibri"/>
              </a:defRPr>
            </a:pPr>
            <a:r>
              <a:rPr lang="fr-FR" dirty="0"/>
              <a:t>Lorsqu'une recommandation, qu'elle émane d'une Propositions de l'Assemblée ou d'une recommandation d’un comité, est approuvée à la majorité en plénière de la Conférence, elle devient une résolution.</a:t>
            </a:r>
            <a:endParaRPr b="1" dirty="0"/>
          </a:p>
        </p:txBody>
      </p:sp>
      <p:sp>
        <p:nvSpPr>
          <p:cNvPr id="672" name="56% of the total FAI’s sent to Conference committees were approved and…"/>
          <p:cNvSpPr txBox="1"/>
          <p:nvPr/>
        </p:nvSpPr>
        <p:spPr>
          <a:xfrm>
            <a:off x="1117348" y="2099516"/>
            <a:ext cx="8476165"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lang="fr-FR" sz="2000" b="1" dirty="0"/>
              <a:t>56% du total des PAI « APOJ » envoyés aux comités de la Conférence ont été </a:t>
            </a:r>
          </a:p>
          <a:p>
            <a:r>
              <a:rPr lang="fr-FR" sz="2000" b="1" dirty="0"/>
              <a:t>approuvés et  ont engendré des résolutions.</a:t>
            </a:r>
            <a:endParaRPr sz="2000"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319E6BB3-DF2B-4751-97C5-B3DB949AE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0964"/>
            <a:ext cx="8126819" cy="68785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BA4C421-EF3F-2B10-C6F9-3EADED7589D5}"/>
              </a:ext>
            </a:extLst>
          </p:cNvPr>
          <p:cNvSpPr txBox="1"/>
          <p:nvPr/>
        </p:nvSpPr>
        <p:spPr>
          <a:xfrm>
            <a:off x="121298" y="643466"/>
            <a:ext cx="7712648" cy="5720011"/>
          </a:xfrm>
          <a:prstGeom prst="rect">
            <a:avLst/>
          </a:prstGeom>
        </p:spPr>
        <p:txBody>
          <a:bodyPr vert="horz" lIns="45720" tIns="45720" rIns="45720" bIns="45720" rtlCol="0" anchor="ctr">
            <a:normAutofit/>
          </a:bodyPr>
          <a:lstStyle/>
          <a:p>
            <a:pPr defTabSz="914400">
              <a:lnSpc>
                <a:spcPct val="90000"/>
              </a:lnSpc>
              <a:spcAft>
                <a:spcPts val="600"/>
              </a:spcAft>
              <a:buClr>
                <a:schemeClr val="accent1"/>
              </a:buClr>
            </a:pPr>
            <a:r>
              <a:rPr lang="en-US" b="1" u="sng" dirty="0">
                <a:solidFill>
                  <a:srgbClr val="FFFFFF"/>
                </a:solidFill>
              </a:rPr>
              <a:t>Comment les </a:t>
            </a:r>
            <a:r>
              <a:rPr lang="en-US" b="1" u="sng" dirty="0" err="1">
                <a:solidFill>
                  <a:srgbClr val="FFFFFF"/>
                </a:solidFill>
              </a:rPr>
              <a:t>comités</a:t>
            </a:r>
            <a:r>
              <a:rPr lang="en-US" b="1" u="sng" dirty="0">
                <a:solidFill>
                  <a:srgbClr val="FFFFFF"/>
                </a:solidFill>
              </a:rPr>
              <a:t> </a:t>
            </a:r>
            <a:r>
              <a:rPr lang="en-US" b="1" u="sng" dirty="0" err="1">
                <a:solidFill>
                  <a:srgbClr val="FFFFFF"/>
                </a:solidFill>
              </a:rPr>
              <a:t>rapportent-ils</a:t>
            </a:r>
            <a:r>
              <a:rPr lang="en-US" b="1" u="sng" dirty="0">
                <a:solidFill>
                  <a:srgbClr val="FFFFFF"/>
                </a:solidFill>
              </a:rPr>
              <a:t> ?</a:t>
            </a:r>
          </a:p>
          <a:p>
            <a:pPr defTabSz="914400">
              <a:lnSpc>
                <a:spcPct val="90000"/>
              </a:lnSpc>
              <a:spcAft>
                <a:spcPts val="600"/>
              </a:spcAft>
              <a:buClr>
                <a:schemeClr val="accent1"/>
              </a:buClr>
            </a:pPr>
            <a:endParaRPr lang="en-US" dirty="0">
              <a:solidFill>
                <a:srgbClr val="FFFFFF"/>
              </a:solidFill>
            </a:endParaRPr>
          </a:p>
          <a:p>
            <a:pPr algn="just" defTabSz="914400">
              <a:lnSpc>
                <a:spcPct val="90000"/>
              </a:lnSpc>
              <a:spcAft>
                <a:spcPts val="600"/>
              </a:spcAft>
              <a:buClr>
                <a:schemeClr val="accent1"/>
              </a:buClr>
            </a:pPr>
            <a:r>
              <a:rPr lang="fr-CA" dirty="0">
                <a:solidFill>
                  <a:srgbClr val="FFFFFF"/>
                </a:solidFill>
              </a:rPr>
              <a:t>Les derniers points de l'ordre du jour sont assignés à l'un des 13 comités permanents, où ils peuvent être discutés en petits groupes avant d'être examinés par l'ensemble des membres de la Conférence. Après avoir délibéré sur les points de l'ordre du jour qui leur ont été attribués, les comités déterminent s’ils souhaitent que chaque point fasse l'objet d'une recommandation (proposition secondée) ou d'un examen en comités.</a:t>
            </a:r>
          </a:p>
          <a:p>
            <a:pPr defTabSz="914400">
              <a:lnSpc>
                <a:spcPct val="90000"/>
              </a:lnSpc>
              <a:spcAft>
                <a:spcPts val="600"/>
              </a:spcAft>
              <a:buClr>
                <a:schemeClr val="accent1"/>
              </a:buClr>
            </a:pPr>
            <a:endParaRPr lang="fr-CA" dirty="0">
              <a:solidFill>
                <a:srgbClr val="FFFFFF"/>
              </a:solidFill>
            </a:endParaRPr>
          </a:p>
          <a:p>
            <a:pPr defTabSz="914400">
              <a:lnSpc>
                <a:spcPct val="90000"/>
              </a:lnSpc>
              <a:spcAft>
                <a:spcPts val="600"/>
              </a:spcAft>
              <a:buClr>
                <a:schemeClr val="accent1"/>
              </a:buClr>
            </a:pPr>
            <a:r>
              <a:rPr lang="fr-CA" dirty="0">
                <a:solidFill>
                  <a:srgbClr val="FFFFFF"/>
                </a:solidFill>
              </a:rPr>
              <a:t>Recommandation de le comité – VOTE</a:t>
            </a:r>
          </a:p>
          <a:p>
            <a:pPr algn="just" defTabSz="914400">
              <a:lnSpc>
                <a:spcPct val="90000"/>
              </a:lnSpc>
              <a:spcAft>
                <a:spcPts val="600"/>
              </a:spcAft>
              <a:buClr>
                <a:schemeClr val="accent1"/>
              </a:buClr>
            </a:pPr>
            <a:r>
              <a:rPr lang="fr-CA" dirty="0">
                <a:solidFill>
                  <a:srgbClr val="FFFFFF"/>
                </a:solidFill>
              </a:rPr>
              <a:t>Lorsqu'une recommandation, qu'elle émane d'un comité ou d'une proposition de l'assemblée, est approuvée à la majorité substantielle en plénière de la Conférence, elle devient une résolutions.</a:t>
            </a:r>
          </a:p>
          <a:p>
            <a:pPr defTabSz="914400">
              <a:lnSpc>
                <a:spcPct val="90000"/>
              </a:lnSpc>
              <a:spcAft>
                <a:spcPts val="600"/>
              </a:spcAft>
              <a:buClr>
                <a:schemeClr val="accent1"/>
              </a:buClr>
            </a:pPr>
            <a:endParaRPr lang="fr-CA" dirty="0">
              <a:solidFill>
                <a:srgbClr val="FFFFFF"/>
              </a:solidFill>
            </a:endParaRPr>
          </a:p>
          <a:p>
            <a:pPr defTabSz="914400">
              <a:lnSpc>
                <a:spcPct val="90000"/>
              </a:lnSpc>
              <a:spcAft>
                <a:spcPts val="600"/>
              </a:spcAft>
              <a:buClr>
                <a:schemeClr val="accent1"/>
              </a:buClr>
            </a:pPr>
            <a:r>
              <a:rPr lang="fr-CA" dirty="0">
                <a:solidFill>
                  <a:srgbClr val="FFFFFF"/>
                </a:solidFill>
              </a:rPr>
              <a:t>Examen en comité - PAS DE VOTE</a:t>
            </a:r>
          </a:p>
          <a:p>
            <a:pPr algn="just" defTabSz="914400">
              <a:lnSpc>
                <a:spcPct val="90000"/>
              </a:lnSpc>
              <a:spcAft>
                <a:spcPts val="600"/>
              </a:spcAft>
              <a:buClr>
                <a:schemeClr val="accent1"/>
              </a:buClr>
            </a:pPr>
            <a:r>
              <a:rPr lang="fr-CA" dirty="0">
                <a:solidFill>
                  <a:srgbClr val="FFFFFF"/>
                </a:solidFill>
              </a:rPr>
              <a:t>Un point qui a été discuté par un comité de la Conférence, mais sans qu'aucune action n'ait été entreprise ou qu'aucune recommandation n'ait été faite à la Conférence dans son ensemble. Il s'agit d'une suggestion au comite des Administrateurs correspondant. La Conférence peut discuter de la suggestion du comité, mais ne peut pas la modifier.</a:t>
            </a:r>
          </a:p>
        </p:txBody>
      </p:sp>
      <p:pic>
        <p:nvPicPr>
          <p:cNvPr id="8" name="Graphic 7" descr="Meeting">
            <a:extLst>
              <a:ext uri="{FF2B5EF4-FFF2-40B4-BE49-F238E27FC236}">
                <a16:creationId xmlns:a16="http://schemas.microsoft.com/office/drawing/2014/main" id="{8071799E-9EEC-A3D8-03B5-3A7BF51F93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07911" y="2604714"/>
            <a:ext cx="1648572" cy="1648572"/>
          </a:xfrm>
          <a:prstGeom prst="rect">
            <a:avLst/>
          </a:prstGeom>
        </p:spPr>
      </p:pic>
      <p:cxnSp>
        <p:nvCxnSpPr>
          <p:cNvPr id="55" name="Straight Connector 54">
            <a:extLst>
              <a:ext uri="{FF2B5EF4-FFF2-40B4-BE49-F238E27FC236}">
                <a16:creationId xmlns:a16="http://schemas.microsoft.com/office/drawing/2014/main" id="{A61721DD-D110-44EE-82A7-D56AB687E6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04427"/>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16460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0"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12" name="Straight Connector 11">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8" name="Rectangle 17">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46035-64D4-8C1C-AD20-C1607DAA3167}"/>
              </a:ext>
            </a:extLst>
          </p:cNvPr>
          <p:cNvSpPr txBox="1"/>
          <p:nvPr/>
        </p:nvSpPr>
        <p:spPr>
          <a:xfrm>
            <a:off x="4670694" y="1131673"/>
            <a:ext cx="6353967" cy="3023981"/>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fr-CA" sz="4800" cap="all" spc="200" dirty="0">
                <a:ln w="3175" cmpd="sng">
                  <a:noFill/>
                </a:ln>
                <a:solidFill>
                  <a:srgbClr val="FFFFFF"/>
                </a:solidFill>
                <a:latin typeface="+mj-lt"/>
                <a:ea typeface="+mj-ea"/>
                <a:cs typeface="+mj-cs"/>
              </a:rPr>
              <a:t>L’Ordre du jour</a:t>
            </a:r>
          </a:p>
        </p:txBody>
      </p:sp>
      <p:cxnSp>
        <p:nvCxnSpPr>
          <p:cNvPr id="20" name="Straight Connector 19">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1673362"/>
      </p:ext>
    </p:extLst>
  </p:cSld>
  <p:clrMapOvr>
    <a:overrideClrMapping bg1="dk1" tx1="lt1" bg2="dk2" tx2="lt2" accent1="accent1" accent2="accent2" accent3="accent3" accent4="accent4" accent5="accent5" accent6="accent6" hlink="hlink" folHlink="folHlink"/>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91" name="Straight Connector 390">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3" name="Rectangle 392">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5" name="Straight Connector 394">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83" name="TextBox 6"/>
          <p:cNvSpPr txBox="1"/>
          <p:nvPr/>
        </p:nvSpPr>
        <p:spPr>
          <a:xfrm>
            <a:off x="203200" y="369455"/>
            <a:ext cx="7148942" cy="59399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45720" tIns="45720" rIns="45720" bIns="45720" rtlCol="0">
            <a:normAutofit/>
          </a:bodyPr>
          <a:lstStyle>
            <a:lvl1pPr algn="just">
              <a:lnSpc>
                <a:spcPct val="130000"/>
              </a:lnSpc>
              <a:defRPr>
                <a:solidFill>
                  <a:srgbClr val="404040"/>
                </a:solidFill>
                <a:latin typeface="Calibri"/>
                <a:ea typeface="Calibri"/>
                <a:cs typeface="Calibri"/>
                <a:sym typeface="Calibri"/>
              </a:defRPr>
            </a:lvl1pPr>
          </a:lstStyle>
          <a:p>
            <a:pPr defTabSz="914400">
              <a:lnSpc>
                <a:spcPct val="90000"/>
              </a:lnSpc>
              <a:spcBef>
                <a:spcPct val="20000"/>
              </a:spcBef>
              <a:spcAft>
                <a:spcPts val="600"/>
              </a:spcAft>
              <a:buClr>
                <a:schemeClr val="accent1"/>
              </a:buClr>
              <a:buSzPct val="80000"/>
              <a:buFont typeface="Wingdings 3" panose="05040102010807070707" pitchFamily="18" charset="2"/>
              <a:buChar char=""/>
            </a:pPr>
            <a:r>
              <a:rPr lang="en-US" sz="2200" dirty="0">
                <a:solidFill>
                  <a:srgbClr val="FFFFFF"/>
                </a:solidFill>
                <a:latin typeface="+mn-lt"/>
                <a:ea typeface="+mn-ea"/>
                <a:cs typeface="+mn-cs"/>
                <a:sym typeface="Calibri"/>
              </a:rPr>
              <a:t>« </a:t>
            </a:r>
            <a:r>
              <a:rPr lang="fr-CA" sz="2200" dirty="0">
                <a:solidFill>
                  <a:srgbClr val="FFFFFF"/>
                </a:solidFill>
                <a:latin typeface="+mn-lt"/>
                <a:ea typeface="+mn-ea"/>
                <a:cs typeface="+mn-cs"/>
                <a:sym typeface="Calibri"/>
              </a:rPr>
              <a:t>Les délégués à la Conférence doivent donc avoir toute liberté de décider quels sujets seront soumis aux groupes des AA, et de quelle manière et à quel moment cela se fera. La conscience collective du Mouvement des AA est certainement l’autorité ultime. Mais la base va devoir faire confiance à la Conférence pour prendre des décisions sur beaucoup de sujets, et c’est à la Conférence de décider quels seront ces sujets. La Conférence, toutefois, doit à tout moment se tenir prête à ce que ses opinions soient renversées par les groupes qu’elle représente, mais seulement après que ceux-ci auront été parfaitement informés de tout ce qui est en jeu. […] Nous voulons une Conférence qui demeure extrêmement responsable à l’égard de l’opinion des AA, mais une instance parfaitement capable d’agir seule pour nous, si nécessaire. […] Voilà donc ce que pourrait être le principe de décision pour les services des AA. » </a:t>
            </a:r>
          </a:p>
          <a:p>
            <a:pPr algn="l" defTabSz="914400">
              <a:lnSpc>
                <a:spcPct val="90000"/>
              </a:lnSpc>
              <a:spcBef>
                <a:spcPct val="20000"/>
              </a:spcBef>
              <a:spcAft>
                <a:spcPts val="600"/>
              </a:spcAft>
              <a:buClr>
                <a:schemeClr val="accent1"/>
              </a:buClr>
              <a:buSzPct val="80000"/>
              <a:buFont typeface="Wingdings 3" panose="05040102010807070707" pitchFamily="18" charset="2"/>
              <a:buChar char=""/>
            </a:pPr>
            <a:endParaRPr lang="fr-CA" sz="2000" dirty="0">
              <a:solidFill>
                <a:srgbClr val="FFFFFF"/>
              </a:solidFill>
              <a:latin typeface="+mn-lt"/>
              <a:ea typeface="+mn-ea"/>
              <a:cs typeface="+mn-cs"/>
              <a:sym typeface="Calibri"/>
            </a:endParaRPr>
          </a:p>
          <a:p>
            <a:pPr algn="l" defTabSz="914400">
              <a:lnSpc>
                <a:spcPct val="90000"/>
              </a:lnSpc>
              <a:spcBef>
                <a:spcPct val="20000"/>
              </a:spcBef>
              <a:spcAft>
                <a:spcPts val="600"/>
              </a:spcAft>
              <a:buClr>
                <a:schemeClr val="accent1"/>
              </a:buClr>
              <a:buSzPct val="80000"/>
              <a:buFont typeface="Wingdings 3" panose="05040102010807070707" pitchFamily="18" charset="2"/>
              <a:buChar char=""/>
            </a:pPr>
            <a:r>
              <a:rPr lang="fr-CA" sz="2000" dirty="0">
                <a:solidFill>
                  <a:srgbClr val="FFFFFF"/>
                </a:solidFill>
                <a:latin typeface="+mn-lt"/>
                <a:ea typeface="+mn-ea"/>
                <a:cs typeface="+mn-cs"/>
                <a:sym typeface="Calibri"/>
              </a:rPr>
              <a:t>Bill W., CSG de 1956, p. 156-157, Notre grande responsabilité </a:t>
            </a:r>
            <a:endParaRPr lang="fr-CA" sz="2000" dirty="0">
              <a:solidFill>
                <a:srgbClr val="FFFFFF"/>
              </a:solidFill>
              <a:latin typeface="+mn-lt"/>
              <a:ea typeface="+mn-ea"/>
              <a:cs typeface="+mn-cs"/>
            </a:endParaRPr>
          </a:p>
        </p:txBody>
      </p:sp>
      <p:pic>
        <p:nvPicPr>
          <p:cNvPr id="5" name="Picture Placeholder 4" descr="A group of people sitting in chairs&#10;&#10;Description automatically generated">
            <a:extLst>
              <a:ext uri="{FF2B5EF4-FFF2-40B4-BE49-F238E27FC236}">
                <a16:creationId xmlns:a16="http://schemas.microsoft.com/office/drawing/2014/main" id="{7964130F-6915-E43D-C4DF-BF82FB37DCE3}"/>
              </a:ext>
            </a:extLst>
          </p:cNvPr>
          <p:cNvPicPr>
            <a:picLocks noChangeAspect="1"/>
          </p:cNvPicPr>
          <p:nvPr/>
        </p:nvPicPr>
        <p:blipFill rotWithShape="1">
          <a:blip r:embed="rId2">
            <a:extLst>
              <a:ext uri="{28A0092B-C50C-407E-A947-70E740481C1C}">
                <a14:useLocalDpi xmlns:a14="http://schemas.microsoft.com/office/drawing/2010/main" val="0"/>
              </a:ext>
            </a:extLst>
          </a:blip>
          <a:srcRect t="6880" r="2" b="2"/>
          <a:stretch/>
        </p:blipFill>
        <p:spPr>
          <a:xfrm>
            <a:off x="7552266" y="10"/>
            <a:ext cx="4639734" cy="6857990"/>
          </a:xfrm>
          <a:prstGeom prst="rect">
            <a:avLst/>
          </a:prstGeom>
        </p:spPr>
      </p:pic>
      <p:sp>
        <p:nvSpPr>
          <p:cNvPr id="384" name="TextBox 8"/>
          <p:cNvSpPr txBox="1"/>
          <p:nvPr/>
        </p:nvSpPr>
        <p:spPr>
          <a:xfrm>
            <a:off x="2027213" y="1819745"/>
            <a:ext cx="3883335" cy="49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500">
                <a:solidFill>
                  <a:srgbClr val="404040"/>
                </a:solidFill>
                <a:latin typeface="Calibri"/>
                <a:ea typeface="Calibri"/>
                <a:cs typeface="Calibri"/>
                <a:sym typeface="Calibri"/>
              </a:defRPr>
            </a:pPr>
            <a:endParaRPr/>
          </a:p>
        </p:txBody>
      </p:sp>
      <p:sp>
        <p:nvSpPr>
          <p:cNvPr id="385" name="TextBox 9"/>
          <p:cNvSpPr txBox="1"/>
          <p:nvPr/>
        </p:nvSpPr>
        <p:spPr>
          <a:xfrm>
            <a:off x="2027213" y="2715772"/>
            <a:ext cx="4372702" cy="301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900">
                <a:solidFill>
                  <a:srgbClr val="A6A6A6"/>
                </a:solidFill>
                <a:latin typeface="Calibri"/>
                <a:ea typeface="Calibri"/>
                <a:cs typeface="Calibri"/>
                <a:sym typeface="Calibri"/>
              </a:defRPr>
            </a:lvl1pPr>
          </a:lstStyle>
          <a:p>
            <a:endParaRPr/>
          </a:p>
        </p:txBody>
      </p:sp>
      <p:sp>
        <p:nvSpPr>
          <p:cNvPr id="386" name="4"/>
          <p:cNvSpPr/>
          <p:nvPr/>
        </p:nvSpPr>
        <p:spPr>
          <a:xfrm>
            <a:off x="10341663" y="5771711"/>
            <a:ext cx="264170" cy="264170"/>
          </a:xfrm>
          <a:prstGeom prst="rect">
            <a:avLst/>
          </a:prstGeom>
          <a:ln w="12700">
            <a:solidFill>
              <a:srgbClr val="FFFFF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a:solidFill>
                  <a:srgbClr val="FFFFFF"/>
                </a:solidFill>
                <a:latin typeface="Calibri"/>
                <a:ea typeface="Calibri"/>
                <a:cs typeface="Calibri"/>
                <a:sym typeface="Calibri"/>
              </a:defRPr>
            </a:lvl1pPr>
          </a:lstStyle>
          <a:p>
            <a:pPr defTabSz="305318">
              <a:spcAft>
                <a:spcPts val="756"/>
              </a:spcAft>
            </a:pPr>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19E6BB3-DF2B-4751-97C5-B3DB949AE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0964"/>
            <a:ext cx="8126819" cy="68785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8FDC8D1-82A6-8FF0-865B-EDBB99A641BB}"/>
              </a:ext>
            </a:extLst>
          </p:cNvPr>
          <p:cNvSpPr txBox="1"/>
          <p:nvPr/>
        </p:nvSpPr>
        <p:spPr>
          <a:xfrm>
            <a:off x="307912" y="1017037"/>
            <a:ext cx="7223687" cy="2026956"/>
          </a:xfrm>
          <a:prstGeom prst="rect">
            <a:avLst/>
          </a:prstGeom>
        </p:spPr>
        <p:txBody>
          <a:bodyPr vert="horz" lIns="45720" tIns="45720" rIns="45720" bIns="45720" rtlCol="0" anchor="ctr">
            <a:normAutofit/>
          </a:bodyPr>
          <a:lstStyle/>
          <a:p>
            <a:pPr marL="285750" indent="-285750" defTabSz="914400">
              <a:lnSpc>
                <a:spcPct val="90000"/>
              </a:lnSpc>
              <a:spcAft>
                <a:spcPts val="600"/>
              </a:spcAft>
              <a:buClr>
                <a:schemeClr val="accent1"/>
              </a:buClr>
              <a:buFont typeface="Arial" panose="020B0604020202020204" pitchFamily="34" charset="0"/>
              <a:buChar char="•"/>
            </a:pPr>
            <a:endParaRPr lang="en-US" sz="1400" b="1" dirty="0">
              <a:solidFill>
                <a:schemeClr val="tx1">
                  <a:lumMod val="95000"/>
                  <a:lumOff val="5000"/>
                </a:schemeClr>
              </a:solidFill>
            </a:endParaRPr>
          </a:p>
        </p:txBody>
      </p:sp>
      <p:cxnSp>
        <p:nvCxnSpPr>
          <p:cNvPr id="20" name="Straight Connector 19">
            <a:extLst>
              <a:ext uri="{FF2B5EF4-FFF2-40B4-BE49-F238E27FC236}">
                <a16:creationId xmlns:a16="http://schemas.microsoft.com/office/drawing/2014/main" id="{A61721DD-D110-44EE-82A7-D56AB687E6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04427"/>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E61C3DE-922A-3403-708B-3436919207D5}"/>
              </a:ext>
            </a:extLst>
          </p:cNvPr>
          <p:cNvSpPr txBox="1"/>
          <p:nvPr/>
        </p:nvSpPr>
        <p:spPr>
          <a:xfrm>
            <a:off x="373042" y="810389"/>
            <a:ext cx="10876205" cy="677108"/>
          </a:xfrm>
          <a:prstGeom prst="rect">
            <a:avLst/>
          </a:prstGeom>
          <a:noFill/>
        </p:spPr>
        <p:txBody>
          <a:bodyPr wrap="square">
            <a:spAutoFit/>
          </a:bodyPr>
          <a:lstStyle/>
          <a:p>
            <a:r>
              <a:rPr lang="fr-FR" b="1" dirty="0">
                <a:latin typeface="Arial" panose="020B0604020202020204" pitchFamily="34" charset="0"/>
                <a:cs typeface="Arial" panose="020B0604020202020204" pitchFamily="34" charset="0"/>
              </a:rPr>
              <a:t>A. Le comité a recommandé le thème </a:t>
            </a:r>
            <a:r>
              <a:rPr lang="fr-FR" sz="2000" b="1" dirty="0">
                <a:latin typeface="Arial" panose="020B0604020202020204" pitchFamily="34" charset="0"/>
                <a:cs typeface="Arial" panose="020B0604020202020204" pitchFamily="34" charset="0"/>
              </a:rPr>
              <a:t>suivant</a:t>
            </a:r>
            <a:r>
              <a:rPr lang="fr-FR" b="1" dirty="0">
                <a:latin typeface="Arial" panose="020B0604020202020204" pitchFamily="34" charset="0"/>
                <a:cs typeface="Arial" panose="020B0604020202020204" pitchFamily="34" charset="0"/>
              </a:rPr>
              <a:t> pour la Conférence des Services généraux de 2025 : « </a:t>
            </a:r>
            <a:r>
              <a:rPr lang="fr-FR" b="1" i="1" dirty="0">
                <a:latin typeface="Arial" panose="020B0604020202020204" pitchFamily="34" charset="0"/>
                <a:cs typeface="Arial" panose="020B0604020202020204" pitchFamily="34" charset="0"/>
              </a:rPr>
              <a:t>Travailler ensemble, accroître la confiance. </a:t>
            </a:r>
            <a:r>
              <a:rPr lang="fr-FR" b="1" dirty="0">
                <a:latin typeface="Arial" panose="020B0604020202020204" pitchFamily="34" charset="0"/>
                <a:cs typeface="Arial" panose="020B0604020202020204" pitchFamily="34" charset="0"/>
              </a:rPr>
              <a:t>» ACCEPTÉ</a:t>
            </a:r>
            <a:endParaRPr lang="fr-CA"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A015709-AF7C-98A2-4137-D4CC2B25C088}"/>
              </a:ext>
            </a:extLst>
          </p:cNvPr>
          <p:cNvSpPr txBox="1"/>
          <p:nvPr/>
        </p:nvSpPr>
        <p:spPr>
          <a:xfrm>
            <a:off x="373042" y="1649965"/>
            <a:ext cx="11445916" cy="707886"/>
          </a:xfrm>
          <a:prstGeom prst="rect">
            <a:avLst/>
          </a:prstGeom>
          <a:noFill/>
        </p:spPr>
        <p:txBody>
          <a:bodyPr wrap="square" rtlCol="0">
            <a:spAutoFit/>
          </a:bodyPr>
          <a:lstStyle/>
          <a:p>
            <a:r>
              <a:rPr lang="fr-CA" sz="2000" b="1" dirty="0"/>
              <a:t>B</a:t>
            </a:r>
            <a:r>
              <a:rPr lang="fr-CA" sz="2000" b="1" dirty="0">
                <a:latin typeface="Arial" panose="020B0604020202020204" pitchFamily="34" charset="0"/>
                <a:cs typeface="Arial" panose="020B0604020202020204" pitchFamily="34" charset="0"/>
              </a:rPr>
              <a:t>. </a:t>
            </a:r>
            <a:r>
              <a:rPr lang="fr-FR" sz="2000" b="1" dirty="0">
                <a:latin typeface="Arial" panose="020B0604020202020204" pitchFamily="34" charset="0"/>
                <a:cs typeface="Arial" panose="020B0604020202020204" pitchFamily="34" charset="0"/>
              </a:rPr>
              <a:t>Examiner les idées de sujets pour les présentations/discussions de la Conférence des Services généraux de 2025</a:t>
            </a:r>
            <a:r>
              <a:rPr lang="fr-FR" sz="1400" b="1" dirty="0">
                <a:latin typeface="Arial" panose="020B0604020202020204" pitchFamily="34" charset="0"/>
                <a:cs typeface="Arial" panose="020B0604020202020204" pitchFamily="34" charset="0"/>
              </a:rPr>
              <a:t>.</a:t>
            </a:r>
            <a:endParaRPr lang="fr-CA" sz="1400"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AC98695-3E1A-AE25-BE08-049511829649}"/>
              </a:ext>
            </a:extLst>
          </p:cNvPr>
          <p:cNvSpPr txBox="1"/>
          <p:nvPr/>
        </p:nvSpPr>
        <p:spPr>
          <a:xfrm>
            <a:off x="465326" y="2402979"/>
            <a:ext cx="11022130" cy="677108"/>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Le comité a recommandé les </a:t>
            </a:r>
            <a:r>
              <a:rPr lang="fr-FR" sz="2000" dirty="0">
                <a:latin typeface="Arial" panose="020B0604020202020204" pitchFamily="34" charset="0"/>
                <a:cs typeface="Arial" panose="020B0604020202020204" pitchFamily="34" charset="0"/>
              </a:rPr>
              <a:t>thèmes</a:t>
            </a:r>
            <a:r>
              <a:rPr lang="fr-FR" dirty="0">
                <a:latin typeface="Arial" panose="020B0604020202020204" pitchFamily="34" charset="0"/>
                <a:cs typeface="Arial" panose="020B0604020202020204" pitchFamily="34" charset="0"/>
              </a:rPr>
              <a:t> et sujets de présentation suivants pour la Conférence des Services généraux de 2025</a:t>
            </a:r>
            <a:r>
              <a:rPr lang="fr-FR" sz="1400" dirty="0"/>
              <a:t>: </a:t>
            </a:r>
            <a:endParaRPr lang="fr-CA" sz="1400" dirty="0"/>
          </a:p>
        </p:txBody>
      </p:sp>
      <p:sp>
        <p:nvSpPr>
          <p:cNvPr id="27" name="TextBox 26">
            <a:extLst>
              <a:ext uri="{FF2B5EF4-FFF2-40B4-BE49-F238E27FC236}">
                <a16:creationId xmlns:a16="http://schemas.microsoft.com/office/drawing/2014/main" id="{BB34AF31-06EF-BCAB-CBAE-DCE0D54C2174}"/>
              </a:ext>
            </a:extLst>
          </p:cNvPr>
          <p:cNvSpPr txBox="1"/>
          <p:nvPr/>
        </p:nvSpPr>
        <p:spPr>
          <a:xfrm>
            <a:off x="856758" y="3064297"/>
            <a:ext cx="11022130" cy="1231106"/>
          </a:xfrm>
          <a:prstGeom prst="rect">
            <a:avLst/>
          </a:prstGeom>
          <a:noFill/>
        </p:spPr>
        <p:txBody>
          <a:bodyPr wrap="square">
            <a:spAutoFit/>
          </a:bodyPr>
          <a:lstStyle/>
          <a:p>
            <a:r>
              <a:rPr lang="fr-FR" dirty="0">
                <a:latin typeface="Arial" panose="020B0604020202020204" pitchFamily="34" charset="0"/>
                <a:cs typeface="Arial" panose="020B0604020202020204" pitchFamily="34" charset="0"/>
              </a:rPr>
              <a:t>1.   « Déléguer : On est en droit de demander de l’aide. » Résultat : </a:t>
            </a:r>
            <a:r>
              <a:rPr lang="fr-FR" b="1" dirty="0">
                <a:latin typeface="Arial" panose="020B0604020202020204" pitchFamily="34" charset="0"/>
                <a:cs typeface="Arial" panose="020B0604020202020204" pitchFamily="34" charset="0"/>
              </a:rPr>
              <a:t>ACCEPTÉ</a:t>
            </a:r>
            <a:r>
              <a:rPr lang="fr-FR" dirty="0">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pPr marL="342900" indent="-342900">
              <a:buAutoNum type="arabicPeriod" startAt="2"/>
            </a:pPr>
            <a:r>
              <a:rPr lang="fr-FR" dirty="0">
                <a:latin typeface="Arial" panose="020B0604020202020204" pitchFamily="34" charset="0"/>
                <a:cs typeface="Arial" panose="020B0604020202020204" pitchFamily="34" charset="0"/>
              </a:rPr>
              <a:t>« Bridging the Gap</a:t>
            </a:r>
            <a:r>
              <a:rPr lang="fr-FR" dirty="0">
                <a:latin typeface="Arial" panose="020B0604020202020204" pitchFamily="34" charset="0"/>
                <a:cs typeface="Arial" panose="020B0604020202020204" pitchFamily="34" charset="0"/>
                <a:sym typeface="Wingdings" panose="05000000000000000000" pitchFamily="2" charset="2"/>
              </a:rPr>
              <a:t> (</a:t>
            </a:r>
            <a:r>
              <a:rPr lang="fr-FR" sz="2000" dirty="0">
                <a:latin typeface="Arial" panose="020B0604020202020204" pitchFamily="34" charset="0"/>
                <a:cs typeface="Arial" panose="020B0604020202020204" pitchFamily="34" charset="0"/>
                <a:sym typeface="Wingdings" panose="05000000000000000000" pitchFamily="2" charset="2"/>
              </a:rPr>
              <a:t>Favoriser</a:t>
            </a:r>
            <a:r>
              <a:rPr lang="fr-FR" dirty="0">
                <a:latin typeface="Arial" panose="020B0604020202020204" pitchFamily="34" charset="0"/>
                <a:cs typeface="Arial" panose="020B0604020202020204" pitchFamily="34" charset="0"/>
                <a:sym typeface="Wingdings" panose="05000000000000000000" pitchFamily="2" charset="2"/>
              </a:rPr>
              <a:t> le rapprochement)</a:t>
            </a:r>
            <a:r>
              <a:rPr lang="fr-FR" dirty="0">
                <a:latin typeface="Arial" panose="020B0604020202020204" pitchFamily="34" charset="0"/>
                <a:cs typeface="Arial" panose="020B0604020202020204" pitchFamily="34" charset="0"/>
              </a:rPr>
              <a:t> Comment faire pour que la voix de chaque groupe compte? » </a:t>
            </a:r>
            <a:r>
              <a:rPr lang="fr-FR" b="1" dirty="0">
                <a:latin typeface="Arial" panose="020B0604020202020204" pitchFamily="34" charset="0"/>
                <a:cs typeface="Arial" panose="020B0604020202020204" pitchFamily="34" charset="0"/>
              </a:rPr>
              <a:t>Modifié</a:t>
            </a:r>
            <a:r>
              <a:rPr lang="fr-FR" dirty="0">
                <a:latin typeface="Arial" panose="020B0604020202020204" pitchFamily="34" charset="0"/>
                <a:cs typeface="Arial" panose="020B0604020202020204" pitchFamily="34" charset="0"/>
              </a:rPr>
              <a:t> « </a:t>
            </a:r>
            <a:r>
              <a:rPr lang="fr-FR" dirty="0" err="1">
                <a:latin typeface="Arial" panose="020B0604020202020204" pitchFamily="34" charset="0"/>
                <a:cs typeface="Arial" panose="020B0604020202020204" pitchFamily="34" charset="0"/>
              </a:rPr>
              <a:t>Closing</a:t>
            </a:r>
            <a:r>
              <a:rPr lang="fr-FR" dirty="0">
                <a:latin typeface="Arial" panose="020B0604020202020204" pitchFamily="34" charset="0"/>
                <a:cs typeface="Arial" panose="020B0604020202020204" pitchFamily="34" charset="0"/>
              </a:rPr>
              <a:t> the Gap » ( combler l’écart) </a:t>
            </a:r>
            <a:r>
              <a:rPr lang="fr-FR" b="1" dirty="0">
                <a:latin typeface="Arial" panose="020B0604020202020204" pitchFamily="34" charset="0"/>
                <a:cs typeface="Arial" panose="020B0604020202020204" pitchFamily="34" charset="0"/>
              </a:rPr>
              <a:t>ACCEPTÉ</a:t>
            </a:r>
            <a:r>
              <a:rPr lang="fr-FR" dirty="0">
                <a:latin typeface="Arial" panose="020B0604020202020204" pitchFamily="34" charset="0"/>
                <a:cs typeface="Arial" panose="020B0604020202020204" pitchFamily="34" charset="0"/>
              </a:rPr>
              <a:t> </a:t>
            </a:r>
          </a:p>
          <a:p>
            <a:pPr marL="342900" indent="-342900">
              <a:buAutoNum type="arabicPeriod" startAt="3"/>
            </a:pPr>
            <a:r>
              <a:rPr lang="fr-FR" dirty="0">
                <a:latin typeface="Arial" panose="020B0604020202020204" pitchFamily="34" charset="0"/>
                <a:cs typeface="Arial" panose="020B0604020202020204" pitchFamily="34" charset="0"/>
              </a:rPr>
              <a:t>« Notre responsabilité financière dans la transmission du message. » </a:t>
            </a:r>
            <a:r>
              <a:rPr lang="fr-FR" b="1" dirty="0">
                <a:latin typeface="Arial" panose="020B0604020202020204" pitchFamily="34" charset="0"/>
                <a:cs typeface="Arial" panose="020B0604020202020204" pitchFamily="34" charset="0"/>
              </a:rPr>
              <a:t>ACCEPTÉ</a:t>
            </a:r>
            <a:r>
              <a:rPr lang="fr-FR" dirty="0">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8D6E389-35F0-F4DC-8A36-014482259CC0}"/>
              </a:ext>
            </a:extLst>
          </p:cNvPr>
          <p:cNvSpPr txBox="1"/>
          <p:nvPr/>
        </p:nvSpPr>
        <p:spPr>
          <a:xfrm>
            <a:off x="457093" y="4581435"/>
            <a:ext cx="11421795" cy="400110"/>
          </a:xfrm>
          <a:prstGeom prst="rect">
            <a:avLst/>
          </a:prstGeom>
          <a:noFill/>
        </p:spPr>
        <p:txBody>
          <a:bodyPr wrap="square">
            <a:spAutoFit/>
          </a:bodyPr>
          <a:lstStyle/>
          <a:p>
            <a:r>
              <a:rPr lang="fr-FR" b="1" dirty="0">
                <a:latin typeface="Arial" panose="020B0604020202020204" pitchFamily="34" charset="0"/>
                <a:cs typeface="Arial" panose="020B0604020202020204" pitchFamily="34" charset="0"/>
              </a:rPr>
              <a:t>C. Discuter des </a:t>
            </a:r>
            <a:r>
              <a:rPr lang="fr-FR" sz="2000" b="1" dirty="0">
                <a:latin typeface="Arial" panose="020B0604020202020204" pitchFamily="34" charset="0"/>
                <a:cs typeface="Arial" panose="020B0604020202020204" pitchFamily="34" charset="0"/>
              </a:rPr>
              <a:t>idées</a:t>
            </a:r>
            <a:r>
              <a:rPr lang="fr-FR" b="1" dirty="0">
                <a:latin typeface="Arial" panose="020B0604020202020204" pitchFamily="34" charset="0"/>
                <a:cs typeface="Arial" panose="020B0604020202020204" pitchFamily="34" charset="0"/>
              </a:rPr>
              <a:t> pour le sujets d’atelier de la Conférence des Services généraux de 2025</a:t>
            </a:r>
            <a:r>
              <a:rPr lang="fr-FR" sz="1400" b="1" dirty="0"/>
              <a:t>.</a:t>
            </a:r>
          </a:p>
        </p:txBody>
      </p:sp>
      <p:sp>
        <p:nvSpPr>
          <p:cNvPr id="33" name="TextBox 32">
            <a:extLst>
              <a:ext uri="{FF2B5EF4-FFF2-40B4-BE49-F238E27FC236}">
                <a16:creationId xmlns:a16="http://schemas.microsoft.com/office/drawing/2014/main" id="{8CC8EF39-1289-E9B1-10B0-07E955FBE5AD}"/>
              </a:ext>
            </a:extLst>
          </p:cNvPr>
          <p:cNvSpPr txBox="1"/>
          <p:nvPr/>
        </p:nvSpPr>
        <p:spPr>
          <a:xfrm>
            <a:off x="856758" y="5150420"/>
            <a:ext cx="10881585" cy="954107"/>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Le comité a </a:t>
            </a:r>
            <a:r>
              <a:rPr lang="fr-FR" sz="2000" dirty="0">
                <a:latin typeface="Arial" panose="020B0604020202020204" pitchFamily="34" charset="0"/>
                <a:cs typeface="Arial" panose="020B0604020202020204" pitchFamily="34" charset="0"/>
              </a:rPr>
              <a:t>recommandé</a:t>
            </a:r>
            <a:r>
              <a:rPr lang="fr-FR" dirty="0">
                <a:latin typeface="Arial" panose="020B0604020202020204" pitchFamily="34" charset="0"/>
                <a:cs typeface="Arial" panose="020B0604020202020204" pitchFamily="34" charset="0"/>
              </a:rPr>
              <a:t> le sujet d’atelier suivant pour la Conférence des Services généraux de 2025 :</a:t>
            </a:r>
          </a:p>
          <a:p>
            <a:r>
              <a:rPr lang="fr-FR" i="1" dirty="0">
                <a:latin typeface="Arial" panose="020B0604020202020204" pitchFamily="34" charset="0"/>
                <a:cs typeface="Arial" panose="020B0604020202020204" pitchFamily="34" charset="0"/>
              </a:rPr>
              <a:t>« Comment aborder la nouvelle réalité financière à laquelle notre Mouvement spirituel doit faire face. » </a:t>
            </a:r>
            <a:r>
              <a:rPr lang="fr-FR" b="1" dirty="0">
                <a:latin typeface="Arial" panose="020B0604020202020204" pitchFamily="34" charset="0"/>
                <a:cs typeface="Arial" panose="020B0604020202020204" pitchFamily="34" charset="0"/>
              </a:rPr>
              <a:t>ACCEPTÉ</a:t>
            </a:r>
            <a:r>
              <a:rPr lang="fr-FR" dirty="0">
                <a:latin typeface="Arial" panose="020B0604020202020204" pitchFamily="34" charset="0"/>
                <a:cs typeface="Arial" panose="020B0604020202020204" pitchFamily="34" charset="0"/>
              </a:rPr>
              <a:t> </a:t>
            </a:r>
            <a:endParaRPr lang="fr-FR"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057806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19E6BB3-DF2B-4751-97C5-B3DB949AE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0964"/>
            <a:ext cx="8126819" cy="68785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8FDC8D1-82A6-8FF0-865B-EDBB99A641BB}"/>
              </a:ext>
            </a:extLst>
          </p:cNvPr>
          <p:cNvSpPr txBox="1"/>
          <p:nvPr/>
        </p:nvSpPr>
        <p:spPr>
          <a:xfrm>
            <a:off x="307912" y="1017037"/>
            <a:ext cx="7223687" cy="2026956"/>
          </a:xfrm>
          <a:prstGeom prst="rect">
            <a:avLst/>
          </a:prstGeom>
        </p:spPr>
        <p:txBody>
          <a:bodyPr vert="horz" lIns="45720" tIns="45720" rIns="45720" bIns="45720" rtlCol="0" anchor="ctr">
            <a:normAutofit/>
          </a:bodyPr>
          <a:lstStyle/>
          <a:p>
            <a:pPr marL="285750" indent="-285750" defTabSz="914400">
              <a:lnSpc>
                <a:spcPct val="90000"/>
              </a:lnSpc>
              <a:spcAft>
                <a:spcPts val="600"/>
              </a:spcAft>
              <a:buClr>
                <a:schemeClr val="accent1"/>
              </a:buClr>
              <a:buFont typeface="Arial" panose="020B0604020202020204" pitchFamily="34" charset="0"/>
              <a:buChar char="•"/>
            </a:pPr>
            <a:endParaRPr lang="en-US" sz="1400" b="1" dirty="0">
              <a:solidFill>
                <a:schemeClr val="tx1">
                  <a:lumMod val="95000"/>
                  <a:lumOff val="5000"/>
                </a:schemeClr>
              </a:solidFill>
            </a:endParaRPr>
          </a:p>
        </p:txBody>
      </p:sp>
      <p:cxnSp>
        <p:nvCxnSpPr>
          <p:cNvPr id="20" name="Straight Connector 19">
            <a:extLst>
              <a:ext uri="{FF2B5EF4-FFF2-40B4-BE49-F238E27FC236}">
                <a16:creationId xmlns:a16="http://schemas.microsoft.com/office/drawing/2014/main" id="{A61721DD-D110-44EE-82A7-D56AB687E6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04427"/>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38" name="TextBox 33">
            <a:extLst>
              <a:ext uri="{FF2B5EF4-FFF2-40B4-BE49-F238E27FC236}">
                <a16:creationId xmlns:a16="http://schemas.microsoft.com/office/drawing/2014/main" id="{D3E9458A-FBDB-A38C-652E-C0582DBF6CCC}"/>
              </a:ext>
            </a:extLst>
          </p:cNvPr>
          <p:cNvGraphicFramePr/>
          <p:nvPr>
            <p:extLst>
              <p:ext uri="{D42A27DB-BD31-4B8C-83A1-F6EECF244321}">
                <p14:modId xmlns:p14="http://schemas.microsoft.com/office/powerpoint/2010/main" val="3677037846"/>
              </p:ext>
            </p:extLst>
          </p:nvPr>
        </p:nvGraphicFramePr>
        <p:xfrm>
          <a:off x="1330263" y="2134903"/>
          <a:ext cx="9531473" cy="2766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075418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3052F9-EABD-C26B-0CDF-4A476C5284CB}"/>
              </a:ext>
            </a:extLst>
          </p:cNvPr>
          <p:cNvSpPr txBox="1"/>
          <p:nvPr/>
        </p:nvSpPr>
        <p:spPr>
          <a:xfrm>
            <a:off x="861593" y="76516"/>
            <a:ext cx="6007027" cy="1273819"/>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3100" cap="all" spc="100" dirty="0">
                <a:ln w="3175" cmpd="sng">
                  <a:noFill/>
                </a:ln>
                <a:solidFill>
                  <a:srgbClr val="FFFFFF"/>
                </a:solidFill>
                <a:latin typeface="+mj-lt"/>
                <a:ea typeface="+mj-ea"/>
                <a:cs typeface="+mj-cs"/>
              </a:rPr>
              <a:t>Propositions </a:t>
            </a:r>
            <a:r>
              <a:rPr lang="en-US" sz="3100" cap="all" spc="100" dirty="0">
                <a:ln w="3175" cmpd="sng">
                  <a:noFill/>
                </a:ln>
                <a:solidFill>
                  <a:schemeClr val="bg2"/>
                </a:solidFill>
                <a:latin typeface="+mj-lt"/>
                <a:ea typeface="+mj-ea"/>
                <a:cs typeface="+mj-cs"/>
              </a:rPr>
              <a:t>DE L'ASSEMBLÉE</a:t>
            </a:r>
          </a:p>
        </p:txBody>
      </p:sp>
      <p:cxnSp>
        <p:nvCxnSpPr>
          <p:cNvPr id="17" name="Straight Connector 16">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803FBB7-9F08-B89C-B227-826B7043B4BA}"/>
              </a:ext>
            </a:extLst>
          </p:cNvPr>
          <p:cNvSpPr txBox="1"/>
          <p:nvPr/>
        </p:nvSpPr>
        <p:spPr>
          <a:xfrm>
            <a:off x="861593" y="1435395"/>
            <a:ext cx="6007027" cy="4582633"/>
          </a:xfrm>
          <a:prstGeom prst="rect">
            <a:avLst/>
          </a:prstGeom>
        </p:spPr>
        <p:txBody>
          <a:bodyPr vert="horz" lIns="45720" tIns="45720" rIns="45720" bIns="45720" rtlCol="0">
            <a:normAutofit fontScale="92500" lnSpcReduction="20000"/>
          </a:bodyPr>
          <a:lstStyle/>
          <a:p>
            <a:pPr algn="just" defTabSz="914400">
              <a:lnSpc>
                <a:spcPct val="90000"/>
              </a:lnSpc>
              <a:spcBef>
                <a:spcPct val="20000"/>
              </a:spcBef>
              <a:spcAft>
                <a:spcPts val="600"/>
              </a:spcAft>
              <a:buClr>
                <a:schemeClr val="bg1"/>
              </a:buClr>
              <a:buSzPct val="86000"/>
              <a:buFont typeface="Wingdings 3" panose="05040102010807070707" pitchFamily="18" charset="2"/>
              <a:buChar char=""/>
            </a:pPr>
            <a:r>
              <a:rPr lang="fr-CA" sz="2200" b="1" dirty="0">
                <a:solidFill>
                  <a:schemeClr val="bg2"/>
                </a:solidFill>
              </a:rPr>
              <a:t>Le Comité de l’Ordre du jour de la Conférence s’est réuni en caucus pendant la séance d’ouverture de la Conférence des Services généraux pour discuter d’une proposition de l’Assemblée visant à changer le programme de la semaine de la Conférence pour souligner l’importance d’une version corrigée des faits saillants des Régions dans le Rapport final de la Conférence et le besoin de faire un meilleur usage du temps pour discuter en profondeur des rapports des comités, et a recommandé la suspension des présentations orales des faits saillants des Régions durant la 74e Conférence des Services régionaux. </a:t>
            </a:r>
          </a:p>
          <a:p>
            <a:pPr defTabSz="914400">
              <a:lnSpc>
                <a:spcPct val="90000"/>
              </a:lnSpc>
              <a:spcBef>
                <a:spcPct val="20000"/>
              </a:spcBef>
              <a:spcAft>
                <a:spcPts val="600"/>
              </a:spcAft>
              <a:buClr>
                <a:schemeClr val="accent1"/>
              </a:buClr>
              <a:buSzPct val="80000"/>
              <a:buFont typeface="Wingdings 3" panose="05040102010807070707" pitchFamily="18" charset="2"/>
              <a:buChar char=""/>
            </a:pPr>
            <a:endParaRPr lang="fr-CA" sz="2200" b="1" dirty="0"/>
          </a:p>
          <a:p>
            <a:pPr algn="just" defTabSz="914400">
              <a:lnSpc>
                <a:spcPct val="90000"/>
              </a:lnSpc>
              <a:spcBef>
                <a:spcPct val="20000"/>
              </a:spcBef>
              <a:spcAft>
                <a:spcPts val="600"/>
              </a:spcAft>
              <a:buClr>
                <a:schemeClr val="bg1"/>
              </a:buClr>
              <a:buSzPct val="80000"/>
              <a:buFont typeface="Wingdings 3" panose="05040102010807070707" pitchFamily="18" charset="2"/>
              <a:buChar char=""/>
            </a:pPr>
            <a:r>
              <a:rPr lang="fr-CA" sz="2200" b="1" dirty="0">
                <a:solidFill>
                  <a:schemeClr val="bg2"/>
                </a:solidFill>
              </a:rPr>
              <a:t>Le comité a </a:t>
            </a:r>
            <a:r>
              <a:rPr lang="fr-CA" sz="2200" b="1" u="sng" dirty="0">
                <a:solidFill>
                  <a:schemeClr val="bg2"/>
                </a:solidFill>
              </a:rPr>
              <a:t>recommandé</a:t>
            </a:r>
            <a:r>
              <a:rPr lang="fr-CA" sz="2200" b="1" dirty="0">
                <a:solidFill>
                  <a:schemeClr val="bg2"/>
                </a:solidFill>
              </a:rPr>
              <a:t> la suspension des présentations orales de tous les faits saillants des Régions durant la 74e Conférence des Services généraux pour laisser plus de temps sur l’ordre du jour pour les séances générales d’échange de vues et pour les questions. La proposition a été rejetée. </a:t>
            </a:r>
          </a:p>
          <a:p>
            <a:pPr defTabSz="914400">
              <a:lnSpc>
                <a:spcPct val="90000"/>
              </a:lnSpc>
              <a:spcBef>
                <a:spcPct val="20000"/>
              </a:spcBef>
              <a:spcAft>
                <a:spcPts val="600"/>
              </a:spcAft>
              <a:buClr>
                <a:schemeClr val="accent1"/>
              </a:buClr>
              <a:buSzPct val="80000"/>
              <a:buFont typeface="Wingdings 3" panose="05040102010807070707" pitchFamily="18" charset="2"/>
              <a:buChar char=""/>
            </a:pPr>
            <a:endParaRPr lang="en-US" sz="1500" dirty="0">
              <a:solidFill>
                <a:srgbClr val="FFFFFF"/>
              </a:solidFill>
            </a:endParaRPr>
          </a:p>
        </p:txBody>
      </p:sp>
      <p:pic>
        <p:nvPicPr>
          <p:cNvPr id="8" name="Picture 7" descr="Table de salle de conférence">
            <a:extLst>
              <a:ext uri="{FF2B5EF4-FFF2-40B4-BE49-F238E27FC236}">
                <a16:creationId xmlns:a16="http://schemas.microsoft.com/office/drawing/2014/main" id="{1770DDC6-22FD-F5F5-FFC3-2145ACFFB836}"/>
              </a:ext>
            </a:extLst>
          </p:cNvPr>
          <p:cNvPicPr>
            <a:picLocks noChangeAspect="1"/>
          </p:cNvPicPr>
          <p:nvPr/>
        </p:nvPicPr>
        <p:blipFill rotWithShape="1">
          <a:blip r:embed="rId2"/>
          <a:srcRect l="39619"/>
          <a:stretch/>
        </p:blipFill>
        <p:spPr>
          <a:xfrm>
            <a:off x="7552266" y="10"/>
            <a:ext cx="4639734" cy="6857990"/>
          </a:xfrm>
          <a:prstGeom prst="rect">
            <a:avLst/>
          </a:prstGeom>
        </p:spPr>
      </p:pic>
    </p:spTree>
    <p:extLst>
      <p:ext uri="{BB962C8B-B14F-4D97-AF65-F5344CB8AC3E}">
        <p14:creationId xmlns:p14="http://schemas.microsoft.com/office/powerpoint/2010/main" val="338765748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0"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12" name="Straight Connector 11">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8" name="Rectangle 17">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46035-64D4-8C1C-AD20-C1607DAA3167}"/>
              </a:ext>
            </a:extLst>
          </p:cNvPr>
          <p:cNvSpPr txBox="1"/>
          <p:nvPr/>
        </p:nvSpPr>
        <p:spPr>
          <a:xfrm>
            <a:off x="4713224" y="1105351"/>
            <a:ext cx="6353967" cy="3023981"/>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fr-CA" sz="4800" cap="all" spc="200" dirty="0">
                <a:ln w="3175" cmpd="sng">
                  <a:noFill/>
                </a:ln>
                <a:solidFill>
                  <a:srgbClr val="FFFFFF"/>
                </a:solidFill>
                <a:latin typeface="+mj-lt"/>
                <a:ea typeface="+mj-ea"/>
                <a:cs typeface="+mj-cs"/>
              </a:rPr>
              <a:t>ii. Collaboration avec les Milieux professionnels (</a:t>
            </a:r>
            <a:r>
              <a:rPr lang="fr-CA" sz="4800" cap="all" spc="200" dirty="0" err="1">
                <a:ln w="3175" cmpd="sng">
                  <a:noFill/>
                </a:ln>
                <a:solidFill>
                  <a:srgbClr val="FFFFFF"/>
                </a:solidFill>
                <a:latin typeface="+mj-lt"/>
                <a:ea typeface="+mj-ea"/>
                <a:cs typeface="+mj-cs"/>
              </a:rPr>
              <a:t>cmp</a:t>
            </a:r>
            <a:r>
              <a:rPr lang="fr-CA" sz="4800" cap="all" spc="200" dirty="0">
                <a:ln w="3175" cmpd="sng">
                  <a:noFill/>
                </a:ln>
                <a:solidFill>
                  <a:srgbClr val="FFFFFF"/>
                </a:solidFill>
                <a:latin typeface="+mj-lt"/>
                <a:ea typeface="+mj-ea"/>
                <a:cs typeface="+mj-cs"/>
              </a:rPr>
              <a:t>)</a:t>
            </a:r>
          </a:p>
        </p:txBody>
      </p:sp>
      <p:cxnSp>
        <p:nvCxnSpPr>
          <p:cNvPr id="20" name="Straight Connector 19">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327963"/>
      </p:ext>
    </p:extLst>
  </p:cSld>
  <p:clrMapOvr>
    <a:overrideClrMapping bg1="dk1" tx1="lt1" bg2="dk2" tx2="lt2" accent1="accent1" accent2="accent2" accent3="accent3" accent4="accent4" accent5="accent5" accent6="accent6" hlink="hlink" folHlink="folHlink"/>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19E6BB3-DF2B-4751-97C5-B3DB949AE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0964"/>
            <a:ext cx="8126819" cy="68785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8FDC8D1-82A6-8FF0-865B-EDBB99A641BB}"/>
              </a:ext>
            </a:extLst>
          </p:cNvPr>
          <p:cNvSpPr txBox="1"/>
          <p:nvPr/>
        </p:nvSpPr>
        <p:spPr>
          <a:xfrm>
            <a:off x="436589" y="1012921"/>
            <a:ext cx="10876449" cy="2026956"/>
          </a:xfrm>
          <a:prstGeom prst="rect">
            <a:avLst/>
          </a:prstGeom>
        </p:spPr>
        <p:txBody>
          <a:bodyPr vert="horz" lIns="45720" tIns="45720" rIns="45720" bIns="45720" rtlCol="0" anchor="ctr">
            <a:normAutofit/>
          </a:bodyPr>
          <a:lstStyle/>
          <a:p>
            <a:pPr marL="285750" indent="-285750" algn="just" defTabSz="914400">
              <a:spcAft>
                <a:spcPts val="600"/>
              </a:spcAft>
              <a:buClr>
                <a:srgbClr val="002060"/>
              </a:buClr>
              <a:buFont typeface="Arial" panose="020B0604020202020204" pitchFamily="34" charset="0"/>
              <a:buChar char="•"/>
            </a:pPr>
            <a:r>
              <a:rPr lang="fr-CA" sz="2000" dirty="0">
                <a:solidFill>
                  <a:schemeClr val="tx1">
                    <a:lumMod val="95000"/>
                    <a:lumOff val="5000"/>
                  </a:schemeClr>
                </a:solidFill>
              </a:rPr>
              <a:t>Le comité a examiné la demande de création d’une brochure à l’intention des alcooliques sans-abris chez les AA et n’a pris aucune mesure. Le comité a estimé qu’une brochure ne serait pas un outil efficace pour transmettre le message à la communauté des sans-abris. Le comité a suggéré que le Comité du Conseil pour la Collaboration avec les Milieux professionnels/ Traitement-Accessibilité envisage d’explorer des méthodes permettant de mieux servir la population sans-abri. </a:t>
            </a:r>
            <a:r>
              <a:rPr lang="fr-CA" sz="2000" b="1" dirty="0">
                <a:solidFill>
                  <a:schemeClr val="tx1">
                    <a:lumMod val="95000"/>
                    <a:lumOff val="5000"/>
                  </a:schemeClr>
                </a:solidFill>
              </a:rPr>
              <a:t>Aucune action </a:t>
            </a:r>
          </a:p>
        </p:txBody>
      </p:sp>
      <p:cxnSp>
        <p:nvCxnSpPr>
          <p:cNvPr id="20" name="Straight Connector 19">
            <a:extLst>
              <a:ext uri="{FF2B5EF4-FFF2-40B4-BE49-F238E27FC236}">
                <a16:creationId xmlns:a16="http://schemas.microsoft.com/office/drawing/2014/main" id="{A61721DD-D110-44EE-82A7-D56AB687E6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04427"/>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9E41189-DA71-F306-5442-4A65CA808AD9}"/>
              </a:ext>
            </a:extLst>
          </p:cNvPr>
          <p:cNvSpPr txBox="1"/>
          <p:nvPr/>
        </p:nvSpPr>
        <p:spPr>
          <a:xfrm>
            <a:off x="553557" y="3226474"/>
            <a:ext cx="10876443" cy="2246769"/>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fr-CA" sz="2000" dirty="0"/>
              <a:t>Le comité a examiné les trois vidéos existantes sur la Collaboration avec les Milieux professionnels de la Conférence, destinées aux professionnels et disponibles sur aa.org/</a:t>
            </a:r>
            <a:r>
              <a:rPr lang="fr-CA" sz="2000" dirty="0" err="1"/>
              <a:t>fr</a:t>
            </a:r>
            <a:r>
              <a:rPr lang="fr-CA" sz="2000" dirty="0"/>
              <a:t>, et a demandé que le Comité du Conseil pour la Collaboration avec les Milieux professionnels/Traitement-Accessibilité envisage de reconvertir les vidéos, notamment en actualisant les scénarios avec de nouvelles voix hors-champ et en utilisant des séquences et des images d’archives pour remplacer les vidéos/images obsolètes. Le comité a demandé qu’un rapport de progrès soit présenté au Comité de la Collaboration avec les Milieux professionnels de la Conférence de 2025.</a:t>
            </a:r>
          </a:p>
        </p:txBody>
      </p:sp>
      <p:sp>
        <p:nvSpPr>
          <p:cNvPr id="9" name="TextBox 8">
            <a:extLst>
              <a:ext uri="{FF2B5EF4-FFF2-40B4-BE49-F238E27FC236}">
                <a16:creationId xmlns:a16="http://schemas.microsoft.com/office/drawing/2014/main" id="{4056D02A-C96E-2FF8-EEF9-9674378A7F14}"/>
              </a:ext>
            </a:extLst>
          </p:cNvPr>
          <p:cNvSpPr txBox="1"/>
          <p:nvPr/>
        </p:nvSpPr>
        <p:spPr>
          <a:xfrm>
            <a:off x="1330037" y="193963"/>
            <a:ext cx="6687128" cy="400110"/>
          </a:xfrm>
          <a:prstGeom prst="rect">
            <a:avLst/>
          </a:prstGeom>
          <a:noFill/>
        </p:spPr>
        <p:txBody>
          <a:bodyPr wrap="square">
            <a:spAutoFit/>
          </a:bodyPr>
          <a:lstStyle/>
          <a:p>
            <a:pPr>
              <a:spcAft>
                <a:spcPts val="600"/>
              </a:spcAft>
            </a:pPr>
            <a:r>
              <a:rPr lang="fr-FR" sz="2000" b="1" dirty="0"/>
              <a:t>* Discussions lors de l'assemblée pré-conférence </a:t>
            </a:r>
            <a:endParaRPr lang="fr-CA" sz="2000" dirty="0"/>
          </a:p>
        </p:txBody>
      </p:sp>
    </p:spTree>
    <p:extLst>
      <p:ext uri="{BB962C8B-B14F-4D97-AF65-F5344CB8AC3E}">
        <p14:creationId xmlns:p14="http://schemas.microsoft.com/office/powerpoint/2010/main" val="145260688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0"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12" name="Straight Connector 11">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8" name="Rectangle 17">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46035-64D4-8C1C-AD20-C1607DAA3167}"/>
              </a:ext>
            </a:extLst>
          </p:cNvPr>
          <p:cNvSpPr txBox="1"/>
          <p:nvPr/>
        </p:nvSpPr>
        <p:spPr>
          <a:xfrm>
            <a:off x="4713224" y="1105351"/>
            <a:ext cx="6353967" cy="3023981"/>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fr-CA" sz="4800" cap="all" spc="200" dirty="0">
                <a:ln w="3175" cmpd="sng">
                  <a:noFill/>
                </a:ln>
                <a:solidFill>
                  <a:srgbClr val="FFFFFF"/>
                </a:solidFill>
                <a:latin typeface="+mj-lt"/>
                <a:ea typeface="+mj-ea"/>
                <a:cs typeface="+mj-cs"/>
              </a:rPr>
              <a:t>iii. </a:t>
            </a:r>
            <a:r>
              <a:rPr lang="fr-CA" sz="4800" cap="all" spc="200" dirty="0" err="1">
                <a:ln w="3175" cmpd="sng">
                  <a:noFill/>
                </a:ln>
                <a:solidFill>
                  <a:srgbClr val="FFFFFF"/>
                </a:solidFill>
                <a:latin typeface="+mj-lt"/>
                <a:ea typeface="+mj-ea"/>
                <a:cs typeface="+mj-cs"/>
              </a:rPr>
              <a:t>CORRECTIOnel</a:t>
            </a:r>
            <a:endParaRPr lang="fr-CA" sz="4800" cap="all" spc="200" dirty="0">
              <a:ln w="3175" cmpd="sng">
                <a:noFill/>
              </a:ln>
              <a:solidFill>
                <a:srgbClr val="FFFFFF"/>
              </a:solidFill>
              <a:latin typeface="+mj-lt"/>
              <a:ea typeface="+mj-ea"/>
              <a:cs typeface="+mj-cs"/>
            </a:endParaRPr>
          </a:p>
        </p:txBody>
      </p:sp>
      <p:cxnSp>
        <p:nvCxnSpPr>
          <p:cNvPr id="20" name="Straight Connector 19">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0219773"/>
      </p:ext>
    </p:extLst>
  </p:cSld>
  <p:clrMapOvr>
    <a:overrideClrMapping bg1="dk1" tx1="lt1" bg2="dk2" tx2="lt2" accent1="accent1" accent2="accent2" accent3="accent3" accent4="accent4" accent5="accent5" accent6="accent6" hlink="hlink" folHlink="folHlink"/>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0" name="Picture 9" descr="Personne qui monte un escalier">
            <a:extLst>
              <a:ext uri="{FF2B5EF4-FFF2-40B4-BE49-F238E27FC236}">
                <a16:creationId xmlns:a16="http://schemas.microsoft.com/office/drawing/2014/main" id="{FC1CFFE0-F14F-6EAF-EDCE-61B744CA9CCD}"/>
              </a:ext>
            </a:extLst>
          </p:cNvPr>
          <p:cNvPicPr>
            <a:picLocks noChangeAspect="1"/>
          </p:cNvPicPr>
          <p:nvPr/>
        </p:nvPicPr>
        <p:blipFill rotWithShape="1">
          <a:blip r:embed="rId3"/>
          <a:srcRect l="36886" r="17954" b="-1"/>
          <a:stretch/>
        </p:blipFill>
        <p:spPr>
          <a:xfrm>
            <a:off x="7552266" y="10"/>
            <a:ext cx="4639734" cy="6857990"/>
          </a:xfrm>
          <a:prstGeom prst="rect">
            <a:avLst/>
          </a:prstGeom>
        </p:spPr>
      </p:pic>
      <p:sp>
        <p:nvSpPr>
          <p:cNvPr id="2" name="TextBox 1">
            <a:extLst>
              <a:ext uri="{FF2B5EF4-FFF2-40B4-BE49-F238E27FC236}">
                <a16:creationId xmlns:a16="http://schemas.microsoft.com/office/drawing/2014/main" id="{4B1287D7-9531-9FAC-84BC-82FE67692E10}"/>
              </a:ext>
            </a:extLst>
          </p:cNvPr>
          <p:cNvSpPr txBox="1"/>
          <p:nvPr/>
        </p:nvSpPr>
        <p:spPr>
          <a:xfrm>
            <a:off x="524868" y="1046782"/>
            <a:ext cx="6665166" cy="1803571"/>
          </a:xfrm>
          <a:prstGeom prst="rect">
            <a:avLst/>
          </a:prstGeom>
          <a:noFill/>
        </p:spPr>
        <p:txBody>
          <a:bodyPr wrap="square" rtlCol="0">
            <a:spAutoFit/>
          </a:bodyPr>
          <a:lstStyle/>
          <a:p>
            <a:pPr marL="285750" indent="-285750" defTabSz="914400">
              <a:lnSpc>
                <a:spcPct val="90000"/>
              </a:lnSpc>
              <a:spcAft>
                <a:spcPts val="600"/>
              </a:spcAft>
              <a:buFont typeface="Arial" panose="020B0604020202020204" pitchFamily="34" charset="0"/>
              <a:buChar char="•"/>
            </a:pPr>
            <a:endParaRPr lang="en-US" dirty="0"/>
          </a:p>
          <a:p>
            <a:pPr marL="285750" indent="-285750" algn="just" defTabSz="914400">
              <a:lnSpc>
                <a:spcPct val="90000"/>
              </a:lnSpc>
              <a:spcAft>
                <a:spcPts val="600"/>
              </a:spcAft>
              <a:buFont typeface="Arial" panose="020B0604020202020204" pitchFamily="34" charset="0"/>
              <a:buChar char="•"/>
            </a:pPr>
            <a:r>
              <a:rPr lang="fr-CA" sz="2000" dirty="0">
                <a:latin typeface="Arial" panose="020B0604020202020204" pitchFamily="34" charset="0"/>
                <a:cs typeface="Arial" panose="020B0604020202020204" pitchFamily="34" charset="0"/>
              </a:rPr>
              <a:t>Envisager une mise à jour du texte sur “</a:t>
            </a:r>
            <a:r>
              <a:rPr lang="fr-CA" sz="2000" dirty="0" err="1">
                <a:latin typeface="Arial" panose="020B0604020202020204" pitchFamily="34" charset="0"/>
                <a:cs typeface="Arial" panose="020B0604020202020204" pitchFamily="34" charset="0"/>
              </a:rPr>
              <a:t>Singleness</a:t>
            </a:r>
            <a:r>
              <a:rPr lang="fr-CA" sz="2000" dirty="0">
                <a:latin typeface="Arial" panose="020B0604020202020204" pitchFamily="34" charset="0"/>
                <a:cs typeface="Arial" panose="020B0604020202020204" pitchFamily="34" charset="0"/>
              </a:rPr>
              <a:t> of </a:t>
            </a:r>
            <a:r>
              <a:rPr lang="fr-CA" sz="2000" dirty="0" err="1">
                <a:latin typeface="Arial" panose="020B0604020202020204" pitchFamily="34" charset="0"/>
                <a:cs typeface="Arial" panose="020B0604020202020204" pitchFamily="34" charset="0"/>
              </a:rPr>
              <a:t>Purpose</a:t>
            </a:r>
            <a:r>
              <a:rPr lang="fr-CA" sz="2000" dirty="0">
                <a:latin typeface="Arial" panose="020B0604020202020204" pitchFamily="34" charset="0"/>
                <a:cs typeface="Arial" panose="020B0604020202020204" pitchFamily="34" charset="0"/>
              </a:rPr>
              <a:t>” (Notre but premier) pour remplacer le paragraphe existant dans la brochure « Un message aux professionnels de l'administration pénitentiaire ».</a:t>
            </a:r>
            <a:r>
              <a:rPr lang="fr-CA" sz="2000" dirty="0"/>
              <a:t> </a:t>
            </a:r>
            <a:r>
              <a:rPr lang="fr-CA" sz="2000" b="1" dirty="0"/>
              <a:t>ACCEPTÉ</a:t>
            </a:r>
            <a:r>
              <a:rPr lang="fr-CA" sz="2000" dirty="0"/>
              <a:t> </a:t>
            </a:r>
          </a:p>
        </p:txBody>
      </p:sp>
      <p:sp>
        <p:nvSpPr>
          <p:cNvPr id="6" name="TextBox 5">
            <a:extLst>
              <a:ext uri="{FF2B5EF4-FFF2-40B4-BE49-F238E27FC236}">
                <a16:creationId xmlns:a16="http://schemas.microsoft.com/office/drawing/2014/main" id="{E51894A5-37B6-138C-7346-AB24CC7E94FF}"/>
              </a:ext>
            </a:extLst>
          </p:cNvPr>
          <p:cNvSpPr txBox="1"/>
          <p:nvPr/>
        </p:nvSpPr>
        <p:spPr>
          <a:xfrm>
            <a:off x="524867" y="2643077"/>
            <a:ext cx="6502529" cy="2298065"/>
          </a:xfrm>
          <a:prstGeom prst="rect">
            <a:avLst/>
          </a:prstGeom>
          <a:noFill/>
        </p:spPr>
        <p:txBody>
          <a:bodyPr wrap="square">
            <a:spAutoFit/>
          </a:bodyPr>
          <a:lstStyle/>
          <a:p>
            <a:pPr marL="285750" indent="-285750" algn="just" defTabSz="238122">
              <a:spcAft>
                <a:spcPts val="406"/>
              </a:spcAft>
              <a:buFont typeface="Arial" panose="020B0604020202020204" pitchFamily="34" charset="0"/>
              <a:buChar char="•"/>
            </a:pPr>
            <a:r>
              <a:rPr lang="fr-FR" sz="2000" kern="1200" dirty="0">
                <a:solidFill>
                  <a:schemeClr val="tx1"/>
                </a:solidFill>
                <a:latin typeface="Arial" panose="020B0604020202020204" pitchFamily="34" charset="0"/>
                <a:cs typeface="Arial" panose="020B0604020202020204" pitchFamily="34" charset="0"/>
              </a:rPr>
              <a:t>Revoir la vidéo « </a:t>
            </a:r>
            <a:r>
              <a:rPr lang="fr-FR" sz="2000" kern="1200" dirty="0" err="1">
                <a:solidFill>
                  <a:schemeClr val="tx1"/>
                </a:solidFill>
                <a:latin typeface="Arial" panose="020B0604020202020204" pitchFamily="34" charset="0"/>
                <a:cs typeface="Arial" panose="020B0604020202020204" pitchFamily="34" charset="0"/>
              </a:rPr>
              <a:t>Carrying</a:t>
            </a:r>
            <a:r>
              <a:rPr lang="fr-FR" sz="2000" kern="1200" dirty="0">
                <a:solidFill>
                  <a:schemeClr val="tx1"/>
                </a:solidFill>
                <a:latin typeface="Arial" panose="020B0604020202020204" pitchFamily="34" charset="0"/>
                <a:cs typeface="Arial" panose="020B0604020202020204" pitchFamily="34" charset="0"/>
              </a:rPr>
              <a:t> the Message </a:t>
            </a:r>
            <a:r>
              <a:rPr lang="fr-FR" sz="2000" kern="1200" dirty="0" err="1">
                <a:solidFill>
                  <a:schemeClr val="tx1"/>
                </a:solidFill>
                <a:latin typeface="Arial" panose="020B0604020202020204" pitchFamily="34" charset="0"/>
                <a:cs typeface="Arial" panose="020B0604020202020204" pitchFamily="34" charset="0"/>
              </a:rPr>
              <a:t>Behind</a:t>
            </a:r>
            <a:r>
              <a:rPr lang="fr-FR" sz="2000" kern="1200" dirty="0">
                <a:solidFill>
                  <a:schemeClr val="tx1"/>
                </a:solidFill>
                <a:latin typeface="Arial" panose="020B0604020202020204" pitchFamily="34" charset="0"/>
                <a:cs typeface="Arial" panose="020B0604020202020204" pitchFamily="34" charset="0"/>
              </a:rPr>
              <a:t> </a:t>
            </a:r>
            <a:r>
              <a:rPr lang="fr-FR" sz="2000" kern="1200" dirty="0" err="1">
                <a:solidFill>
                  <a:schemeClr val="tx1"/>
                </a:solidFill>
                <a:latin typeface="Arial" panose="020B0604020202020204" pitchFamily="34" charset="0"/>
                <a:cs typeface="Arial" panose="020B0604020202020204" pitchFamily="34" charset="0"/>
              </a:rPr>
              <a:t>These</a:t>
            </a:r>
            <a:r>
              <a:rPr lang="fr-FR" sz="2000" kern="1200" dirty="0">
                <a:solidFill>
                  <a:schemeClr val="tx1"/>
                </a:solidFill>
                <a:latin typeface="Arial" panose="020B0604020202020204" pitchFamily="34" charset="0"/>
                <a:cs typeface="Arial" panose="020B0604020202020204" pitchFamily="34" charset="0"/>
              </a:rPr>
              <a:t> Walls » (La transmission du message derrière ces murs) en termes d'efficacité, de pertinence et de public visé. </a:t>
            </a:r>
          </a:p>
          <a:p>
            <a:pPr marL="342900" indent="-342900" algn="just" defTabSz="238122">
              <a:spcAft>
                <a:spcPts val="406"/>
              </a:spcAft>
              <a:buFont typeface="Wingdings" panose="05000000000000000000" pitchFamily="2" charset="2"/>
              <a:buChar char="§"/>
            </a:pPr>
            <a:r>
              <a:rPr lang="fr-FR" sz="2000" kern="1200" dirty="0">
                <a:solidFill>
                  <a:schemeClr val="tx1"/>
                </a:solidFill>
                <a:latin typeface="Arial" panose="020B0604020202020204" pitchFamily="34" charset="0"/>
                <a:cs typeface="Arial" panose="020B0604020202020204" pitchFamily="34" charset="0"/>
              </a:rPr>
              <a:t>Le comité recommande que la vidéo « Porter le message derrière les murs » soit supprimée. </a:t>
            </a:r>
            <a:r>
              <a:rPr lang="fr-FR" sz="2000" b="1" dirty="0">
                <a:latin typeface="Arial" panose="020B0604020202020204" pitchFamily="34" charset="0"/>
                <a:cs typeface="Arial" panose="020B0604020202020204" pitchFamily="34" charset="0"/>
              </a:rPr>
              <a:t>ACCEPTÉ</a:t>
            </a:r>
            <a:r>
              <a:rPr lang="fr-FR" sz="2000" dirty="0">
                <a:latin typeface="Arial" panose="020B0604020202020204" pitchFamily="34" charset="0"/>
                <a:cs typeface="Arial" panose="020B0604020202020204" pitchFamily="34" charset="0"/>
              </a:rPr>
              <a:t> </a:t>
            </a:r>
            <a:endParaRPr lang="fr-FR" sz="2000" kern="1200"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F22417F-82AC-02A5-8B07-24D0750FABA3}"/>
              </a:ext>
            </a:extLst>
          </p:cNvPr>
          <p:cNvSpPr txBox="1"/>
          <p:nvPr/>
        </p:nvSpPr>
        <p:spPr>
          <a:xfrm>
            <a:off x="624664" y="4941142"/>
            <a:ext cx="6665167" cy="707886"/>
          </a:xfrm>
          <a:prstGeom prst="rect">
            <a:avLst/>
          </a:prstGeom>
          <a:noFill/>
        </p:spPr>
        <p:txBody>
          <a:bodyPr wrap="square">
            <a:spAutoFit/>
          </a:bodyPr>
          <a:lstStyle/>
          <a:p>
            <a:pPr marL="285750" indent="-285750" algn="just">
              <a:buFont typeface="Arial" panose="020B0604020202020204" pitchFamily="34" charset="0"/>
              <a:buChar char="•"/>
            </a:pPr>
            <a:r>
              <a:rPr lang="fr-FR" sz="2000" dirty="0">
                <a:latin typeface="Arial" panose="020B0604020202020204" pitchFamily="34" charset="0"/>
                <a:cs typeface="Arial" panose="020B0604020202020204" pitchFamily="34" charset="0"/>
              </a:rPr>
              <a:t>Étudier une demande d'élaboration d'un dépliant sur l'alcoolique transgenre chez les AA.</a:t>
            </a:r>
            <a:r>
              <a:rPr lang="fr-FR" sz="2000" b="1" dirty="0">
                <a:latin typeface="Arial" panose="020B0604020202020204" pitchFamily="34" charset="0"/>
                <a:cs typeface="Arial" panose="020B0604020202020204" pitchFamily="34" charset="0"/>
              </a:rPr>
              <a:t> ACCEPTÉ</a:t>
            </a:r>
            <a:r>
              <a:rPr lang="fr-FR"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9497736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Personne qui monte un escalier">
            <a:extLst>
              <a:ext uri="{FF2B5EF4-FFF2-40B4-BE49-F238E27FC236}">
                <a16:creationId xmlns:a16="http://schemas.microsoft.com/office/drawing/2014/main" id="{FC1CFFE0-F14F-6EAF-EDCE-61B744CA9CCD}"/>
              </a:ext>
            </a:extLst>
          </p:cNvPr>
          <p:cNvPicPr>
            <a:picLocks noChangeAspect="1"/>
          </p:cNvPicPr>
          <p:nvPr/>
        </p:nvPicPr>
        <p:blipFill rotWithShape="1">
          <a:blip r:embed="rId3">
            <a:duotone>
              <a:prstClr val="black"/>
              <a:schemeClr val="tx2">
                <a:tint val="45000"/>
                <a:satMod val="400000"/>
              </a:schemeClr>
            </a:duotone>
            <a:alphaModFix amt="25000"/>
          </a:blip>
          <a:srcRect t="4474" b="11257"/>
          <a:stretch/>
        </p:blipFill>
        <p:spPr>
          <a:xfrm>
            <a:off x="20" y="-165858"/>
            <a:ext cx="12191980" cy="6857990"/>
          </a:xfrm>
          <a:prstGeom prst="rect">
            <a:avLst/>
          </a:prstGeom>
        </p:spPr>
      </p:pic>
      <p:cxnSp>
        <p:nvCxnSpPr>
          <p:cNvPr id="25" name="Straight Connector 24">
            <a:extLst>
              <a:ext uri="{FF2B5EF4-FFF2-40B4-BE49-F238E27FC236}">
                <a16:creationId xmlns:a16="http://schemas.microsoft.com/office/drawing/2014/main" id="{5ECB1430-5CD1-470D-8F0F-7EDE4C7902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DC6A9E1-B0FB-C65F-6D9C-A689B0AAF83F}"/>
              </a:ext>
            </a:extLst>
          </p:cNvPr>
          <p:cNvSpPr txBox="1"/>
          <p:nvPr/>
        </p:nvSpPr>
        <p:spPr>
          <a:xfrm>
            <a:off x="323273" y="826324"/>
            <a:ext cx="11498613" cy="5483036"/>
          </a:xfrm>
          <a:prstGeom prst="rect">
            <a:avLst/>
          </a:prstGeom>
        </p:spPr>
        <p:txBody>
          <a:bodyPr vert="horz" lIns="45720" tIns="45720" rIns="45720" bIns="45720" rtlCol="0">
            <a:normAutofit/>
          </a:bodyPr>
          <a:lstStyle/>
          <a:p>
            <a:pPr defTabSz="914400">
              <a:lnSpc>
                <a:spcPct val="90000"/>
              </a:lnSpc>
              <a:spcAft>
                <a:spcPts val="600"/>
              </a:spcAft>
              <a:buClr>
                <a:schemeClr val="accent1"/>
              </a:buClr>
            </a:pPr>
            <a:endParaRPr lang="en-US" dirty="0"/>
          </a:p>
          <a:p>
            <a:pPr defTabSz="914400">
              <a:lnSpc>
                <a:spcPct val="90000"/>
              </a:lnSpc>
              <a:spcAft>
                <a:spcPts val="600"/>
              </a:spcAft>
              <a:buClr>
                <a:schemeClr val="accent1"/>
              </a:buClr>
            </a:pPr>
            <a:endParaRPr lang="en-US" sz="2800" dirty="0"/>
          </a:p>
          <a:p>
            <a:pPr defTabSz="914400">
              <a:lnSpc>
                <a:spcPct val="90000"/>
              </a:lnSpc>
              <a:spcAft>
                <a:spcPts val="600"/>
              </a:spcAft>
              <a:buClr>
                <a:schemeClr val="accent1"/>
              </a:buClr>
            </a:pPr>
            <a:r>
              <a:rPr lang="fr-CA" sz="2800" dirty="0"/>
              <a:t>Mises à jour récentes du bureau du correctionnel :</a:t>
            </a:r>
          </a:p>
          <a:p>
            <a:pPr defTabSz="914400">
              <a:lnSpc>
                <a:spcPct val="90000"/>
              </a:lnSpc>
              <a:spcAft>
                <a:spcPts val="600"/>
              </a:spcAft>
              <a:buClr>
                <a:schemeClr val="accent1"/>
              </a:buClr>
            </a:pPr>
            <a:endParaRPr lang="fr-CA" sz="2800" dirty="0"/>
          </a:p>
          <a:p>
            <a:pPr marL="342900" indent="-342900" defTabSz="914400">
              <a:lnSpc>
                <a:spcPct val="90000"/>
              </a:lnSpc>
              <a:spcAft>
                <a:spcPts val="600"/>
              </a:spcAft>
              <a:buClr>
                <a:schemeClr val="accent1"/>
              </a:buClr>
              <a:buFontTx/>
              <a:buChar char="-"/>
            </a:pPr>
            <a:r>
              <a:rPr lang="fr-CA" sz="2800" dirty="0"/>
              <a:t>reçoit environ 50 lettres par semaine de personnes en détention</a:t>
            </a:r>
          </a:p>
          <a:p>
            <a:pPr marL="342900" indent="-342900" defTabSz="914400">
              <a:lnSpc>
                <a:spcPct val="90000"/>
              </a:lnSpc>
              <a:spcAft>
                <a:spcPts val="600"/>
              </a:spcAft>
              <a:buClr>
                <a:schemeClr val="accent1"/>
              </a:buClr>
              <a:buFontTx/>
              <a:buChar char="-"/>
            </a:pPr>
            <a:endParaRPr lang="fr-CA" sz="2800" dirty="0"/>
          </a:p>
          <a:p>
            <a:pPr marL="342900" indent="-342900" defTabSz="914400">
              <a:lnSpc>
                <a:spcPct val="90000"/>
              </a:lnSpc>
              <a:spcAft>
                <a:spcPts val="600"/>
              </a:spcAft>
              <a:buClr>
                <a:schemeClr val="accent1"/>
              </a:buClr>
              <a:buFontTx/>
              <a:buChar char="-"/>
            </a:pPr>
            <a:r>
              <a:rPr lang="fr-CA" sz="2800" dirty="0"/>
              <a:t>40 000 interactions uniques avec des livres électroniques et des livres audio</a:t>
            </a:r>
          </a:p>
          <a:p>
            <a:pPr marL="342900" indent="-342900" defTabSz="914400">
              <a:lnSpc>
                <a:spcPct val="90000"/>
              </a:lnSpc>
              <a:spcAft>
                <a:spcPts val="600"/>
              </a:spcAft>
              <a:buClr>
                <a:schemeClr val="accent1"/>
              </a:buClr>
              <a:buFontTx/>
              <a:buChar char="-"/>
            </a:pPr>
            <a:endParaRPr lang="fr-CA" sz="2800" dirty="0"/>
          </a:p>
          <a:p>
            <a:pPr defTabSz="914400">
              <a:lnSpc>
                <a:spcPct val="90000"/>
              </a:lnSpc>
              <a:spcAft>
                <a:spcPts val="600"/>
              </a:spcAft>
              <a:buClr>
                <a:schemeClr val="accent1"/>
              </a:buClr>
            </a:pPr>
            <a:r>
              <a:rPr lang="fr-CA" sz="2800" dirty="0"/>
              <a:t>- 1 355 jumelages  faits par le service de correspondance</a:t>
            </a:r>
          </a:p>
        </p:txBody>
      </p:sp>
    </p:spTree>
    <p:extLst>
      <p:ext uri="{BB962C8B-B14F-4D97-AF65-F5344CB8AC3E}">
        <p14:creationId xmlns:p14="http://schemas.microsoft.com/office/powerpoint/2010/main" val="1512866052"/>
      </p:ext>
    </p:extLst>
  </p:cSld>
  <p:clrMapOvr>
    <a:overrideClrMapping bg1="dk1" tx1="lt1" bg2="dk2" tx2="lt2" accent1="accent1" accent2="accent2" accent3="accent3" accent4="accent4" accent5="accent5" accent6="accent6" hlink="hlink" folHlink="folHlink"/>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0"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12" name="Straight Connector 11">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8" name="Rectangle 17">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46035-64D4-8C1C-AD20-C1607DAA3167}"/>
              </a:ext>
            </a:extLst>
          </p:cNvPr>
          <p:cNvSpPr txBox="1"/>
          <p:nvPr/>
        </p:nvSpPr>
        <p:spPr>
          <a:xfrm>
            <a:off x="4713224" y="1105351"/>
            <a:ext cx="6353967" cy="3023981"/>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4800" cap="all" spc="200" dirty="0">
                <a:solidFill>
                  <a:srgbClr val="FFFFFF"/>
                </a:solidFill>
                <a:latin typeface="+mj-lt"/>
                <a:ea typeface="+mj-ea"/>
                <a:cs typeface="+mj-cs"/>
              </a:rPr>
              <a:t>iv. FINANCES</a:t>
            </a:r>
          </a:p>
        </p:txBody>
      </p:sp>
      <p:cxnSp>
        <p:nvCxnSpPr>
          <p:cNvPr id="20" name="Straight Connector 19">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382468"/>
      </p:ext>
    </p:extLst>
  </p:cSld>
  <p:clrMapOvr>
    <a:overrideClrMapping bg1="dk1" tx1="lt1" bg2="dk2" tx2="lt2" accent1="accent1" accent2="accent2" accent3="accent3" accent4="accent4" accent5="accent5" accent6="accent6" hlink="hlink" folHlink="folHlink"/>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C3B7EE-8632-4756-A078-1B3B0DF3B5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5938FE4-B9CA-388C-2AAB-101C6792F891}"/>
              </a:ext>
            </a:extLst>
          </p:cNvPr>
          <p:cNvSpPr txBox="1"/>
          <p:nvPr/>
        </p:nvSpPr>
        <p:spPr>
          <a:xfrm>
            <a:off x="942156" y="2875845"/>
            <a:ext cx="9802044" cy="4023360"/>
          </a:xfrm>
          <a:prstGeom prst="rect">
            <a:avLst/>
          </a:prstGeom>
          <a:ln>
            <a:noFill/>
          </a:ln>
        </p:spPr>
        <p:txBody>
          <a:bodyPr vert="horz" lIns="45720" tIns="45720" rIns="45720" bIns="45720" rtlCol="0">
            <a:normAutofit/>
          </a:bodyPr>
          <a:lstStyle/>
          <a:p>
            <a:pPr marL="285750" indent="-285750" defTabSz="914400">
              <a:lnSpc>
                <a:spcPct val="90000"/>
              </a:lnSpc>
              <a:spcAft>
                <a:spcPts val="600"/>
              </a:spcAft>
              <a:buFont typeface="Arial" panose="020B0604020202020204" pitchFamily="34" charset="0"/>
              <a:buChar char="•"/>
            </a:pPr>
            <a:r>
              <a:rPr lang="fr-CA" dirty="0">
                <a:solidFill>
                  <a:schemeClr val="bg1"/>
                </a:solidFill>
              </a:rPr>
              <a:t>Le comité a recommandé que la contribution annuelle maximale par membres des AA au Conseil des       Services généraux passe de 5 000 $ à 7 500 $.</a:t>
            </a:r>
            <a:r>
              <a:rPr lang="fr-CA" b="1" dirty="0">
                <a:solidFill>
                  <a:schemeClr val="bg1"/>
                </a:solidFill>
              </a:rPr>
              <a:t> ACCEPTÉ</a:t>
            </a:r>
            <a:endParaRPr lang="fr-CA" dirty="0">
              <a:solidFill>
                <a:schemeClr val="bg1"/>
              </a:solidFill>
            </a:endParaRPr>
          </a:p>
        </p:txBody>
      </p:sp>
      <p:sp>
        <p:nvSpPr>
          <p:cNvPr id="6" name="TextBox 5">
            <a:extLst>
              <a:ext uri="{FF2B5EF4-FFF2-40B4-BE49-F238E27FC236}">
                <a16:creationId xmlns:a16="http://schemas.microsoft.com/office/drawing/2014/main" id="{6EF1CC76-B72C-CB36-7F66-AE35B9B7A5FC}"/>
              </a:ext>
            </a:extLst>
          </p:cNvPr>
          <p:cNvSpPr txBox="1"/>
          <p:nvPr/>
        </p:nvSpPr>
        <p:spPr>
          <a:xfrm>
            <a:off x="860184" y="1283524"/>
            <a:ext cx="9884016" cy="1200329"/>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fr-CA" dirty="0">
                <a:solidFill>
                  <a:schemeClr val="bg1"/>
                </a:solidFill>
              </a:rPr>
              <a:t>Le comité a examiné la vidéo Les Alcooliques anonymes : un espoir pour en garantir l’efficacité et la pertinence, et n’a pris aucune mesure. Il a convenu que la vidéo contient de l’information pertinente et qu’elle est encore utile. Il était d’avis cependant qu’il ne serait pas opportun à ce moment-ci de mettre à jour cette vidéo.</a:t>
            </a:r>
          </a:p>
        </p:txBody>
      </p:sp>
      <p:sp>
        <p:nvSpPr>
          <p:cNvPr id="8" name="TextBox 7">
            <a:extLst>
              <a:ext uri="{FF2B5EF4-FFF2-40B4-BE49-F238E27FC236}">
                <a16:creationId xmlns:a16="http://schemas.microsoft.com/office/drawing/2014/main" id="{DC551E3B-E678-9169-5909-F4402DCDB7CD}"/>
              </a:ext>
            </a:extLst>
          </p:cNvPr>
          <p:cNvSpPr txBox="1"/>
          <p:nvPr/>
        </p:nvSpPr>
        <p:spPr>
          <a:xfrm>
            <a:off x="899992" y="3871863"/>
            <a:ext cx="10009014" cy="2308324"/>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fr-FR" dirty="0">
                <a:solidFill>
                  <a:schemeClr val="bg1"/>
                </a:solidFill>
              </a:rPr>
              <a:t>Le comité a pris connaissance du rapport de progrès qui fait part de l’expérience partagée du Mouvement relativement aux éventuels changements qui pourraient être apportés aux </a:t>
            </a:r>
            <a:r>
              <a:rPr lang="fr-FR" b="1" dirty="0">
                <a:solidFill>
                  <a:schemeClr val="bg1"/>
                </a:solidFill>
              </a:rPr>
              <a:t>écrits des membres fondateurs des AA </a:t>
            </a:r>
            <a:r>
              <a:rPr lang="fr-FR" dirty="0">
                <a:solidFill>
                  <a:schemeClr val="bg1"/>
                </a:solidFill>
              </a:rPr>
              <a:t>et n’a pris aucune mesure. Après avoir longuement réfléchi aux commentaires reçus lors des séances d’échange de vues sur les écrits des membres fondateurs, ainsi qu’aux observations formulées par le Mouvement par l’entremise des délégués des Régions, le comité estimait que les procédures actuelles de la Conférence prévoient un processus par lequel les futures modifications proposées peuvent être soumises à la conscience de groupe de chaque Conférence, d’où l’inutilité d’une politique obligatoire. </a:t>
            </a:r>
            <a:endParaRPr lang="fr-CA" dirty="0">
              <a:solidFill>
                <a:schemeClr val="bg1"/>
              </a:solidFill>
            </a:endParaRPr>
          </a:p>
        </p:txBody>
      </p:sp>
    </p:spTree>
    <p:extLst>
      <p:ext uri="{BB962C8B-B14F-4D97-AF65-F5344CB8AC3E}">
        <p14:creationId xmlns:p14="http://schemas.microsoft.com/office/powerpoint/2010/main" val="601929183"/>
      </p:ext>
    </p:extLst>
  </p:cSld>
  <p:clrMapOvr>
    <a:overrideClrMapping bg1="dk1" tx1="lt1" bg2="dk2" tx2="lt2" accent1="accent1" accent2="accent2" accent3="accent3" accent4="accent4" accent5="accent5" accent6="accent6" hlink="hlink" folHlink="folHlink"/>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 name="Rectangle 338">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341" name="Rectangle 340">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9"/>
          <p:cNvSpPr txBox="1"/>
          <p:nvPr/>
        </p:nvSpPr>
        <p:spPr>
          <a:xfrm>
            <a:off x="7207780" y="4082341"/>
            <a:ext cx="2567864" cy="716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283182">
              <a:lnSpc>
                <a:spcPct val="120000"/>
              </a:lnSpc>
              <a:spcAft>
                <a:spcPts val="554"/>
              </a:spcAft>
              <a:defRPr sz="2900">
                <a:solidFill>
                  <a:srgbClr val="FFFFFF"/>
                </a:solidFill>
                <a:latin typeface="Calibri"/>
                <a:ea typeface="Calibri"/>
                <a:cs typeface="Calibri"/>
                <a:sym typeface="Calibri"/>
              </a:defRPr>
            </a:pPr>
            <a:r>
              <a:rPr lang="en-CA" sz="1797" kern="1200" dirty="0">
                <a:solidFill>
                  <a:srgbClr val="555555"/>
                </a:solidFill>
                <a:latin typeface="Calibri"/>
                <a:ea typeface="+mn-ea"/>
                <a:cs typeface="Calibri"/>
                <a:sym typeface="Calibri"/>
              </a:rPr>
              <a:t>Me </a:t>
            </a:r>
            <a:r>
              <a:rPr lang="en-CA" sz="1797" kern="1200" dirty="0" err="1">
                <a:solidFill>
                  <a:srgbClr val="555555"/>
                </a:solidFill>
                <a:latin typeface="Calibri"/>
                <a:ea typeface="+mn-ea"/>
                <a:cs typeface="Calibri"/>
                <a:sym typeface="Calibri"/>
              </a:rPr>
              <a:t>contacter</a:t>
            </a:r>
            <a:r>
              <a:rPr lang="en-CA" sz="1797" kern="1200" dirty="0">
                <a:solidFill>
                  <a:srgbClr val="555555"/>
                </a:solidFill>
                <a:latin typeface="Calibri"/>
                <a:ea typeface="+mn-ea"/>
                <a:cs typeface="Calibri"/>
                <a:sym typeface="Calibri"/>
              </a:rPr>
              <a:t> par courriel </a:t>
            </a:r>
          </a:p>
          <a:p>
            <a:pPr algn="ctr" defTabSz="283182">
              <a:lnSpc>
                <a:spcPct val="120000"/>
              </a:lnSpc>
              <a:spcAft>
                <a:spcPts val="554"/>
              </a:spcAft>
              <a:defRPr sz="2900">
                <a:solidFill>
                  <a:srgbClr val="FFFFFF"/>
                </a:solidFill>
                <a:latin typeface="Calibri"/>
                <a:ea typeface="Calibri"/>
                <a:cs typeface="Calibri"/>
                <a:sym typeface="Calibri"/>
              </a:defRPr>
            </a:pPr>
            <a:r>
              <a:rPr sz="1797" kern="1200" dirty="0">
                <a:solidFill>
                  <a:srgbClr val="000000"/>
                </a:solidFill>
                <a:latin typeface="Calibri"/>
                <a:ea typeface="+mn-ea"/>
                <a:cs typeface="Calibri"/>
                <a:sym typeface="Calibri"/>
              </a:rPr>
              <a:t>del</a:t>
            </a:r>
            <a:r>
              <a:rPr lang="en-CA" sz="1797" kern="1200" dirty="0">
                <a:solidFill>
                  <a:srgbClr val="000000"/>
                </a:solidFill>
                <a:latin typeface="Calibri"/>
                <a:ea typeface="+mn-ea"/>
                <a:cs typeface="Calibri"/>
                <a:sym typeface="Calibri"/>
              </a:rPr>
              <a:t>@aa90.org</a:t>
            </a:r>
            <a:endParaRPr dirty="0">
              <a:solidFill>
                <a:srgbClr val="000000"/>
              </a:solidFill>
            </a:endParaRPr>
          </a:p>
        </p:txBody>
      </p:sp>
      <p:sp>
        <p:nvSpPr>
          <p:cNvPr id="332" name="Rectangle 32"/>
          <p:cNvSpPr txBox="1"/>
          <p:nvPr/>
        </p:nvSpPr>
        <p:spPr>
          <a:xfrm>
            <a:off x="6518132" y="2722415"/>
            <a:ext cx="4106007" cy="712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lnSpc>
                <a:spcPct val="80000"/>
              </a:lnSpc>
              <a:defRPr sz="4000" b="1">
                <a:solidFill>
                  <a:srgbClr val="FFFFFF"/>
                </a:solidFill>
                <a:latin typeface="Calibri"/>
                <a:ea typeface="Calibri"/>
                <a:cs typeface="Calibri"/>
                <a:sym typeface="Calibri"/>
              </a:defRPr>
            </a:lvl1pPr>
          </a:lstStyle>
          <a:p>
            <a:pPr defTabSz="283182">
              <a:spcAft>
                <a:spcPts val="554"/>
              </a:spcAft>
            </a:pPr>
            <a:r>
              <a:rPr lang="fr-FR" sz="2478" b="1" kern="1200">
                <a:solidFill>
                  <a:srgbClr val="555555"/>
                </a:solidFill>
                <a:latin typeface="Calibri"/>
                <a:ea typeface="Calibri"/>
                <a:cs typeface="Calibri"/>
                <a:sym typeface="Calibri"/>
              </a:rPr>
              <a:t>Vous voulez une copie de cette présentation ?</a:t>
            </a:r>
            <a:endParaRPr/>
          </a:p>
        </p:txBody>
      </p:sp>
      <p:sp>
        <p:nvSpPr>
          <p:cNvPr id="334" name="EMAIL"/>
          <p:cNvSpPr txBox="1"/>
          <p:nvPr/>
        </p:nvSpPr>
        <p:spPr>
          <a:xfrm rot="16200000">
            <a:off x="4232296" y="2949554"/>
            <a:ext cx="3314609" cy="997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3800" b="1">
                <a:solidFill>
                  <a:srgbClr val="55B2DA"/>
                </a:solidFill>
                <a:latin typeface="Calibri"/>
                <a:ea typeface="Calibri"/>
                <a:cs typeface="Calibri"/>
                <a:sym typeface="Calibri"/>
              </a:defRPr>
            </a:lvl1pPr>
          </a:lstStyle>
          <a:p>
            <a:pPr defTabSz="283182">
              <a:spcAft>
                <a:spcPts val="554"/>
              </a:spcAft>
            </a:pPr>
            <a:r>
              <a:rPr lang="en-CA" sz="5946" b="1" kern="1200">
                <a:solidFill>
                  <a:srgbClr val="005B82"/>
                </a:solidFill>
                <a:latin typeface="Calibri"/>
                <a:ea typeface="Calibri"/>
                <a:cs typeface="Calibri"/>
                <a:sym typeface="Calibri"/>
              </a:rPr>
              <a:t>COURRIEL</a:t>
            </a:r>
            <a:endParaRPr sz="9600"/>
          </a:p>
        </p:txBody>
      </p:sp>
      <p:pic>
        <p:nvPicPr>
          <p:cNvPr id="5" name="Picture Placeholder 4" descr="A group of people in a conference room&#10;&#10;Description automatically generated">
            <a:extLst>
              <a:ext uri="{FF2B5EF4-FFF2-40B4-BE49-F238E27FC236}">
                <a16:creationId xmlns:a16="http://schemas.microsoft.com/office/drawing/2014/main" id="{E116E2B1-B49E-8029-ED3B-4DD4B1FF7FBE}"/>
              </a:ext>
            </a:extLst>
          </p:cNvPr>
          <p:cNvPicPr>
            <a:picLocks noChangeAspect="1"/>
          </p:cNvPicPr>
          <p:nvPr/>
        </p:nvPicPr>
        <p:blipFill>
          <a:blip r:embed="rId2">
            <a:extLst>
              <a:ext uri="{28A0092B-C50C-407E-A947-70E740481C1C}">
                <a14:useLocalDpi xmlns:a14="http://schemas.microsoft.com/office/drawing/2010/main" val="0"/>
              </a:ext>
            </a:extLst>
          </a:blip>
          <a:srcRect l="31723" r="31723"/>
          <a:stretch>
            <a:fillRect/>
          </a:stretch>
        </p:blipFill>
        <p:spPr>
          <a:xfrm>
            <a:off x="1567858" y="804333"/>
            <a:ext cx="3752462" cy="5249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5" name="Rectangle 14">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lose up of heart shaped pages of a book">
            <a:extLst>
              <a:ext uri="{FF2B5EF4-FFF2-40B4-BE49-F238E27FC236}">
                <a16:creationId xmlns:a16="http://schemas.microsoft.com/office/drawing/2014/main" id="{23A90078-FAFD-D4A9-96F5-1135650E7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82350" y="830424"/>
            <a:ext cx="10310327" cy="2232499"/>
          </a:xfrm>
          <a:prstGeom prst="rect">
            <a:avLst/>
          </a:prstGeom>
        </p:spPr>
      </p:pic>
      <p:sp>
        <p:nvSpPr>
          <p:cNvPr id="13" name="TextBox 12">
            <a:extLst>
              <a:ext uri="{FF2B5EF4-FFF2-40B4-BE49-F238E27FC236}">
                <a16:creationId xmlns:a16="http://schemas.microsoft.com/office/drawing/2014/main" id="{F6A831F1-71B3-EA2D-BF45-E2B7508CDDBB}"/>
              </a:ext>
            </a:extLst>
          </p:cNvPr>
          <p:cNvSpPr txBox="1"/>
          <p:nvPr/>
        </p:nvSpPr>
        <p:spPr>
          <a:xfrm>
            <a:off x="2392217" y="184727"/>
            <a:ext cx="6726405" cy="369332"/>
          </a:xfrm>
          <a:prstGeom prst="rect">
            <a:avLst/>
          </a:prstGeom>
          <a:noFill/>
        </p:spPr>
        <p:txBody>
          <a:bodyPr wrap="square">
            <a:spAutoFit/>
          </a:bodyPr>
          <a:lstStyle/>
          <a:p>
            <a:r>
              <a:rPr lang="fr-FR" dirty="0">
                <a:solidFill>
                  <a:schemeClr val="bg1"/>
                </a:solidFill>
              </a:rPr>
              <a:t>Sessions de partage sur les écrits de nos fondateurs </a:t>
            </a:r>
            <a:endParaRPr lang="fr-CA" dirty="0">
              <a:solidFill>
                <a:schemeClr val="bg1"/>
              </a:solidFill>
            </a:endParaRPr>
          </a:p>
        </p:txBody>
      </p:sp>
      <p:sp>
        <p:nvSpPr>
          <p:cNvPr id="17" name="TextBox 16">
            <a:extLst>
              <a:ext uri="{FF2B5EF4-FFF2-40B4-BE49-F238E27FC236}">
                <a16:creationId xmlns:a16="http://schemas.microsoft.com/office/drawing/2014/main" id="{6863D153-103D-9B55-FA4D-34C330C37D80}"/>
              </a:ext>
            </a:extLst>
          </p:cNvPr>
          <p:cNvSpPr txBox="1"/>
          <p:nvPr/>
        </p:nvSpPr>
        <p:spPr>
          <a:xfrm>
            <a:off x="1238206" y="3230249"/>
            <a:ext cx="10310327" cy="2862322"/>
          </a:xfrm>
          <a:prstGeom prst="rect">
            <a:avLst/>
          </a:prstGeom>
          <a:noFill/>
        </p:spPr>
        <p:txBody>
          <a:bodyPr wrap="square" rtlCol="0">
            <a:spAutoFit/>
          </a:bodyPr>
          <a:lstStyle/>
          <a:p>
            <a:pPr algn="just"/>
            <a:r>
              <a:rPr lang="fr-FR" sz="2000" dirty="0"/>
              <a:t>Mes réflexions; Après une session de partage en ligne avec l'ensemble de la Conférence et deux créneaux horaires désignés lors de la 74e Conférence des Services généraux. Nous avons pu entendre les réflexions de chacun sur ce sujet important.  Je peux honnêtement dire que la grande majorité a exprimé le même sentiment, à savoir que nous ne devrions pas changer les écrits des fondateurs, qui sont notre héritage. Si la plupart ont exprimé le besoin de moderniser notre message, les écrits originaux des fondateurs ne doivent pas être modifiés. Il y a de nombreuses façons de moderniser le et, en réalité, c'est ce que nous avons fait par le biais des MIP, de vidéos modernes, de nouvelles brochures, d'une présence en ligne, de la vente de notre littérature en format électronique. </a:t>
            </a:r>
            <a:endParaRPr lang="fr-CA" sz="2000" dirty="0"/>
          </a:p>
        </p:txBody>
      </p:sp>
    </p:spTree>
    <p:extLst>
      <p:ext uri="{BB962C8B-B14F-4D97-AF65-F5344CB8AC3E}">
        <p14:creationId xmlns:p14="http://schemas.microsoft.com/office/powerpoint/2010/main" val="391956111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0"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12" name="Straight Connector 11">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8" name="Rectangle 17">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46035-64D4-8C1C-AD20-C1607DAA3167}"/>
              </a:ext>
            </a:extLst>
          </p:cNvPr>
          <p:cNvSpPr txBox="1"/>
          <p:nvPr/>
        </p:nvSpPr>
        <p:spPr>
          <a:xfrm>
            <a:off x="4713224" y="1105351"/>
            <a:ext cx="6353967" cy="3023981"/>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4800" cap="all" spc="200" dirty="0">
                <a:solidFill>
                  <a:srgbClr val="FFFFFF"/>
                </a:solidFill>
                <a:latin typeface="+mj-lt"/>
                <a:ea typeface="+mj-ea"/>
                <a:cs typeface="+mj-cs"/>
              </a:rPr>
              <a:t>V. Grapevine – la </a:t>
            </a:r>
            <a:r>
              <a:rPr lang="en-US" sz="4800" cap="all" spc="200" dirty="0" err="1">
                <a:solidFill>
                  <a:srgbClr val="FFFFFF"/>
                </a:solidFill>
                <a:latin typeface="+mj-lt"/>
                <a:ea typeface="+mj-ea"/>
                <a:cs typeface="+mj-cs"/>
              </a:rPr>
              <a:t>Viña</a:t>
            </a:r>
            <a:r>
              <a:rPr lang="en-US" sz="4800" cap="all" spc="200" dirty="0">
                <a:solidFill>
                  <a:srgbClr val="FFFFFF"/>
                </a:solidFill>
                <a:latin typeface="+mj-lt"/>
                <a:ea typeface="+mj-ea"/>
                <a:cs typeface="+mj-cs"/>
              </a:rPr>
              <a:t> </a:t>
            </a:r>
          </a:p>
        </p:txBody>
      </p:sp>
      <p:cxnSp>
        <p:nvCxnSpPr>
          <p:cNvPr id="20" name="Straight Connector 19">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029785"/>
      </p:ext>
    </p:extLst>
  </p:cSld>
  <p:clrMapOvr>
    <a:overrideClrMapping bg1="dk1" tx1="lt1" bg2="dk2" tx2="lt2" accent1="accent1" accent2="accent2" accent3="accent3" accent4="accent4" accent5="accent5" accent6="accent6" hlink="hlink" folHlink="folHlink"/>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3" name="TextBox 2">
            <a:extLst>
              <a:ext uri="{FF2B5EF4-FFF2-40B4-BE49-F238E27FC236}">
                <a16:creationId xmlns:a16="http://schemas.microsoft.com/office/drawing/2014/main" id="{0DE56388-4E11-B818-894C-D2FDFBAEEFD5}"/>
              </a:ext>
            </a:extLst>
          </p:cNvPr>
          <p:cNvSpPr txBox="1"/>
          <p:nvPr/>
        </p:nvSpPr>
        <p:spPr>
          <a:xfrm>
            <a:off x="369684" y="599097"/>
            <a:ext cx="11452631" cy="369332"/>
          </a:xfrm>
          <a:prstGeom prst="rect">
            <a:avLst/>
          </a:prstGeom>
          <a:noFill/>
        </p:spPr>
        <p:txBody>
          <a:bodyPr wrap="square" rtlCol="0">
            <a:spAutoFit/>
          </a:bodyPr>
          <a:lstStyle/>
          <a:p>
            <a:pPr algn="ctr"/>
            <a:r>
              <a:rPr lang="fr-FR" sz="1800" dirty="0"/>
              <a:t>       </a:t>
            </a:r>
            <a:r>
              <a:rPr lang="fr-FR" sz="1800" b="1" dirty="0">
                <a:solidFill>
                  <a:schemeClr val="bg1"/>
                </a:solidFill>
              </a:rPr>
              <a:t>DISCUTER DE LA RENTABILITÉ DE LA POURSUITE DE L'IMPRESSION DE LA VIÑA</a:t>
            </a:r>
            <a:r>
              <a:rPr lang="fr-FR" sz="1800" dirty="0">
                <a:solidFill>
                  <a:schemeClr val="bg1"/>
                </a:solidFill>
              </a:rPr>
              <a:t>.</a:t>
            </a:r>
          </a:p>
        </p:txBody>
      </p:sp>
      <p:sp>
        <p:nvSpPr>
          <p:cNvPr id="7" name="TextBox 6">
            <a:extLst>
              <a:ext uri="{FF2B5EF4-FFF2-40B4-BE49-F238E27FC236}">
                <a16:creationId xmlns:a16="http://schemas.microsoft.com/office/drawing/2014/main" id="{099C2C57-989E-95BD-9981-C6862F78E9B9}"/>
              </a:ext>
            </a:extLst>
          </p:cNvPr>
          <p:cNvSpPr txBox="1"/>
          <p:nvPr/>
        </p:nvSpPr>
        <p:spPr>
          <a:xfrm>
            <a:off x="826676" y="2454571"/>
            <a:ext cx="10952530" cy="646331"/>
          </a:xfrm>
          <a:prstGeom prst="rect">
            <a:avLst/>
          </a:prstGeom>
          <a:noFill/>
        </p:spPr>
        <p:txBody>
          <a:bodyPr wrap="square" rtlCol="0">
            <a:spAutoFit/>
          </a:bodyPr>
          <a:lstStyle/>
          <a:p>
            <a:pPr lvl="1"/>
            <a:r>
              <a:rPr lang="fr-FR" dirty="0">
                <a:solidFill>
                  <a:schemeClr val="bg1"/>
                </a:solidFill>
              </a:rPr>
              <a:t>L'opinion minoritaire a été entendue. Une proposition de réexamen a été appuyée. La proposition de réexamen (à la majorité simple) est Rejetée - La proposition est adoptée.</a:t>
            </a:r>
          </a:p>
        </p:txBody>
      </p:sp>
      <p:sp>
        <p:nvSpPr>
          <p:cNvPr id="9" name="TextBox 8">
            <a:extLst>
              <a:ext uri="{FF2B5EF4-FFF2-40B4-BE49-F238E27FC236}">
                <a16:creationId xmlns:a16="http://schemas.microsoft.com/office/drawing/2014/main" id="{20673AA0-D732-CE1F-9865-CCB73284877A}"/>
              </a:ext>
            </a:extLst>
          </p:cNvPr>
          <p:cNvSpPr txBox="1"/>
          <p:nvPr/>
        </p:nvSpPr>
        <p:spPr>
          <a:xfrm>
            <a:off x="826676" y="1424103"/>
            <a:ext cx="10952530" cy="1015663"/>
          </a:xfrm>
          <a:prstGeom prst="rect">
            <a:avLst/>
          </a:prstGeom>
          <a:noFill/>
        </p:spPr>
        <p:txBody>
          <a:bodyPr wrap="square">
            <a:spAutoFit/>
          </a:bodyPr>
          <a:lstStyle/>
          <a:p>
            <a:pPr marL="285750" indent="-285750" algn="just">
              <a:buFont typeface="Arial" panose="020B0604020202020204" pitchFamily="34" charset="0"/>
              <a:buChar char="•"/>
            </a:pPr>
            <a:r>
              <a:rPr lang="fr-FR" sz="2000" b="1" dirty="0">
                <a:solidFill>
                  <a:schemeClr val="bg1"/>
                </a:solidFill>
              </a:rPr>
              <a:t>Le comité a recommandé que</a:t>
            </a:r>
            <a:r>
              <a:rPr lang="fr-FR" sz="2000" dirty="0">
                <a:solidFill>
                  <a:schemeClr val="bg1"/>
                </a:solidFill>
              </a:rPr>
              <a:t> le conseil d'administration d'AA Grapevine élabore un plan financier quinquennal pour La Viña dans le but de réduire les déficits et d'augmenter les revenus, qui sera présenté au comité de la Conférence 2025 sur Grapevine et La Viña. </a:t>
            </a:r>
            <a:r>
              <a:rPr lang="en-US" sz="2000" b="1" dirty="0">
                <a:solidFill>
                  <a:schemeClr val="bg1"/>
                </a:solidFill>
              </a:rPr>
              <a:t>ACCEPTÉ</a:t>
            </a:r>
            <a:endParaRPr lang="fr-FR" sz="2000" dirty="0"/>
          </a:p>
        </p:txBody>
      </p:sp>
      <p:sp>
        <p:nvSpPr>
          <p:cNvPr id="4" name="TextBox 3">
            <a:extLst>
              <a:ext uri="{FF2B5EF4-FFF2-40B4-BE49-F238E27FC236}">
                <a16:creationId xmlns:a16="http://schemas.microsoft.com/office/drawing/2014/main" id="{260C128B-9F1E-21DC-C2F6-EE2867F042CB}"/>
              </a:ext>
            </a:extLst>
          </p:cNvPr>
          <p:cNvSpPr txBox="1"/>
          <p:nvPr/>
        </p:nvSpPr>
        <p:spPr>
          <a:xfrm>
            <a:off x="785091" y="3296346"/>
            <a:ext cx="11035700" cy="1477328"/>
          </a:xfrm>
          <a:prstGeom prst="rect">
            <a:avLst/>
          </a:prstGeom>
          <a:noFill/>
        </p:spPr>
        <p:txBody>
          <a:bodyPr wrap="square">
            <a:spAutoFit/>
          </a:bodyPr>
          <a:lstStyle/>
          <a:p>
            <a:pPr marL="285750" indent="-285750" algn="just">
              <a:buFont typeface="Arial" panose="020B0604020202020204" pitchFamily="34" charset="0"/>
              <a:buChar char="•"/>
            </a:pPr>
            <a:r>
              <a:rPr lang="fr-FR" b="1" dirty="0">
                <a:solidFill>
                  <a:schemeClr val="bg1"/>
                </a:solidFill>
              </a:rPr>
              <a:t>Le comité a exploré les services fournis par AA Grapevine Inc. et la façon dont ils devraient être financés</a:t>
            </a:r>
            <a:r>
              <a:rPr lang="fr-FR" dirty="0">
                <a:solidFill>
                  <a:schemeClr val="bg1"/>
                </a:solidFill>
              </a:rPr>
              <a:t> et n’a pris aucune mesure. Le comité a estimé qu’il avait besoin des commentaires du Mouvement et a demandé que le Conseil de Grapevine mène un sondage auprès des membres pour identifier la pertinence, l’utilité et la viabilité financière des produits et services fournis par AA Grapevine Inc, tels que le balado et les comptes Instagram et </a:t>
            </a:r>
            <a:r>
              <a:rPr lang="fr-FR" dirty="0" err="1">
                <a:solidFill>
                  <a:schemeClr val="bg1"/>
                </a:solidFill>
              </a:rPr>
              <a:t>Youtube</a:t>
            </a:r>
            <a:r>
              <a:rPr lang="fr-FR" dirty="0">
                <a:solidFill>
                  <a:schemeClr val="bg1"/>
                </a:solidFill>
              </a:rPr>
              <a:t>, avec un rapport à présenter au Comité de Grapevine et de La Viña de la Conférence de 2026.</a:t>
            </a:r>
          </a:p>
        </p:txBody>
      </p:sp>
      <p:sp>
        <p:nvSpPr>
          <p:cNvPr id="8" name="TextBox 7">
            <a:extLst>
              <a:ext uri="{FF2B5EF4-FFF2-40B4-BE49-F238E27FC236}">
                <a16:creationId xmlns:a16="http://schemas.microsoft.com/office/drawing/2014/main" id="{1CFC60ED-467B-0EE0-CCDF-BCCCE0A19549}"/>
              </a:ext>
            </a:extLst>
          </p:cNvPr>
          <p:cNvSpPr txBox="1"/>
          <p:nvPr/>
        </p:nvSpPr>
        <p:spPr>
          <a:xfrm>
            <a:off x="826676" y="4974028"/>
            <a:ext cx="10952530" cy="1508105"/>
          </a:xfrm>
          <a:prstGeom prst="rect">
            <a:avLst/>
          </a:prstGeom>
          <a:noFill/>
        </p:spPr>
        <p:txBody>
          <a:bodyPr wrap="square">
            <a:spAutoFit/>
          </a:bodyPr>
          <a:lstStyle/>
          <a:p>
            <a:pPr marL="285750" indent="-285750" algn="just">
              <a:buFont typeface="Arial" panose="020B0604020202020204" pitchFamily="34" charset="0"/>
              <a:buChar char="•"/>
            </a:pPr>
            <a:r>
              <a:rPr lang="fr-FR" b="1" dirty="0">
                <a:solidFill>
                  <a:schemeClr val="bg1"/>
                </a:solidFill>
              </a:rPr>
              <a:t>Le comité a examiné une demande d’élaboration d’une brochure sur l’alcoolique asiatique et </a:t>
            </a:r>
            <a:r>
              <a:rPr lang="fr-FR" b="1" dirty="0" err="1">
                <a:solidFill>
                  <a:schemeClr val="bg1"/>
                </a:solidFill>
              </a:rPr>
              <a:t>asio</a:t>
            </a:r>
            <a:r>
              <a:rPr lang="fr-FR" b="1" dirty="0">
                <a:solidFill>
                  <a:schemeClr val="bg1"/>
                </a:solidFill>
              </a:rPr>
              <a:t>-américain chez les AA </a:t>
            </a:r>
            <a:r>
              <a:rPr lang="fr-FR" dirty="0">
                <a:solidFill>
                  <a:schemeClr val="bg1"/>
                </a:solidFill>
              </a:rPr>
              <a:t>et n’a pris aucune mesure. En raison des coûts anticipés et de la charge de travail associés à l’élaboration d’une nouvelle brochure pour le moment, le comité a suggéré que le besoin exprimé dans cet article à l’ordre du jour soit plutôt abordé dans d’autres publications d’AAWS et d’AA </a:t>
            </a:r>
            <a:r>
              <a:rPr lang="fr-FR" dirty="0" err="1">
                <a:solidFill>
                  <a:schemeClr val="bg1"/>
                </a:solidFill>
              </a:rPr>
              <a:t>Grapevine</a:t>
            </a:r>
            <a:r>
              <a:rPr lang="fr-FR" dirty="0">
                <a:solidFill>
                  <a:schemeClr val="bg1"/>
                </a:solidFill>
              </a:rPr>
              <a:t>.  * Revenu en tant qu'action de </a:t>
            </a:r>
            <a:r>
              <a:rPr lang="fr-FR" sz="2000" dirty="0">
                <a:solidFill>
                  <a:schemeClr val="bg1"/>
                </a:solidFill>
              </a:rPr>
              <a:t>assemblée</a:t>
            </a:r>
            <a:r>
              <a:rPr lang="fr-FR" dirty="0">
                <a:solidFill>
                  <a:schemeClr val="bg1"/>
                </a:solidFill>
              </a:rPr>
              <a:t> </a:t>
            </a:r>
            <a:r>
              <a:rPr lang="en-US" b="1" dirty="0">
                <a:solidFill>
                  <a:schemeClr val="bg1"/>
                </a:solidFill>
              </a:rPr>
              <a:t>ACCEPTÉ</a:t>
            </a:r>
            <a:endParaRPr lang="fr-CA" dirty="0">
              <a:solidFill>
                <a:schemeClr val="bg1"/>
              </a:solidFill>
            </a:endParaRPr>
          </a:p>
        </p:txBody>
      </p:sp>
    </p:spTree>
    <p:extLst>
      <p:ext uri="{BB962C8B-B14F-4D97-AF65-F5344CB8AC3E}">
        <p14:creationId xmlns:p14="http://schemas.microsoft.com/office/powerpoint/2010/main" val="3716118654"/>
      </p:ext>
    </p:extLst>
  </p:cSld>
  <p:clrMapOvr>
    <a:overrideClrMapping bg1="dk1" tx1="lt1" bg2="dk2" tx2="lt2" accent1="accent1" accent2="accent2" accent3="accent3" accent4="accent4" accent5="accent5" accent6="accent6" hlink="hlink" folHlink="folHlink"/>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49" name="Rectangle 48">
            <a:extLst>
              <a:ext uri="{FF2B5EF4-FFF2-40B4-BE49-F238E27FC236}">
                <a16:creationId xmlns:a16="http://schemas.microsoft.com/office/drawing/2014/main" id="{CBDDD243-ED5F-4896-B18B-ABCF4B7E1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19E6BB3-DF2B-4751-97C5-B3DB949AE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1CAEDBC4-1A87-99F7-DB70-61ABDC88356E}"/>
              </a:ext>
            </a:extLst>
          </p:cNvPr>
          <p:cNvSpPr txBox="1"/>
          <p:nvPr/>
        </p:nvSpPr>
        <p:spPr>
          <a:xfrm>
            <a:off x="261256" y="643467"/>
            <a:ext cx="6083559" cy="3606798"/>
          </a:xfrm>
          <a:prstGeom prst="rect">
            <a:avLst/>
          </a:prstGeom>
        </p:spPr>
        <p:txBody>
          <a:bodyPr vert="horz" lIns="45720" tIns="45720" rIns="45720" bIns="45720" rtlCol="0" anchor="ctr">
            <a:normAutofit/>
          </a:bodyPr>
          <a:lstStyle/>
          <a:p>
            <a:pPr defTabSz="914400">
              <a:lnSpc>
                <a:spcPct val="90000"/>
              </a:lnSpc>
              <a:spcAft>
                <a:spcPts val="800"/>
              </a:spcAft>
              <a:buClr>
                <a:schemeClr val="accent1"/>
              </a:buClr>
            </a:pPr>
            <a:r>
              <a:rPr lang="fr-CA" sz="1600" dirty="0">
                <a:effectLst/>
              </a:rPr>
              <a:t>Mises à jour récentes du Grapevine, 14 mai :</a:t>
            </a:r>
          </a:p>
          <a:p>
            <a:pPr defTabSz="914400">
              <a:lnSpc>
                <a:spcPct val="90000"/>
              </a:lnSpc>
              <a:spcAft>
                <a:spcPts val="800"/>
              </a:spcAft>
              <a:buClr>
                <a:schemeClr val="accent1"/>
              </a:buClr>
            </a:pPr>
            <a:endParaRPr lang="fr-CA" sz="1600" dirty="0">
              <a:effectLst/>
            </a:endParaRPr>
          </a:p>
          <a:p>
            <a:pPr defTabSz="914400">
              <a:lnSpc>
                <a:spcPct val="90000"/>
              </a:lnSpc>
              <a:spcAft>
                <a:spcPts val="800"/>
              </a:spcAft>
              <a:buClr>
                <a:schemeClr val="accent1"/>
              </a:buClr>
            </a:pPr>
            <a:r>
              <a:rPr lang="fr-CA" sz="1600" dirty="0">
                <a:effectLst/>
              </a:rPr>
              <a:t>Podcasts :</a:t>
            </a:r>
          </a:p>
          <a:p>
            <a:pPr defTabSz="914400">
              <a:lnSpc>
                <a:spcPct val="90000"/>
              </a:lnSpc>
              <a:spcAft>
                <a:spcPts val="800"/>
              </a:spcAft>
              <a:buClr>
                <a:schemeClr val="accent1"/>
              </a:buClr>
            </a:pPr>
            <a:r>
              <a:rPr lang="fr-CA" sz="1600" dirty="0">
                <a:effectLst/>
              </a:rPr>
              <a:t>-800 000 podcasts téléchargés !  Moyenne de 866 jours.</a:t>
            </a:r>
          </a:p>
          <a:p>
            <a:pPr defTabSz="914400">
              <a:lnSpc>
                <a:spcPct val="90000"/>
              </a:lnSpc>
              <a:spcAft>
                <a:spcPts val="800"/>
              </a:spcAft>
              <a:buClr>
                <a:schemeClr val="accent1"/>
              </a:buClr>
            </a:pPr>
            <a:endParaRPr lang="fr-CA" sz="1600" dirty="0">
              <a:effectLst/>
            </a:endParaRPr>
          </a:p>
          <a:p>
            <a:pPr defTabSz="914400">
              <a:lnSpc>
                <a:spcPct val="90000"/>
              </a:lnSpc>
              <a:spcAft>
                <a:spcPts val="800"/>
              </a:spcAft>
              <a:buClr>
                <a:schemeClr val="accent1"/>
              </a:buClr>
            </a:pPr>
            <a:r>
              <a:rPr lang="fr-CA" sz="1600" dirty="0">
                <a:effectLst/>
              </a:rPr>
              <a:t>Chaîne YouTube :</a:t>
            </a:r>
          </a:p>
          <a:p>
            <a:pPr defTabSz="914400">
              <a:lnSpc>
                <a:spcPct val="90000"/>
              </a:lnSpc>
              <a:spcAft>
                <a:spcPts val="800"/>
              </a:spcAft>
              <a:buClr>
                <a:schemeClr val="accent1"/>
              </a:buClr>
            </a:pPr>
            <a:r>
              <a:rPr lang="fr-CA" sz="1600" dirty="0">
                <a:effectLst/>
              </a:rPr>
              <a:t>-12 100 abonnés. 196 358 vues !</a:t>
            </a:r>
          </a:p>
          <a:p>
            <a:pPr defTabSz="914400">
              <a:lnSpc>
                <a:spcPct val="90000"/>
              </a:lnSpc>
              <a:spcAft>
                <a:spcPts val="800"/>
              </a:spcAft>
              <a:buClr>
                <a:schemeClr val="accent1"/>
              </a:buClr>
            </a:pPr>
            <a:endParaRPr lang="fr-CA" sz="1600" dirty="0">
              <a:effectLst/>
            </a:endParaRPr>
          </a:p>
          <a:p>
            <a:pPr defTabSz="914400">
              <a:lnSpc>
                <a:spcPct val="90000"/>
              </a:lnSpc>
              <a:spcAft>
                <a:spcPts val="800"/>
              </a:spcAft>
              <a:buClr>
                <a:schemeClr val="accent1"/>
              </a:buClr>
            </a:pPr>
            <a:r>
              <a:rPr lang="fr-CA" sz="1600" dirty="0">
                <a:effectLst/>
              </a:rPr>
              <a:t>Suiveurs Instagram :</a:t>
            </a:r>
          </a:p>
          <a:p>
            <a:pPr defTabSz="914400">
              <a:lnSpc>
                <a:spcPct val="90000"/>
              </a:lnSpc>
              <a:spcAft>
                <a:spcPts val="800"/>
              </a:spcAft>
              <a:buClr>
                <a:schemeClr val="accent1"/>
              </a:buClr>
            </a:pPr>
            <a:r>
              <a:rPr lang="fr-CA" sz="1600" dirty="0">
                <a:effectLst/>
              </a:rPr>
              <a:t>-Grapevine - 12 100 Messages : 2 037 La </a:t>
            </a:r>
            <a:r>
              <a:rPr lang="fr-CA" sz="1600" dirty="0" err="1">
                <a:effectLst/>
              </a:rPr>
              <a:t>Viña</a:t>
            </a:r>
            <a:r>
              <a:rPr lang="fr-CA" sz="1600" dirty="0">
                <a:effectLst/>
              </a:rPr>
              <a:t> - 1 652 </a:t>
            </a:r>
            <a:r>
              <a:rPr lang="fr-CA" sz="1600" dirty="0" err="1">
                <a:effectLst/>
              </a:rPr>
              <a:t>Posts</a:t>
            </a:r>
            <a:r>
              <a:rPr lang="fr-CA" sz="1600" dirty="0">
                <a:effectLst/>
              </a:rPr>
              <a:t> : 1,346</a:t>
            </a:r>
          </a:p>
        </p:txBody>
      </p:sp>
      <p:pic>
        <p:nvPicPr>
          <p:cNvPr id="7" name="Picture 6" descr="A table with posters and signs&#10;&#10;Description automatically generated">
            <a:extLst>
              <a:ext uri="{FF2B5EF4-FFF2-40B4-BE49-F238E27FC236}">
                <a16:creationId xmlns:a16="http://schemas.microsoft.com/office/drawing/2014/main" id="{DB7ABA90-BBAB-7B06-4900-6D69FC1DBC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708" r="1" b="2703"/>
          <a:stretch/>
        </p:blipFill>
        <p:spPr>
          <a:xfrm>
            <a:off x="6417734" y="382554"/>
            <a:ext cx="4747090" cy="4012163"/>
          </a:xfrm>
          <a:prstGeom prst="rect">
            <a:avLst/>
          </a:prstGeom>
        </p:spPr>
      </p:pic>
      <p:cxnSp>
        <p:nvCxnSpPr>
          <p:cNvPr id="53" name="Straight Connector 52">
            <a:extLst>
              <a:ext uri="{FF2B5EF4-FFF2-40B4-BE49-F238E27FC236}">
                <a16:creationId xmlns:a16="http://schemas.microsoft.com/office/drawing/2014/main" id="{A61721DD-D110-44EE-82A7-D56AB687E6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04427"/>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2449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0"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12" name="Straight Connector 11">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8" name="Rectangle 17">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46035-64D4-8C1C-AD20-C1607DAA3167}"/>
              </a:ext>
            </a:extLst>
          </p:cNvPr>
          <p:cNvSpPr txBox="1"/>
          <p:nvPr/>
        </p:nvSpPr>
        <p:spPr>
          <a:xfrm>
            <a:off x="4713224" y="1105351"/>
            <a:ext cx="6353967" cy="3023981"/>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4800" cap="all" spc="200" dirty="0">
                <a:solidFill>
                  <a:srgbClr val="FFFFFF"/>
                </a:solidFill>
                <a:latin typeface="+mj-lt"/>
                <a:ea typeface="+mj-ea"/>
                <a:cs typeface="+mj-cs"/>
              </a:rPr>
              <a:t>VI. PUBLICATIONS</a:t>
            </a:r>
          </a:p>
        </p:txBody>
      </p:sp>
      <p:cxnSp>
        <p:nvCxnSpPr>
          <p:cNvPr id="20" name="Straight Connector 19">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115946"/>
      </p:ext>
    </p:extLst>
  </p:cSld>
  <p:clrMapOvr>
    <a:overrideClrMapping bg1="dk1" tx1="lt1" bg2="dk2" tx2="lt2" accent1="accent1" accent2="accent2" accent3="accent3" accent4="accent4" accent5="accent5" accent6="accent6" hlink="hlink" folHlink="folHlink"/>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6" name="TextBox 5">
            <a:extLst>
              <a:ext uri="{FF2B5EF4-FFF2-40B4-BE49-F238E27FC236}">
                <a16:creationId xmlns:a16="http://schemas.microsoft.com/office/drawing/2014/main" id="{34698CB0-284A-C7D1-86FE-492B305EED7F}"/>
              </a:ext>
            </a:extLst>
          </p:cNvPr>
          <p:cNvSpPr txBox="1"/>
          <p:nvPr/>
        </p:nvSpPr>
        <p:spPr>
          <a:xfrm>
            <a:off x="1033290" y="1771950"/>
            <a:ext cx="10335492" cy="1015663"/>
          </a:xfrm>
          <a:prstGeom prst="rect">
            <a:avLst/>
          </a:prstGeom>
          <a:noFill/>
        </p:spPr>
        <p:txBody>
          <a:bodyPr wrap="square">
            <a:spAutoFit/>
          </a:bodyPr>
          <a:lstStyle/>
          <a:p>
            <a:pPr marL="285750" indent="-285750" algn="just">
              <a:buFont typeface="Arial" panose="020B0604020202020204" pitchFamily="34" charset="0"/>
              <a:buChar char="•"/>
            </a:pPr>
            <a:r>
              <a:rPr lang="fr-FR" sz="2000" dirty="0">
                <a:solidFill>
                  <a:schemeClr val="bg1"/>
                </a:solidFill>
              </a:rPr>
              <a:t>Examiner la </a:t>
            </a:r>
            <a:r>
              <a:rPr lang="fr-CA" sz="2000" dirty="0">
                <a:solidFill>
                  <a:schemeClr val="bg1"/>
                </a:solidFill>
              </a:rPr>
              <a:t>demande voulant que les termes « dons » et « contributions » soient intervertis sous la rubrique « Première </a:t>
            </a:r>
            <a:r>
              <a:rPr lang="fr-FR" sz="2000" dirty="0">
                <a:solidFill>
                  <a:schemeClr val="bg1"/>
                </a:solidFill>
              </a:rPr>
              <a:t>Garantie » dans la brochure Les Douze Concepts des Services mondiaux illustrés. </a:t>
            </a:r>
            <a:r>
              <a:rPr lang="en-US" sz="2000" b="1" dirty="0">
                <a:solidFill>
                  <a:schemeClr val="bg1"/>
                </a:solidFill>
              </a:rPr>
              <a:t>ACCEPTÉ</a:t>
            </a:r>
            <a:endParaRPr lang="fr-CA" sz="2000" dirty="0">
              <a:solidFill>
                <a:schemeClr val="bg1"/>
              </a:solidFill>
            </a:endParaRPr>
          </a:p>
        </p:txBody>
      </p:sp>
      <p:sp>
        <p:nvSpPr>
          <p:cNvPr id="11" name="TextBox 10">
            <a:extLst>
              <a:ext uri="{FF2B5EF4-FFF2-40B4-BE49-F238E27FC236}">
                <a16:creationId xmlns:a16="http://schemas.microsoft.com/office/drawing/2014/main" id="{9973A7AD-30E4-F606-7E28-EB6420428694}"/>
              </a:ext>
            </a:extLst>
          </p:cNvPr>
          <p:cNvSpPr txBox="1"/>
          <p:nvPr/>
        </p:nvSpPr>
        <p:spPr>
          <a:xfrm>
            <a:off x="1033291" y="2879946"/>
            <a:ext cx="10335492" cy="1323439"/>
          </a:xfrm>
          <a:prstGeom prst="rect">
            <a:avLst/>
          </a:prstGeom>
          <a:noFill/>
        </p:spPr>
        <p:txBody>
          <a:bodyPr wrap="square">
            <a:spAutoFit/>
          </a:bodyPr>
          <a:lstStyle/>
          <a:p>
            <a:pPr marL="285750" indent="-285750" algn="just">
              <a:buFont typeface="Arial" panose="020B0604020202020204" pitchFamily="34" charset="0"/>
              <a:buChar char="•"/>
            </a:pPr>
            <a:r>
              <a:rPr lang="fr-FR" sz="2000" dirty="0">
                <a:solidFill>
                  <a:schemeClr val="bg1"/>
                </a:solidFill>
              </a:rPr>
              <a:t>Le comité a pris connaissance d’un rapport de progrès sur l’animation vidéo de la brochure Les Douze Concepts illustrés. Il a demandé qu’on aille de l’avant avec la Phase II, Option I, du projet afin d’inclure la traduction de la narration en voix hors-champ et du texte visuel en français et en espagnol.</a:t>
            </a:r>
            <a:endParaRPr lang="fr-CA" sz="2000" dirty="0">
              <a:solidFill>
                <a:schemeClr val="bg1"/>
              </a:solidFill>
            </a:endParaRPr>
          </a:p>
        </p:txBody>
      </p:sp>
      <p:sp>
        <p:nvSpPr>
          <p:cNvPr id="13" name="TextBox 12">
            <a:extLst>
              <a:ext uri="{FF2B5EF4-FFF2-40B4-BE49-F238E27FC236}">
                <a16:creationId xmlns:a16="http://schemas.microsoft.com/office/drawing/2014/main" id="{BAB8613F-BF85-27FA-EAE0-2A02D3F1B754}"/>
              </a:ext>
            </a:extLst>
          </p:cNvPr>
          <p:cNvSpPr txBox="1"/>
          <p:nvPr/>
        </p:nvSpPr>
        <p:spPr>
          <a:xfrm>
            <a:off x="1033290" y="4399984"/>
            <a:ext cx="10247854" cy="1015663"/>
          </a:xfrm>
          <a:prstGeom prst="rect">
            <a:avLst/>
          </a:prstGeom>
          <a:noFill/>
        </p:spPr>
        <p:txBody>
          <a:bodyPr wrap="square">
            <a:spAutoFit/>
          </a:bodyPr>
          <a:lstStyle/>
          <a:p>
            <a:pPr marL="285750" indent="-285750" algn="just">
              <a:buFont typeface="Arial" panose="020B0604020202020204" pitchFamily="34" charset="0"/>
              <a:buChar char="•"/>
            </a:pPr>
            <a:r>
              <a:rPr lang="fr-FR" sz="2000" dirty="0">
                <a:solidFill>
                  <a:schemeClr val="bg1"/>
                </a:solidFill>
              </a:rPr>
              <a:t>Le comité a examiné un rapport de progrès sur l’élaboration de la cinquième édition du livre Alcooliques Anonymous. Il attend qu’un rapport de progrès ou une ébauche de manuscrit soit présenté au Comité des Publications de la Conférence de 2025.</a:t>
            </a:r>
          </a:p>
        </p:txBody>
      </p:sp>
    </p:spTree>
    <p:extLst>
      <p:ext uri="{BB962C8B-B14F-4D97-AF65-F5344CB8AC3E}">
        <p14:creationId xmlns:p14="http://schemas.microsoft.com/office/powerpoint/2010/main" val="2253173503"/>
      </p:ext>
    </p:extLst>
  </p:cSld>
  <p:clrMapOvr>
    <a:overrideClrMapping bg1="dk1" tx1="lt1" bg2="dk2" tx2="lt2" accent1="accent1" accent2="accent2" accent3="accent3" accent4="accent4" accent5="accent5" accent6="accent6" hlink="hlink" folHlink="folHlink"/>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8"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30" name="Straight Connector 29">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78051F7-5739-3AFD-1A12-46F3042870CA}"/>
              </a:ext>
            </a:extLst>
          </p:cNvPr>
          <p:cNvSpPr txBox="1"/>
          <p:nvPr/>
        </p:nvSpPr>
        <p:spPr>
          <a:xfrm>
            <a:off x="634276" y="640080"/>
            <a:ext cx="4208656" cy="3034857"/>
          </a:xfrm>
          <a:prstGeom prst="rect">
            <a:avLst/>
          </a:prstGeom>
        </p:spPr>
        <p:txBody>
          <a:bodyPr vert="horz" lIns="91440" tIns="45720" rIns="91440" bIns="45720" rtlCol="0" anchor="b">
            <a:normAutofit/>
          </a:bodyPr>
          <a:lstStyle/>
          <a:p>
            <a:pPr algn="r" defTabSz="914400">
              <a:lnSpc>
                <a:spcPct val="80000"/>
              </a:lnSpc>
              <a:spcBef>
                <a:spcPct val="0"/>
              </a:spcBef>
              <a:spcAft>
                <a:spcPts val="600"/>
              </a:spcAft>
            </a:pPr>
            <a:r>
              <a:rPr lang="en-US" sz="4400" kern="1200" cap="all" spc="200" baseline="0" dirty="0">
                <a:solidFill>
                  <a:srgbClr val="FFFFFF"/>
                </a:solidFill>
                <a:latin typeface="+mj-lt"/>
                <a:ea typeface="+mj-ea"/>
                <a:cs typeface="+mj-cs"/>
              </a:rPr>
              <a:t>PLAIN LANGUAGE BIG BOOK (PLBB) </a:t>
            </a:r>
          </a:p>
        </p:txBody>
      </p:sp>
      <p:cxnSp>
        <p:nvCxnSpPr>
          <p:cNvPr id="36" name="Straight Connector 35">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1" name="Graphic 20" descr="Books">
            <a:extLst>
              <a:ext uri="{FF2B5EF4-FFF2-40B4-BE49-F238E27FC236}">
                <a16:creationId xmlns:a16="http://schemas.microsoft.com/office/drawing/2014/main" id="{952D2881-0004-AB3D-A1D0-6524389764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699753"/>
            <a:ext cx="5459470" cy="5459470"/>
          </a:xfrm>
          <a:prstGeom prst="rect">
            <a:avLst/>
          </a:prstGeom>
        </p:spPr>
      </p:pic>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3" name="ZoneTexte 2">
            <a:extLst>
              <a:ext uri="{FF2B5EF4-FFF2-40B4-BE49-F238E27FC236}">
                <a16:creationId xmlns:a16="http://schemas.microsoft.com/office/drawing/2014/main" id="{D947EF5E-758D-1D42-570A-89383C439598}"/>
              </a:ext>
            </a:extLst>
          </p:cNvPr>
          <p:cNvSpPr txBox="1"/>
          <p:nvPr/>
        </p:nvSpPr>
        <p:spPr>
          <a:xfrm>
            <a:off x="1186261" y="4124940"/>
            <a:ext cx="3532338" cy="369332"/>
          </a:xfrm>
          <a:prstGeom prst="rect">
            <a:avLst/>
          </a:prstGeom>
          <a:noFill/>
        </p:spPr>
        <p:txBody>
          <a:bodyPr wrap="square" rtlCol="0">
            <a:spAutoFit/>
          </a:bodyPr>
          <a:lstStyle/>
          <a:p>
            <a:r>
              <a:rPr lang="fr-CA" dirty="0"/>
              <a:t>« Le Gros livre en langage simple »</a:t>
            </a:r>
          </a:p>
        </p:txBody>
      </p:sp>
    </p:spTree>
    <p:extLst>
      <p:ext uri="{BB962C8B-B14F-4D97-AF65-F5344CB8AC3E}">
        <p14:creationId xmlns:p14="http://schemas.microsoft.com/office/powerpoint/2010/main" val="6016976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7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7" name="TextBox 6">
            <a:extLst>
              <a:ext uri="{FF2B5EF4-FFF2-40B4-BE49-F238E27FC236}">
                <a16:creationId xmlns:a16="http://schemas.microsoft.com/office/drawing/2014/main" id="{1E8BDF66-CC0D-DF24-9891-34A167EC1A95}"/>
              </a:ext>
            </a:extLst>
          </p:cNvPr>
          <p:cNvSpPr txBox="1"/>
          <p:nvPr/>
        </p:nvSpPr>
        <p:spPr>
          <a:xfrm>
            <a:off x="526902" y="191225"/>
            <a:ext cx="11138196" cy="3970318"/>
          </a:xfrm>
          <a:prstGeom prst="rect">
            <a:avLst/>
          </a:prstGeom>
          <a:noFill/>
        </p:spPr>
        <p:txBody>
          <a:bodyPr wrap="square">
            <a:spAutoFit/>
          </a:bodyPr>
          <a:lstStyle/>
          <a:p>
            <a:pPr algn="just"/>
            <a:r>
              <a:rPr lang="fr-FR" dirty="0">
                <a:solidFill>
                  <a:schemeClr val="bg1"/>
                </a:solidFill>
              </a:rPr>
              <a:t>Il a été demandé au comité de littérature de la Conférence de venir un jour plus tôt afin que les neuf (9) délégués puissent passer une journée entière avec le livre.  Ils ont lu et discuté l'ensemble du projet le samedi, avant que la Conférence ne commence le dimanche, afin de déterminer si le livre était prêt à être soumis à la Conférence ou s'il devait être renvoyé au Comité du Conseil pour les publications.</a:t>
            </a:r>
          </a:p>
          <a:p>
            <a:endParaRPr lang="fr-FR" dirty="0">
              <a:solidFill>
                <a:schemeClr val="bg1"/>
              </a:solidFill>
            </a:endParaRPr>
          </a:p>
          <a:p>
            <a:pPr algn="just"/>
            <a:r>
              <a:rPr lang="fr-FR" dirty="0">
                <a:solidFill>
                  <a:schemeClr val="bg1"/>
                </a:solidFill>
              </a:rPr>
              <a:t>Ils ont fini par l'envoyer à l'assemblée.  Il a été demandé à chacun des 134 membres votants de la Conférence de s'inscrire pour un créneau horaire de deux heures afin d'examiner la version finale du livre. J'ai eu mon créneau le premier jour de la conférence (dimanche) à 6 heures du matin, avant le début officiel de la conférence à 9 heures.</a:t>
            </a:r>
          </a:p>
          <a:p>
            <a:endParaRPr lang="fr-FR" dirty="0">
              <a:solidFill>
                <a:schemeClr val="bg1"/>
              </a:solidFill>
            </a:endParaRPr>
          </a:p>
          <a:p>
            <a:pPr algn="just"/>
            <a:r>
              <a:rPr lang="fr-FR" dirty="0">
                <a:solidFill>
                  <a:schemeClr val="bg1"/>
                </a:solidFill>
              </a:rPr>
              <a:t>Lorsque nous avons pris connaissance du rapport du Comité des publications le mercredi soir et de sa recommandation d'examiner le livre, nous avons entamé un débat de six heures qui s'est déroulé en partie le mercredi soir et qui s'est poursuivi le jeudi matin.</a:t>
            </a:r>
          </a:p>
          <a:p>
            <a:endParaRPr lang="fr-FR" dirty="0">
              <a:solidFill>
                <a:schemeClr val="bg1"/>
              </a:solidFill>
            </a:endParaRPr>
          </a:p>
          <a:p>
            <a:r>
              <a:rPr lang="fr-FR" dirty="0">
                <a:solidFill>
                  <a:schemeClr val="bg1"/>
                </a:solidFill>
              </a:rPr>
              <a:t>L'histoire suivante décrit le processus de cette recommandation, du début à la fin, avec autant de détails que possible.</a:t>
            </a:r>
            <a:endParaRPr lang="fr-CA" dirty="0">
              <a:solidFill>
                <a:schemeClr val="bg1"/>
              </a:solidFill>
            </a:endParaRPr>
          </a:p>
        </p:txBody>
      </p:sp>
      <p:pic>
        <p:nvPicPr>
          <p:cNvPr id="10" name="IMG_6199.jpeg" descr="IMG_6199.jpeg">
            <a:extLst>
              <a:ext uri="{FF2B5EF4-FFF2-40B4-BE49-F238E27FC236}">
                <a16:creationId xmlns:a16="http://schemas.microsoft.com/office/drawing/2014/main" id="{9E214ECE-FD94-F1B6-B524-D32A0787A4DA}"/>
              </a:ext>
            </a:extLst>
          </p:cNvPr>
          <p:cNvPicPr>
            <a:picLocks noChangeAspect="1"/>
          </p:cNvPicPr>
          <p:nvPr/>
        </p:nvPicPr>
        <p:blipFill>
          <a:blip r:embed="rId3"/>
          <a:stretch>
            <a:fillRect/>
          </a:stretch>
        </p:blipFill>
        <p:spPr>
          <a:xfrm>
            <a:off x="3357517" y="4241023"/>
            <a:ext cx="3372448" cy="2529336"/>
          </a:xfrm>
          <a:prstGeom prst="rect">
            <a:avLst/>
          </a:prstGeom>
          <a:ln w="12700">
            <a:miter lim="400000"/>
          </a:ln>
        </p:spPr>
      </p:pic>
    </p:spTree>
    <p:extLst>
      <p:ext uri="{BB962C8B-B14F-4D97-AF65-F5344CB8AC3E}">
        <p14:creationId xmlns:p14="http://schemas.microsoft.com/office/powerpoint/2010/main" val="1927698697"/>
      </p:ext>
    </p:extLst>
  </p:cSld>
  <p:clrMapOvr>
    <a:overrideClrMapping bg1="dk1" tx1="lt1" bg2="dk2" tx2="lt2" accent1="accent1" accent2="accent2" accent3="accent3" accent4="accent4" accent5="accent5" accent6="accent6" hlink="hlink" folHlink="folHlink"/>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4" name="TextBox 3">
            <a:extLst>
              <a:ext uri="{FF2B5EF4-FFF2-40B4-BE49-F238E27FC236}">
                <a16:creationId xmlns:a16="http://schemas.microsoft.com/office/drawing/2014/main" id="{90F13CDE-9E44-2F55-A571-012804AF3A3C}"/>
              </a:ext>
            </a:extLst>
          </p:cNvPr>
          <p:cNvSpPr txBox="1"/>
          <p:nvPr/>
        </p:nvSpPr>
        <p:spPr>
          <a:xfrm>
            <a:off x="1108392" y="942969"/>
            <a:ext cx="10437091" cy="5447645"/>
          </a:xfrm>
          <a:prstGeom prst="rect">
            <a:avLst/>
          </a:prstGeom>
          <a:noFill/>
        </p:spPr>
        <p:txBody>
          <a:bodyPr wrap="square">
            <a:spAutoFit/>
          </a:bodyPr>
          <a:lstStyle/>
          <a:p>
            <a:r>
              <a:rPr lang="fr-FR" sz="3200" b="1" dirty="0">
                <a:solidFill>
                  <a:schemeClr val="bg1"/>
                </a:solidFill>
              </a:rPr>
              <a:t>Recommandation du comité  </a:t>
            </a:r>
          </a:p>
          <a:p>
            <a:endParaRPr lang="fr-FR" dirty="0">
              <a:solidFill>
                <a:schemeClr val="bg1"/>
              </a:solidFill>
            </a:endParaRPr>
          </a:p>
          <a:p>
            <a:r>
              <a:rPr lang="fr-FR" sz="2000" dirty="0">
                <a:solidFill>
                  <a:schemeClr val="bg1"/>
                </a:solidFill>
              </a:rPr>
              <a:t>Vers 19 h 45, le mercredi 18 avril, le Comité des Publications de la Conférence a transmis la recommandation suivante à l'assemblée de la Conférence : </a:t>
            </a:r>
          </a:p>
          <a:p>
            <a:endParaRPr lang="fr-FR" sz="2000" dirty="0">
              <a:solidFill>
                <a:schemeClr val="bg1"/>
              </a:solidFill>
            </a:endParaRPr>
          </a:p>
          <a:p>
            <a:r>
              <a:rPr lang="fr-FR" sz="2000" dirty="0">
                <a:solidFill>
                  <a:schemeClr val="bg1"/>
                </a:solidFill>
              </a:rPr>
              <a:t>« Examiner le projet de manuscrit de la traduction du livre </a:t>
            </a:r>
            <a:r>
              <a:rPr lang="fr-FR" sz="2000" dirty="0" err="1">
                <a:solidFill>
                  <a:schemeClr val="bg1"/>
                </a:solidFill>
              </a:rPr>
              <a:t>Alcoholics</a:t>
            </a:r>
            <a:r>
              <a:rPr lang="fr-FR" sz="2000" dirty="0">
                <a:solidFill>
                  <a:schemeClr val="bg1"/>
                </a:solidFill>
              </a:rPr>
              <a:t> Anonymous (</a:t>
            </a:r>
            <a:r>
              <a:rPr lang="fr-FR" sz="2000" dirty="0" err="1">
                <a:solidFill>
                  <a:schemeClr val="bg1"/>
                </a:solidFill>
              </a:rPr>
              <a:t>Fourth</a:t>
            </a:r>
            <a:r>
              <a:rPr lang="fr-FR" sz="2000" dirty="0">
                <a:solidFill>
                  <a:schemeClr val="bg1"/>
                </a:solidFill>
              </a:rPr>
              <a:t> Edition) en langage simple et clair.</a:t>
            </a:r>
          </a:p>
          <a:p>
            <a:r>
              <a:rPr lang="fr-FR" sz="2000" dirty="0">
                <a:solidFill>
                  <a:schemeClr val="bg1"/>
                </a:solidFill>
              </a:rPr>
              <a:t>Le comité a recommandé que le projet de manuscrit « Plain </a:t>
            </a:r>
            <a:r>
              <a:rPr lang="fr-FR" sz="2000" dirty="0" err="1">
                <a:solidFill>
                  <a:schemeClr val="bg1"/>
                </a:solidFill>
              </a:rPr>
              <a:t>Language</a:t>
            </a:r>
            <a:r>
              <a:rPr lang="fr-FR" sz="2000" dirty="0">
                <a:solidFill>
                  <a:schemeClr val="bg1"/>
                </a:solidFill>
              </a:rPr>
              <a:t> Big Book : Un outil pour lire les livre les Alcooliques anonymes « (le titre proposé) soit approuvé avec des changements éditoriaux mineurs pour inclure :</a:t>
            </a:r>
          </a:p>
          <a:p>
            <a:endParaRPr lang="fr-FR" sz="2000" dirty="0">
              <a:solidFill>
                <a:schemeClr val="bg1"/>
              </a:solidFill>
            </a:endParaRPr>
          </a:p>
          <a:p>
            <a:pPr lvl="1"/>
            <a:r>
              <a:rPr lang="fr-FR" sz="2000" dirty="0">
                <a:solidFill>
                  <a:schemeClr val="bg1"/>
                </a:solidFill>
              </a:rPr>
              <a:t>1. Le déplacement du « Tableau des Étapes des AA » pour constituer une annexe (sur les Douze Étapes) à la fin de la nouvelle publication.</a:t>
            </a:r>
          </a:p>
          <a:p>
            <a:pPr lvl="1"/>
            <a:endParaRPr lang="fr-FR" sz="2000" dirty="0">
              <a:solidFill>
                <a:schemeClr val="bg1"/>
              </a:solidFill>
            </a:endParaRPr>
          </a:p>
          <a:p>
            <a:pPr lvl="1"/>
            <a:r>
              <a:rPr lang="fr-FR" sz="2000" dirty="0">
                <a:solidFill>
                  <a:schemeClr val="bg1"/>
                </a:solidFill>
              </a:rPr>
              <a:t>2. Remplacer les références à la « dépendance “ et aux ” dépendants » par des termes liés à l'alcoolisme.</a:t>
            </a:r>
            <a:r>
              <a:rPr lang="fr-FR" dirty="0">
                <a:solidFill>
                  <a:schemeClr val="bg1"/>
                </a:solidFill>
              </a:rPr>
              <a:t>    </a:t>
            </a:r>
          </a:p>
          <a:p>
            <a:pPr lvl="1"/>
            <a:r>
              <a:rPr lang="fr-FR" dirty="0"/>
              <a:t> </a:t>
            </a:r>
            <a:endParaRPr lang="fr-CA" dirty="0"/>
          </a:p>
        </p:txBody>
      </p:sp>
    </p:spTree>
    <p:extLst>
      <p:ext uri="{BB962C8B-B14F-4D97-AF65-F5344CB8AC3E}">
        <p14:creationId xmlns:p14="http://schemas.microsoft.com/office/powerpoint/2010/main" val="223079348"/>
      </p:ext>
    </p:extLst>
  </p:cSld>
  <p:clrMapOvr>
    <a:overrideClrMapping bg1="dk1" tx1="lt1" bg2="dk2" tx2="lt2" accent1="accent1" accent2="accent2" accent3="accent3" accent4="accent4" accent5="accent5" accent6="accent6" hlink="hlink" folHlink="folHlink"/>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3" name="TextBox 2">
            <a:extLst>
              <a:ext uri="{FF2B5EF4-FFF2-40B4-BE49-F238E27FC236}">
                <a16:creationId xmlns:a16="http://schemas.microsoft.com/office/drawing/2014/main" id="{96E21EC5-5909-8D6F-34D9-E57D69A8A3B9}"/>
              </a:ext>
            </a:extLst>
          </p:cNvPr>
          <p:cNvSpPr txBox="1"/>
          <p:nvPr/>
        </p:nvSpPr>
        <p:spPr>
          <a:xfrm>
            <a:off x="646517" y="657286"/>
            <a:ext cx="11187521" cy="5940088"/>
          </a:xfrm>
          <a:prstGeom prst="rect">
            <a:avLst/>
          </a:prstGeom>
          <a:noFill/>
        </p:spPr>
        <p:txBody>
          <a:bodyPr wrap="square">
            <a:spAutoFit/>
          </a:bodyPr>
          <a:lstStyle/>
          <a:p>
            <a:r>
              <a:rPr lang="fr-FR" sz="2000" b="1" dirty="0">
                <a:solidFill>
                  <a:schemeClr val="bg1"/>
                </a:solidFill>
              </a:rPr>
              <a:t>Le processus de délibération en 13 points</a:t>
            </a:r>
          </a:p>
          <a:p>
            <a:endParaRPr lang="fr-FR" sz="2000" dirty="0">
              <a:solidFill>
                <a:schemeClr val="bg1"/>
              </a:solidFill>
            </a:endParaRPr>
          </a:p>
          <a:p>
            <a:pPr algn="just"/>
            <a:r>
              <a:rPr lang="fr-FR" sz="2000" dirty="0">
                <a:solidFill>
                  <a:schemeClr val="bg1"/>
                </a:solidFill>
              </a:rPr>
              <a:t>Nous avons commencé à délibérer à 20 heures le mercredi 18 avril 2024. Le premier jour de la Conférence, une proposition concernant le PLBB a été présentée et le président a demandé au proposeur de la déposer  puisque le comité n'avait pas encore présenté son rapport.  Le proposeur de la proposition était d'accord et la proposition a été déposée "</a:t>
            </a:r>
            <a:r>
              <a:rPr lang="fr-FR" sz="2000" dirty="0" err="1">
                <a:solidFill>
                  <a:schemeClr val="bg1"/>
                </a:solidFill>
              </a:rPr>
              <a:t>tabled</a:t>
            </a:r>
            <a:r>
              <a:rPr lang="fr-FR" sz="2000" dirty="0">
                <a:solidFill>
                  <a:schemeClr val="bg1"/>
                </a:solidFill>
              </a:rPr>
              <a:t>". Lorsque la recommandation du comite a été présentée, la proposition a été retirée de l'ordre du jour :</a:t>
            </a:r>
          </a:p>
          <a:p>
            <a:endParaRPr lang="fr-FR" sz="2000" dirty="0">
              <a:solidFill>
                <a:schemeClr val="bg1"/>
              </a:solidFill>
            </a:endParaRPr>
          </a:p>
          <a:p>
            <a:r>
              <a:rPr lang="fr-FR" sz="2000" dirty="0">
                <a:solidFill>
                  <a:schemeClr val="bg1"/>
                </a:solidFill>
              </a:rPr>
              <a:t>« Si le projet du PLBB (Gros livre en langage clair) est présenté à la Conférence, l'exigence d'une unanimité substantielle serait de ¾ de la Conférence (super majorité) ».</a:t>
            </a:r>
          </a:p>
          <a:p>
            <a:endParaRPr lang="fr-FR" sz="2000" dirty="0">
              <a:solidFill>
                <a:schemeClr val="bg1"/>
              </a:solidFill>
            </a:endParaRPr>
          </a:p>
          <a:p>
            <a:r>
              <a:rPr lang="fr-FR" sz="2000" dirty="0">
                <a:solidFill>
                  <a:schemeClr val="bg1"/>
                </a:solidFill>
              </a:rPr>
              <a:t>Cette proposition a fait l'objet d'un vote. J'ai voté OUI à cette proposition parce que je pensais qu'un projet de cette ampleur nécessitait une conscience plus forte que l'unanimité substantielle des 2/3. </a:t>
            </a:r>
          </a:p>
          <a:p>
            <a:endParaRPr lang="fr-FR" sz="2000" dirty="0">
              <a:solidFill>
                <a:schemeClr val="bg1"/>
              </a:solidFill>
            </a:endParaRPr>
          </a:p>
          <a:p>
            <a:r>
              <a:rPr lang="fr-FR" sz="2000" dirty="0">
                <a:solidFill>
                  <a:schemeClr val="bg1"/>
                </a:solidFill>
              </a:rPr>
              <a:t>Le vote final à la majorité simple, avec 130 votants, a été le suivant</a:t>
            </a:r>
          </a:p>
          <a:p>
            <a:r>
              <a:rPr lang="fr-FR" sz="2000" dirty="0">
                <a:solidFill>
                  <a:schemeClr val="bg1"/>
                </a:solidFill>
              </a:rPr>
              <a:t>OUI : 61 / NON : 69</a:t>
            </a:r>
          </a:p>
          <a:p>
            <a:endParaRPr lang="fr-FR" sz="2000" dirty="0">
              <a:solidFill>
                <a:schemeClr val="bg1"/>
              </a:solidFill>
            </a:endParaRPr>
          </a:p>
          <a:p>
            <a:r>
              <a:rPr lang="fr-FR" sz="2000" dirty="0">
                <a:solidFill>
                  <a:schemeClr val="bg1"/>
                </a:solidFill>
              </a:rPr>
              <a:t>Comme il s'agissait d'une majorité simple, la proposition n'a pas été adoptée, elle est restée « sur la table » et est finalement morte.</a:t>
            </a:r>
            <a:endParaRPr lang="fr-CA" sz="2000" dirty="0">
              <a:solidFill>
                <a:schemeClr val="bg1"/>
              </a:solidFill>
            </a:endParaRPr>
          </a:p>
        </p:txBody>
      </p:sp>
    </p:spTree>
    <p:extLst>
      <p:ext uri="{BB962C8B-B14F-4D97-AF65-F5344CB8AC3E}">
        <p14:creationId xmlns:p14="http://schemas.microsoft.com/office/powerpoint/2010/main" val="3105773688"/>
      </p:ext>
    </p:extLst>
  </p:cSld>
  <p:clrMapOvr>
    <a:overrideClrMapping bg1="dk1" tx1="lt1" bg2="dk2" tx2="lt2" accent1="accent1" accent2="accent2" accent3="accent3" accent4="accent4" accent5="accent5" accent6="accent6" hlink="hlink" folHlink="folHlink"/>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descr="A book on a bed&#10;&#10;Description automatically generated">
            <a:extLst>
              <a:ext uri="{FF2B5EF4-FFF2-40B4-BE49-F238E27FC236}">
                <a16:creationId xmlns:a16="http://schemas.microsoft.com/office/drawing/2014/main" id="{A28635FF-05B9-79FE-BCF4-D4325BAEB62A}"/>
              </a:ext>
            </a:extLst>
          </p:cNvPr>
          <p:cNvPicPr>
            <a:picLocks noGrp="1" noChangeAspect="1"/>
          </p:cNvPicPr>
          <p:nvPr>
            <p:ph type="pic" idx="21"/>
          </p:nvPr>
        </p:nvPicPr>
        <p:blipFill rotWithShape="1">
          <a:blip r:embed="rId2">
            <a:extLst>
              <a:ext uri="{28A0092B-C50C-407E-A947-70E740481C1C}">
                <a14:useLocalDpi xmlns:a14="http://schemas.microsoft.com/office/drawing/2010/main" val="0"/>
              </a:ext>
            </a:extLst>
          </a:blip>
          <a:srcRect l="28708" r="27622"/>
          <a:stretch/>
        </p:blipFill>
        <p:spPr>
          <a:xfrm>
            <a:off x="192528" y="171716"/>
            <a:ext cx="3793268" cy="6514565"/>
          </a:xfrm>
          <a:prstGeom prst="rect">
            <a:avLst/>
          </a:prstGeom>
        </p:spPr>
      </p:pic>
      <p:pic>
        <p:nvPicPr>
          <p:cNvPr id="8" name="Picture 7" descr="A notebook and pen on a bed&#10;&#10;Description automatically generated">
            <a:extLst>
              <a:ext uri="{FF2B5EF4-FFF2-40B4-BE49-F238E27FC236}">
                <a16:creationId xmlns:a16="http://schemas.microsoft.com/office/drawing/2014/main" id="{8C2C018E-B8CA-4C0E-69E1-35D6C8BA0AB4}"/>
              </a:ext>
            </a:extLst>
          </p:cNvPr>
          <p:cNvPicPr>
            <a:picLocks noChangeAspect="1"/>
          </p:cNvPicPr>
          <p:nvPr/>
        </p:nvPicPr>
        <p:blipFill rotWithShape="1">
          <a:blip r:embed="rId3">
            <a:extLst>
              <a:ext uri="{28A0092B-C50C-407E-A947-70E740481C1C}">
                <a14:useLocalDpi xmlns:a14="http://schemas.microsoft.com/office/drawing/2010/main" val="0"/>
              </a:ext>
            </a:extLst>
          </a:blip>
          <a:srcRect t="10878" b="10878"/>
          <a:stretch/>
        </p:blipFill>
        <p:spPr>
          <a:xfrm rot="5400000">
            <a:off x="2838717" y="1517536"/>
            <a:ext cx="6514565" cy="3822924"/>
          </a:xfrm>
          <a:prstGeom prst="rect">
            <a:avLst/>
          </a:prstGeom>
        </p:spPr>
      </p:pic>
      <p:pic>
        <p:nvPicPr>
          <p:cNvPr id="6" name="Picture 5" descr="A poster on a wall&#10;&#10;Description automatically generated">
            <a:extLst>
              <a:ext uri="{FF2B5EF4-FFF2-40B4-BE49-F238E27FC236}">
                <a16:creationId xmlns:a16="http://schemas.microsoft.com/office/drawing/2014/main" id="{5FDFF721-CDD6-AE0C-E9BD-A22E753ABE58}"/>
              </a:ext>
            </a:extLst>
          </p:cNvPr>
          <p:cNvPicPr>
            <a:picLocks noChangeAspect="1"/>
          </p:cNvPicPr>
          <p:nvPr/>
        </p:nvPicPr>
        <p:blipFill rotWithShape="1">
          <a:blip r:embed="rId4">
            <a:extLst>
              <a:ext uri="{28A0092B-C50C-407E-A947-70E740481C1C}">
                <a14:useLocalDpi xmlns:a14="http://schemas.microsoft.com/office/drawing/2010/main" val="0"/>
              </a:ext>
            </a:extLst>
          </a:blip>
          <a:srcRect t="22246"/>
          <a:stretch/>
        </p:blipFill>
        <p:spPr>
          <a:xfrm rot="5400000">
            <a:off x="6830253" y="1529495"/>
            <a:ext cx="6514565" cy="3799007"/>
          </a:xfrm>
          <a:prstGeom prst="rect">
            <a:avLst/>
          </a:prstGeom>
        </p:spPr>
      </p:pic>
    </p:spTree>
    <p:extLst>
      <p:ext uri="{BB962C8B-B14F-4D97-AF65-F5344CB8AC3E}">
        <p14:creationId xmlns:p14="http://schemas.microsoft.com/office/powerpoint/2010/main" val="310626712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4" name="TextBox 3">
            <a:extLst>
              <a:ext uri="{FF2B5EF4-FFF2-40B4-BE49-F238E27FC236}">
                <a16:creationId xmlns:a16="http://schemas.microsoft.com/office/drawing/2014/main" id="{89BE4DA5-B9CC-B93B-CAB3-C961DE7389BD}"/>
              </a:ext>
            </a:extLst>
          </p:cNvPr>
          <p:cNvSpPr txBox="1"/>
          <p:nvPr/>
        </p:nvSpPr>
        <p:spPr>
          <a:xfrm>
            <a:off x="646517" y="595101"/>
            <a:ext cx="10751155" cy="5940088"/>
          </a:xfrm>
          <a:prstGeom prst="rect">
            <a:avLst/>
          </a:prstGeom>
          <a:noFill/>
        </p:spPr>
        <p:txBody>
          <a:bodyPr wrap="square">
            <a:spAutoFit/>
          </a:bodyPr>
          <a:lstStyle/>
          <a:p>
            <a:pPr algn="just"/>
            <a:r>
              <a:rPr lang="fr-FR" sz="2000" dirty="0">
                <a:solidFill>
                  <a:schemeClr val="bg1"/>
                </a:solidFill>
              </a:rPr>
              <a:t>Au début de la Conférence, comme nous avions tous l'impression d'être en retard sur l'ordre du jour, le président a examiné une proposition visant à faire passer le partage de deux (2) minutes à une (1) minute. À ce stade des délibérations, une proposition a été faite pour modifier le partage d'une (1) minute à une minute et demie (1,5). Cette proposition a fait l'objet d'un vote, et j'ai voté OUI parce que j'estimais que nous avions besoin de plus de temps pour partager sur ce sujet (note en marge : j'aurais voté oui pour deux (2) minutes si j'avais pu).  Le vote final à la majorité simple, avec 126 votants, a été le suivant : OUI : 68 / NON : 58, donc il a été adopté.</a:t>
            </a:r>
          </a:p>
          <a:p>
            <a:endParaRPr lang="fr-FR" sz="2000" dirty="0">
              <a:solidFill>
                <a:schemeClr val="bg1"/>
              </a:solidFill>
            </a:endParaRPr>
          </a:p>
          <a:p>
            <a:r>
              <a:rPr lang="fr-FR" sz="2000" b="1" dirty="0">
                <a:solidFill>
                  <a:schemeClr val="bg1"/>
                </a:solidFill>
              </a:rPr>
              <a:t>La discussion commence.</a:t>
            </a:r>
          </a:p>
          <a:p>
            <a:r>
              <a:rPr lang="fr-FR" sz="2000" dirty="0">
                <a:solidFill>
                  <a:schemeClr val="bg1"/>
                </a:solidFill>
              </a:rPr>
              <a:t>Un amendement est proposé et appuyé pour ajouter ce qui suit à la fin de la recommandation originale : « Inclure les histoires originales de Bill W. et Dr. Bob côte à côte avec le nouveau texte clair ».</a:t>
            </a:r>
          </a:p>
          <a:p>
            <a:endParaRPr lang="fr-FR" sz="2000" dirty="0">
              <a:solidFill>
                <a:schemeClr val="bg1"/>
              </a:solidFill>
            </a:endParaRPr>
          </a:p>
          <a:p>
            <a:pPr algn="just"/>
            <a:r>
              <a:rPr lang="fr-FR" sz="2000" dirty="0">
                <a:solidFill>
                  <a:schemeClr val="bg1"/>
                </a:solidFill>
              </a:rPr>
              <a:t>Après une longue discussion, le vote a eu lieu.  Le vote a été appelé, et avec 128 personnes votant (et 2/3 étant 86), le décompte des votes a été : OUI : 16 / NON : 112, l'amendement a donc été rejeté.</a:t>
            </a:r>
          </a:p>
          <a:p>
            <a:endParaRPr lang="fr-FR" sz="2000" dirty="0">
              <a:solidFill>
                <a:schemeClr val="bg1"/>
              </a:solidFill>
            </a:endParaRPr>
          </a:p>
          <a:p>
            <a:pPr algn="just"/>
            <a:r>
              <a:rPr lang="fr-FR" sz="2000" dirty="0">
                <a:solidFill>
                  <a:schemeClr val="bg1"/>
                </a:solidFill>
              </a:rPr>
              <a:t>Un deuxième amendement a été proposé : « Dans un esprit d'unité et de compromis, étant donné la nature sensible et potentiellement polarisante de ce projet, une proposition pour amender la recommandation, en révisant les changements éditoriaux pour inclure la suppression des explications des Étapes, Traditions et Concepts ».</a:t>
            </a:r>
            <a:endParaRPr lang="fr-CA" sz="2000" dirty="0">
              <a:solidFill>
                <a:schemeClr val="bg1"/>
              </a:solidFill>
            </a:endParaRPr>
          </a:p>
        </p:txBody>
      </p:sp>
    </p:spTree>
    <p:extLst>
      <p:ext uri="{BB962C8B-B14F-4D97-AF65-F5344CB8AC3E}">
        <p14:creationId xmlns:p14="http://schemas.microsoft.com/office/powerpoint/2010/main" val="3719815825"/>
      </p:ext>
    </p:extLst>
  </p:cSld>
  <p:clrMapOvr>
    <a:overrideClrMapping bg1="dk1" tx1="lt1" bg2="dk2" tx2="lt2" accent1="accent1" accent2="accent2" accent3="accent3" accent4="accent4" accent5="accent5" accent6="accent6" hlink="hlink" folHlink="folHlink"/>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3" name="TextBox 2">
            <a:extLst>
              <a:ext uri="{FF2B5EF4-FFF2-40B4-BE49-F238E27FC236}">
                <a16:creationId xmlns:a16="http://schemas.microsoft.com/office/drawing/2014/main" id="{C820E241-79FA-A0AB-9E48-22990EDF231C}"/>
              </a:ext>
            </a:extLst>
          </p:cNvPr>
          <p:cNvSpPr txBox="1"/>
          <p:nvPr/>
        </p:nvSpPr>
        <p:spPr>
          <a:xfrm>
            <a:off x="517236" y="295564"/>
            <a:ext cx="11406910" cy="6586418"/>
          </a:xfrm>
          <a:prstGeom prst="rect">
            <a:avLst/>
          </a:prstGeom>
          <a:noFill/>
        </p:spPr>
        <p:txBody>
          <a:bodyPr wrap="square">
            <a:spAutoFit/>
          </a:bodyPr>
          <a:lstStyle/>
          <a:p>
            <a:pPr algn="just"/>
            <a:r>
              <a:rPr lang="fr-FR" sz="2000" dirty="0">
                <a:solidFill>
                  <a:schemeClr val="bg1"/>
                </a:solidFill>
              </a:rPr>
              <a:t>Après un nouveau long débat, le vote a été </a:t>
            </a:r>
            <a:r>
              <a:rPr lang="fr-FR" sz="1400" dirty="0">
                <a:solidFill>
                  <a:schemeClr val="bg1"/>
                </a:solidFill>
              </a:rPr>
              <a:t>demandé.  </a:t>
            </a:r>
            <a:r>
              <a:rPr lang="fr-FR" sz="2000" dirty="0">
                <a:solidFill>
                  <a:schemeClr val="bg1"/>
                </a:solidFill>
              </a:rPr>
              <a:t>J'ai également voté OUI à cet amendement.   Avec 129 personnes ayant voté (et 2/3 étant 86), le décompte des votes a été le suivant : OUI : 32 / NON : 97, cet amendement a donc également échoué.</a:t>
            </a:r>
          </a:p>
          <a:p>
            <a:endParaRPr lang="fr-FR" sz="1200" dirty="0">
              <a:solidFill>
                <a:schemeClr val="bg1"/>
              </a:solidFill>
            </a:endParaRPr>
          </a:p>
          <a:p>
            <a:pPr algn="just"/>
            <a:r>
              <a:rPr lang="fr-FR" sz="2000" dirty="0">
                <a:solidFill>
                  <a:schemeClr val="bg1"/>
                </a:solidFill>
              </a:rPr>
              <a:t>Une proposition de reconsidération a ensuite été déposée après que quelqu'un de la majorité ait décidé de changer son vote. J'ai voté OUI et avec 129 personnes votant à la majorité simple, le décompte des voix était le suivant : OUI : 55 / NON : 74, cette proposition de réexamen a donc échoué.</a:t>
            </a:r>
          </a:p>
          <a:p>
            <a:endParaRPr lang="fr-FR" sz="1200" dirty="0">
              <a:solidFill>
                <a:schemeClr val="bg1"/>
              </a:solidFill>
            </a:endParaRPr>
          </a:p>
          <a:p>
            <a:r>
              <a:rPr lang="fr-FR" sz="2000" dirty="0">
                <a:solidFill>
                  <a:schemeClr val="bg1"/>
                </a:solidFill>
              </a:rPr>
              <a:t>La discussion s'est poursuivie. J'ai été l’une des dernières à prendre la parole sur ce sujet et j'ai pris la parole pour partager ce qui suit : </a:t>
            </a:r>
          </a:p>
          <a:p>
            <a:endParaRPr lang="fr-FR" sz="1200" i="1" dirty="0">
              <a:solidFill>
                <a:schemeClr val="bg1"/>
              </a:solidFill>
            </a:endParaRPr>
          </a:p>
          <a:p>
            <a:pPr algn="just"/>
            <a:r>
              <a:rPr lang="fr-FR" sz="2000" i="1" dirty="0">
                <a:solidFill>
                  <a:schemeClr val="bg1"/>
                </a:solidFill>
              </a:rPr>
              <a:t>« Je suis allée dans la salle de lecture avec l'esprit ouvert, ne voulant pas jeter le projet à la poubelle avant d'avoir eu la chance d'examiner ce qui était important pour moi –   « chapitre 5 » NOTRE MÉTHODE, est très important pour moi, car je fais des groupes d’Étapes pour femmes depuis plus de 25 ans et c'est dans ce chapitre que nous trouvons la solution. Après avoir lu le manuscrit, j'ai été surprise de constater qu'il contenait beaucoup de choses que je considère comme importantes qui étaient toujours là, mais aussi beaucoup de choses que j'ai trouvées erronées. Comme je l'ai expliqué, nous appelons cela une traduction, mais je n'ai pas vu une traduction, j'ai vu une réécriture. L'idée du livre est peut-être nécessaire pour transmettre le message, mais je dois m'y opposer car, à mon avis, il n'est pas prêt ; il y a trop de points qui vont causer plus de divisions si nous le publions tel qu'il est. Pour moi, il s'agit d'une question du 1</a:t>
            </a:r>
            <a:r>
              <a:rPr lang="fr-FR" sz="2000" i="1" baseline="30000" dirty="0">
                <a:solidFill>
                  <a:schemeClr val="bg1"/>
                </a:solidFill>
              </a:rPr>
              <a:t>er</a:t>
            </a:r>
            <a:r>
              <a:rPr lang="fr-FR" sz="2000" i="1" dirty="0">
                <a:solidFill>
                  <a:schemeClr val="bg1"/>
                </a:solidFill>
              </a:rPr>
              <a:t>  Concept et de la 1</a:t>
            </a:r>
            <a:r>
              <a:rPr lang="fr-FR" sz="2000" i="1" baseline="30000" dirty="0">
                <a:solidFill>
                  <a:schemeClr val="bg1"/>
                </a:solidFill>
              </a:rPr>
              <a:t>ère </a:t>
            </a:r>
            <a:r>
              <a:rPr lang="fr-FR" sz="2000" i="1" dirty="0">
                <a:solidFill>
                  <a:schemeClr val="bg1"/>
                </a:solidFill>
              </a:rPr>
              <a:t>  Tradition et j'encourage la Conférence à faire une pause et à faire tout ce qu'il faut pour permettre à la Fraternité de le voir - d’exposer ses craintes - et de revenir sur cette question l'année prochaine après l'avoir fait »</a:t>
            </a:r>
          </a:p>
        </p:txBody>
      </p:sp>
    </p:spTree>
    <p:extLst>
      <p:ext uri="{BB962C8B-B14F-4D97-AF65-F5344CB8AC3E}">
        <p14:creationId xmlns:p14="http://schemas.microsoft.com/office/powerpoint/2010/main" val="2190706971"/>
      </p:ext>
    </p:extLst>
  </p:cSld>
  <p:clrMapOvr>
    <a:overrideClrMapping bg1="dk1" tx1="lt1" bg2="dk2" tx2="lt2" accent1="accent1" accent2="accent2" accent3="accent3" accent4="accent4" accent5="accent5" accent6="accent6" hlink="hlink" folHlink="folHlink"/>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4" name="TextBox 3">
            <a:extLst>
              <a:ext uri="{FF2B5EF4-FFF2-40B4-BE49-F238E27FC236}">
                <a16:creationId xmlns:a16="http://schemas.microsoft.com/office/drawing/2014/main" id="{3C2B2063-2DA3-671B-1936-A7C509052303}"/>
              </a:ext>
            </a:extLst>
          </p:cNvPr>
          <p:cNvSpPr txBox="1"/>
          <p:nvPr/>
        </p:nvSpPr>
        <p:spPr>
          <a:xfrm>
            <a:off x="646517" y="314035"/>
            <a:ext cx="11212973" cy="6186309"/>
          </a:xfrm>
          <a:prstGeom prst="rect">
            <a:avLst/>
          </a:prstGeom>
          <a:noFill/>
        </p:spPr>
        <p:txBody>
          <a:bodyPr wrap="square">
            <a:spAutoFit/>
          </a:bodyPr>
          <a:lstStyle/>
          <a:p>
            <a:pPr algn="just"/>
            <a:r>
              <a:rPr lang="fr-FR" dirty="0">
                <a:solidFill>
                  <a:schemeClr val="bg1"/>
                </a:solidFill>
              </a:rPr>
              <a:t>À 23h41 mercredi soir, nous avons levé la séance au milieu de la discussion sur cette recommandation et avons décidé qu'il serait préférable de la reprendre le lendemain matin. Juste avant l'ajournement, une proposition visant à « recommite » (retourner) au Comité du Conseil pour les publications a été déposée.  Le président a pris la décision de la reporter au matin et d'en faire la première chose que nous aborderons.</a:t>
            </a:r>
          </a:p>
          <a:p>
            <a:endParaRPr lang="fr-FR" dirty="0">
              <a:solidFill>
                <a:schemeClr val="bg1"/>
              </a:solidFill>
            </a:endParaRPr>
          </a:p>
          <a:p>
            <a:pPr algn="just"/>
            <a:r>
              <a:rPr lang="fr-FR" dirty="0">
                <a:solidFill>
                  <a:schemeClr val="bg1"/>
                </a:solidFill>
              </a:rPr>
              <a:t>Nous avons repris nos travaux à 9 heures le jeudi 19 avril 24 et nous avons immédiatement examiné la proposition de recommandation.  Après une longue discussion, lorsque le vote a été appelé, j'ai voté NON à la proposition.  Avec 130 personnes ayant voté (et 2/3 étant 87), le décompte des votes a été le suivant : OUI : 35 / NON : 95, la proposition de recommandation a donc été rejetée.</a:t>
            </a:r>
          </a:p>
          <a:p>
            <a:endParaRPr lang="fr-FR" dirty="0">
              <a:solidFill>
                <a:schemeClr val="bg1"/>
              </a:solidFill>
            </a:endParaRPr>
          </a:p>
          <a:p>
            <a:r>
              <a:rPr lang="fr-FR" dirty="0">
                <a:solidFill>
                  <a:schemeClr val="bg1"/>
                </a:solidFill>
              </a:rPr>
              <a:t>La discussion s'est poursuivie et quelqu'un a finalement « </a:t>
            </a:r>
            <a:r>
              <a:rPr lang="fr-FR" dirty="0" err="1">
                <a:solidFill>
                  <a:schemeClr val="bg1"/>
                </a:solidFill>
              </a:rPr>
              <a:t>called</a:t>
            </a:r>
            <a:r>
              <a:rPr lang="fr-FR" dirty="0">
                <a:solidFill>
                  <a:schemeClr val="bg1"/>
                </a:solidFill>
              </a:rPr>
              <a:t> » (appelé la question) (qui a été adoptée) et nous étions enfin prêts à voter sur la recommandation initiale.  J'ai voté contre ce livre.  Avec 129 personnes ayant voté (et 2/3 étant 86), le décompte des votes a été le suivant : OUI : 91 / NON : 38, la recommandation a donc été adoptée.  Je pense qu'il est important de souligner que même si le livre a été adopté à l'unanimité par la Conférence, il n'a été adopté que par un 2/3 excédant seulement de 5 votes , ce qui, à mon avis, montre bien qu'il ne s'agit pas d'un mandat de la Conférence.</a:t>
            </a:r>
          </a:p>
          <a:p>
            <a:endParaRPr lang="fr-FR" dirty="0">
              <a:solidFill>
                <a:schemeClr val="bg1"/>
              </a:solidFill>
            </a:endParaRPr>
          </a:p>
          <a:p>
            <a:r>
              <a:rPr lang="fr-FR" dirty="0">
                <a:solidFill>
                  <a:schemeClr val="bg1"/>
                </a:solidFill>
              </a:rPr>
              <a:t>À ce stade, le président a demandé si la minorité souhaitait s'exprimer, et j'ai pris la parole pour faire part de ce qui suit:</a:t>
            </a:r>
          </a:p>
          <a:p>
            <a:r>
              <a:rPr lang="fr-FR" i="1" dirty="0">
                <a:solidFill>
                  <a:schemeClr val="bg1"/>
                </a:solidFill>
              </a:rPr>
              <a:t> « Je n'ai fait que répéter ce que j'ai dit initialement, à savoir que le livre n'est pas prêt à être envoyé à la fraternité. Il y a trop de choses qui clochent et je pense sincèrement qu'il causera plus de désunion dans notre programme qu'il n'aidera les alcooliques qui souffrent encore. »</a:t>
            </a:r>
            <a:endParaRPr lang="fr-CA" i="1" dirty="0">
              <a:solidFill>
                <a:schemeClr val="bg1"/>
              </a:solidFill>
            </a:endParaRPr>
          </a:p>
        </p:txBody>
      </p:sp>
    </p:spTree>
    <p:extLst>
      <p:ext uri="{BB962C8B-B14F-4D97-AF65-F5344CB8AC3E}">
        <p14:creationId xmlns:p14="http://schemas.microsoft.com/office/powerpoint/2010/main" val="1745394930"/>
      </p:ext>
    </p:extLst>
  </p:cSld>
  <p:clrMapOvr>
    <a:overrideClrMapping bg1="dk1" tx1="lt1" bg2="dk2" tx2="lt2" accent1="accent1" accent2="accent2" accent3="accent3" accent4="accent4" accent5="accent5" accent6="accent6" hlink="hlink" folHlink="folHlink"/>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7" name="TextBox 6">
            <a:extLst>
              <a:ext uri="{FF2B5EF4-FFF2-40B4-BE49-F238E27FC236}">
                <a16:creationId xmlns:a16="http://schemas.microsoft.com/office/drawing/2014/main" id="{079AFEFA-13DE-55C6-AB88-130F72F88B24}"/>
              </a:ext>
            </a:extLst>
          </p:cNvPr>
          <p:cNvSpPr txBox="1"/>
          <p:nvPr/>
        </p:nvSpPr>
        <p:spPr>
          <a:xfrm>
            <a:off x="1244009" y="1228397"/>
            <a:ext cx="9952074" cy="4401205"/>
          </a:xfrm>
          <a:prstGeom prst="rect">
            <a:avLst/>
          </a:prstGeom>
          <a:noFill/>
        </p:spPr>
        <p:txBody>
          <a:bodyPr wrap="square">
            <a:spAutoFit/>
          </a:bodyPr>
          <a:lstStyle/>
          <a:p>
            <a:r>
              <a:rPr lang="fr-FR" sz="2000" dirty="0">
                <a:solidFill>
                  <a:schemeClr val="bg1"/>
                </a:solidFill>
              </a:rPr>
              <a:t>En conclusion ....</a:t>
            </a:r>
          </a:p>
          <a:p>
            <a:endParaRPr lang="fr-FR" sz="2000" dirty="0">
              <a:solidFill>
                <a:schemeClr val="bg1"/>
              </a:solidFill>
            </a:endParaRPr>
          </a:p>
          <a:p>
            <a:pPr algn="just"/>
            <a:r>
              <a:rPr lang="fr-FR" sz="2000" dirty="0">
                <a:solidFill>
                  <a:schemeClr val="bg1"/>
                </a:solidFill>
              </a:rPr>
              <a:t>Alors que j'assistais à ce débat de six (6) heures, il m'a semblé que les personnes qui venaient au micro disaient principalement des choses comme « J'aime le livre, mais... », et j'ai donc été quelque peu étonné de voir que la recommandation avait été adoptée.</a:t>
            </a:r>
          </a:p>
          <a:p>
            <a:endParaRPr lang="fr-FR" sz="2000" dirty="0">
              <a:solidFill>
                <a:schemeClr val="bg1"/>
              </a:solidFill>
            </a:endParaRPr>
          </a:p>
          <a:p>
            <a:pPr algn="just"/>
            <a:r>
              <a:rPr lang="fr-FR" sz="2000" dirty="0">
                <a:solidFill>
                  <a:schemeClr val="bg1"/>
                </a:solidFill>
              </a:rPr>
              <a:t>Tout ce que je peux dire, c'est que même si je ne suis pas heureuse du résultat final de cette recommandation, les AA m'ont enseigné que je dois me rallier à la conscience collective du groupe, que je sois d'accord ou non.       </a:t>
            </a:r>
          </a:p>
          <a:p>
            <a:endParaRPr lang="fr-FR" sz="2000" dirty="0">
              <a:solidFill>
                <a:schemeClr val="bg1"/>
              </a:solidFill>
            </a:endParaRPr>
          </a:p>
          <a:p>
            <a:pPr algn="just"/>
            <a:r>
              <a:rPr lang="fr-FR" sz="2000" dirty="0">
                <a:solidFill>
                  <a:schemeClr val="bg1"/>
                </a:solidFill>
              </a:rPr>
              <a:t>Il s'agit littéralement de la décision la plus importante que nous ayons prise à la Conférence cette année, et mon espoir et ma prière sont que Dieu guidera les résultats afin que nous puissions tous travailler ensemble pour retrouver cette unité qui nous est chère et que la Première Tradition nous enseigne.</a:t>
            </a:r>
            <a:endParaRPr lang="fr-CA" sz="2000" dirty="0">
              <a:solidFill>
                <a:schemeClr val="bg1"/>
              </a:solidFill>
            </a:endParaRPr>
          </a:p>
        </p:txBody>
      </p:sp>
    </p:spTree>
    <p:extLst>
      <p:ext uri="{BB962C8B-B14F-4D97-AF65-F5344CB8AC3E}">
        <p14:creationId xmlns:p14="http://schemas.microsoft.com/office/powerpoint/2010/main" val="549522914"/>
      </p:ext>
    </p:extLst>
  </p:cSld>
  <p:clrMapOvr>
    <a:overrideClrMapping bg1="dk1" tx1="lt1" bg2="dk2" tx2="lt2" accent1="accent1" accent2="accent2" accent3="accent3" accent4="accent4" accent5="accent5" accent6="accent6" hlink="hlink" folHlink="folHlink"/>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0"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12" name="Straight Connector 11">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8" name="Rectangle 17">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46035-64D4-8C1C-AD20-C1607DAA3167}"/>
              </a:ext>
            </a:extLst>
          </p:cNvPr>
          <p:cNvSpPr txBox="1"/>
          <p:nvPr/>
        </p:nvSpPr>
        <p:spPr>
          <a:xfrm>
            <a:off x="4713224" y="1105351"/>
            <a:ext cx="6353967" cy="3023981"/>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fr-CA" sz="4800" cap="all" spc="200" dirty="0">
                <a:solidFill>
                  <a:srgbClr val="FFFFFF"/>
                </a:solidFill>
                <a:latin typeface="+mj-lt"/>
                <a:ea typeface="+mj-ea"/>
                <a:cs typeface="+mj-cs"/>
              </a:rPr>
              <a:t>vii. </a:t>
            </a:r>
            <a:r>
              <a:rPr lang="fr-CA" sz="4800" cap="all" spc="200" dirty="0" err="1">
                <a:solidFill>
                  <a:srgbClr val="FFFFFF"/>
                </a:solidFill>
                <a:latin typeface="+mj-lt"/>
                <a:ea typeface="+mj-ea"/>
                <a:cs typeface="+mj-cs"/>
              </a:rPr>
              <a:t>PolitiqueS</a:t>
            </a:r>
            <a:r>
              <a:rPr lang="fr-CA" sz="4800" cap="all" spc="200" dirty="0">
                <a:solidFill>
                  <a:srgbClr val="FFFFFF"/>
                </a:solidFill>
                <a:latin typeface="+mj-lt"/>
                <a:ea typeface="+mj-ea"/>
                <a:cs typeface="+mj-cs"/>
              </a:rPr>
              <a:t>/admissions</a:t>
            </a:r>
          </a:p>
        </p:txBody>
      </p:sp>
      <p:cxnSp>
        <p:nvCxnSpPr>
          <p:cNvPr id="20" name="Straight Connector 19">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958577"/>
      </p:ext>
    </p:extLst>
  </p:cSld>
  <p:clrMapOvr>
    <a:overrideClrMapping bg1="dk1" tx1="lt1" bg2="dk2" tx2="lt2" accent1="accent1" accent2="accent2" accent3="accent3" accent4="accent4" accent5="accent5" accent6="accent6" hlink="hlink" folHlink="folHlink"/>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6" name="TextBox 5">
            <a:extLst>
              <a:ext uri="{FF2B5EF4-FFF2-40B4-BE49-F238E27FC236}">
                <a16:creationId xmlns:a16="http://schemas.microsoft.com/office/drawing/2014/main" id="{1269B083-0E3D-0E22-638A-2652737BA1B7}"/>
              </a:ext>
            </a:extLst>
          </p:cNvPr>
          <p:cNvSpPr txBox="1"/>
          <p:nvPr/>
        </p:nvSpPr>
        <p:spPr>
          <a:xfrm>
            <a:off x="1187516" y="1997839"/>
            <a:ext cx="10095345" cy="3477875"/>
          </a:xfrm>
          <a:prstGeom prst="rect">
            <a:avLst/>
          </a:prstGeom>
          <a:noFill/>
        </p:spPr>
        <p:txBody>
          <a:bodyPr wrap="square">
            <a:spAutoFit/>
          </a:bodyPr>
          <a:lstStyle/>
          <a:p>
            <a:r>
              <a:rPr lang="fr-FR" sz="2000" dirty="0">
                <a:solidFill>
                  <a:schemeClr val="bg1"/>
                </a:solidFill>
              </a:rPr>
              <a:t>Le comité a examiné le « rapport du Comité ad hoc du CSG sur la participation des groupes en ligne dans la Structure de Service des États-Unis et du Canada » et a eu une grande discussion.</a:t>
            </a:r>
          </a:p>
          <a:p>
            <a:endParaRPr lang="fr-FR" sz="2000" dirty="0">
              <a:solidFill>
                <a:schemeClr val="bg1"/>
              </a:solidFill>
            </a:endParaRPr>
          </a:p>
          <a:p>
            <a:pPr algn="just"/>
            <a:r>
              <a:rPr lang="fr-FR" sz="2000" dirty="0">
                <a:solidFill>
                  <a:schemeClr val="bg1"/>
                </a:solidFill>
              </a:rPr>
              <a:t>Le comité a exprimé son appréciation du rapport du Comité ad hoc, en particulier des résultats du sondage mené auprès des groupes en ligne. Sur la base des conclusions du rapport ad hoc, le comité a noté qu’à l’heure actuelle, il n’y a pas de besoins clairement exprimés pour la création d’une Région supplémentaire de délégués pour les groupes en ligne. Le comité a noté que la suggestion d’un futur document de service sur les directives concernant la participation des groupes en ligne pourrait être une ressource utile à envisager pour l’avenir, alors que les informations continuent d’être partagées et recueillies au sein de la Structure de service des États-Unis/Canada.</a:t>
            </a:r>
            <a:endParaRPr lang="fr-CA" sz="2000" dirty="0">
              <a:solidFill>
                <a:schemeClr val="bg1"/>
              </a:solidFill>
            </a:endParaRPr>
          </a:p>
        </p:txBody>
      </p:sp>
    </p:spTree>
    <p:extLst>
      <p:ext uri="{BB962C8B-B14F-4D97-AF65-F5344CB8AC3E}">
        <p14:creationId xmlns:p14="http://schemas.microsoft.com/office/powerpoint/2010/main" val="1377188395"/>
      </p:ext>
    </p:extLst>
  </p:cSld>
  <p:clrMapOvr>
    <a:overrideClrMapping bg1="dk1" tx1="lt1" bg2="dk2" tx2="lt2" accent1="accent1" accent2="accent2" accent3="accent3" accent4="accent4" accent5="accent5" accent6="accent6" hlink="hlink" folHlink="folHlink"/>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3" name="TextBox 2">
            <a:extLst>
              <a:ext uri="{FF2B5EF4-FFF2-40B4-BE49-F238E27FC236}">
                <a16:creationId xmlns:a16="http://schemas.microsoft.com/office/drawing/2014/main" id="{6964AB61-60B5-C501-ACD1-F8BEAB83A27A}"/>
              </a:ext>
            </a:extLst>
          </p:cNvPr>
          <p:cNvSpPr txBox="1"/>
          <p:nvPr/>
        </p:nvSpPr>
        <p:spPr>
          <a:xfrm>
            <a:off x="849745" y="646545"/>
            <a:ext cx="10769600" cy="5539978"/>
          </a:xfrm>
          <a:prstGeom prst="rect">
            <a:avLst/>
          </a:prstGeom>
          <a:noFill/>
        </p:spPr>
        <p:txBody>
          <a:bodyPr wrap="square">
            <a:spAutoFit/>
          </a:bodyPr>
          <a:lstStyle/>
          <a:p>
            <a:endParaRPr lang="fr-FR" dirty="0"/>
          </a:p>
          <a:p>
            <a:endParaRPr lang="fr-FR" sz="2800" dirty="0">
              <a:solidFill>
                <a:schemeClr val="bg1"/>
              </a:solidFill>
            </a:endParaRPr>
          </a:p>
          <a:p>
            <a:r>
              <a:rPr lang="fr-FR" sz="2800" b="1" dirty="0">
                <a:solidFill>
                  <a:schemeClr val="bg1"/>
                </a:solidFill>
              </a:rPr>
              <a:t>Le comité a recommandé que</a:t>
            </a:r>
            <a:r>
              <a:rPr lang="fr-FR" sz="2800" dirty="0">
                <a:solidFill>
                  <a:schemeClr val="bg1"/>
                </a:solidFill>
              </a:rPr>
              <a:t> la date limite de soumission de (PAI) / (PAOJ) pour le CSG de 2025 soit reportée au plus tôt au 30 septembre 2024. ACCEPTE</a:t>
            </a:r>
          </a:p>
          <a:p>
            <a:endParaRPr lang="fr-FR" sz="2800" dirty="0">
              <a:solidFill>
                <a:schemeClr val="bg1"/>
              </a:solidFill>
            </a:endParaRPr>
          </a:p>
          <a:p>
            <a:endParaRPr lang="fr-FR" sz="2800" dirty="0">
              <a:solidFill>
                <a:schemeClr val="bg1"/>
              </a:solidFill>
            </a:endParaRPr>
          </a:p>
          <a:p>
            <a:r>
              <a:rPr lang="fr-FR" sz="2800" dirty="0">
                <a:solidFill>
                  <a:schemeClr val="bg1"/>
                </a:solidFill>
              </a:rPr>
              <a:t>Si vous souhaitez que la Région 90 soutienne une proposition de point à l'ordre du jour (PAOJ), assurez-vous de la transmettre à votre RDR avant le 6 août 2024 afin qu'elle puisse être inscrite à l'ordre du jour du Comité régional du 10 août 2024 pour discussions et que nous puissions préparer une séance de partage avec tous les membres de la Région 90 qui souhaitent soutenir la PAI/PAOJ. </a:t>
            </a:r>
            <a:endParaRPr lang="fr-CA" sz="2800" dirty="0">
              <a:solidFill>
                <a:schemeClr val="bg1"/>
              </a:solidFill>
            </a:endParaRPr>
          </a:p>
        </p:txBody>
      </p:sp>
    </p:spTree>
    <p:extLst>
      <p:ext uri="{BB962C8B-B14F-4D97-AF65-F5344CB8AC3E}">
        <p14:creationId xmlns:p14="http://schemas.microsoft.com/office/powerpoint/2010/main" val="2133909924"/>
      </p:ext>
    </p:extLst>
  </p:cSld>
  <p:clrMapOvr>
    <a:overrideClrMapping bg1="dk1" tx1="lt1" bg2="dk2" tx2="lt2" accent1="accent1" accent2="accent2" accent3="accent3" accent4="accent4" accent5="accent5" accent6="accent6" hlink="hlink" folHlink="folHlink"/>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0"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12" name="Straight Connector 11">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8" name="Rectangle 17">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46035-64D4-8C1C-AD20-C1607DAA3167}"/>
              </a:ext>
            </a:extLst>
          </p:cNvPr>
          <p:cNvSpPr txBox="1"/>
          <p:nvPr/>
        </p:nvSpPr>
        <p:spPr>
          <a:xfrm>
            <a:off x="4713224" y="1105351"/>
            <a:ext cx="6353967" cy="3023981"/>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4800" cap="all" spc="200" dirty="0">
                <a:solidFill>
                  <a:srgbClr val="FFFFFF"/>
                </a:solidFill>
                <a:latin typeface="+mj-lt"/>
                <a:ea typeface="+mj-ea"/>
                <a:cs typeface="+mj-cs"/>
              </a:rPr>
              <a:t>viii. Information </a:t>
            </a:r>
            <a:r>
              <a:rPr lang="en-US" sz="4800" cap="all" spc="200" dirty="0" err="1">
                <a:solidFill>
                  <a:srgbClr val="FFFFFF"/>
                </a:solidFill>
                <a:latin typeface="+mj-lt"/>
                <a:ea typeface="+mj-ea"/>
                <a:cs typeface="+mj-cs"/>
              </a:rPr>
              <a:t>publique</a:t>
            </a:r>
            <a:endParaRPr lang="en-US" sz="4800" cap="all" spc="200" dirty="0">
              <a:solidFill>
                <a:srgbClr val="FFFFFF"/>
              </a:solidFill>
              <a:latin typeface="+mj-lt"/>
              <a:ea typeface="+mj-ea"/>
              <a:cs typeface="+mj-cs"/>
            </a:endParaRPr>
          </a:p>
        </p:txBody>
      </p:sp>
      <p:cxnSp>
        <p:nvCxnSpPr>
          <p:cNvPr id="20" name="Straight Connector 19">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918859"/>
      </p:ext>
    </p:extLst>
  </p:cSld>
  <p:clrMapOvr>
    <a:overrideClrMapping bg1="dk1" tx1="lt1" bg2="dk2" tx2="lt2" accent1="accent1" accent2="accent2" accent3="accent3" accent4="accent4" accent5="accent5" accent6="accent6" hlink="hlink" folHlink="folHlink"/>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3" name="TextBox 2">
            <a:extLst>
              <a:ext uri="{FF2B5EF4-FFF2-40B4-BE49-F238E27FC236}">
                <a16:creationId xmlns:a16="http://schemas.microsoft.com/office/drawing/2014/main" id="{D29CF5C5-0BEF-3244-C3C3-4C90ED414286}"/>
              </a:ext>
            </a:extLst>
          </p:cNvPr>
          <p:cNvSpPr txBox="1"/>
          <p:nvPr/>
        </p:nvSpPr>
        <p:spPr>
          <a:xfrm>
            <a:off x="1126865" y="373683"/>
            <a:ext cx="8155709" cy="400110"/>
          </a:xfrm>
          <a:prstGeom prst="rect">
            <a:avLst/>
          </a:prstGeom>
          <a:noFill/>
        </p:spPr>
        <p:txBody>
          <a:bodyPr wrap="square">
            <a:spAutoFit/>
          </a:bodyPr>
          <a:lstStyle/>
          <a:p>
            <a:r>
              <a:rPr lang="fr-FR" sz="2000" dirty="0">
                <a:solidFill>
                  <a:schemeClr val="bg1"/>
                </a:solidFill>
              </a:rPr>
              <a:t>Examiner le rapport de 2023 sur la « Pertinence et l’utilité des MIP en vidéo »</a:t>
            </a:r>
            <a:endParaRPr lang="fr-CA" sz="2000" dirty="0">
              <a:solidFill>
                <a:schemeClr val="bg1"/>
              </a:solidFill>
            </a:endParaRPr>
          </a:p>
        </p:txBody>
      </p:sp>
      <p:sp>
        <p:nvSpPr>
          <p:cNvPr id="6" name="TextBox 5">
            <a:extLst>
              <a:ext uri="{FF2B5EF4-FFF2-40B4-BE49-F238E27FC236}">
                <a16:creationId xmlns:a16="http://schemas.microsoft.com/office/drawing/2014/main" id="{242CDA20-965B-C154-C2A9-158671A71CA0}"/>
              </a:ext>
            </a:extLst>
          </p:cNvPr>
          <p:cNvSpPr txBox="1"/>
          <p:nvPr/>
        </p:nvSpPr>
        <p:spPr>
          <a:xfrm>
            <a:off x="1126865" y="850349"/>
            <a:ext cx="10418618" cy="707886"/>
          </a:xfrm>
          <a:prstGeom prst="rect">
            <a:avLst/>
          </a:prstGeom>
          <a:noFill/>
        </p:spPr>
        <p:txBody>
          <a:bodyPr wrap="square">
            <a:spAutoFit/>
          </a:bodyPr>
          <a:lstStyle/>
          <a:p>
            <a:pPr algn="just"/>
            <a:r>
              <a:rPr lang="fr-FR" sz="2000" dirty="0">
                <a:solidFill>
                  <a:schemeClr val="bg1"/>
                </a:solidFill>
              </a:rPr>
              <a:t>Le comité a recommandé que la version anglaise du message d’intérêt public « </a:t>
            </a:r>
            <a:r>
              <a:rPr lang="fr-FR" sz="2000" dirty="0" err="1">
                <a:solidFill>
                  <a:schemeClr val="bg1"/>
                </a:solidFill>
              </a:rPr>
              <a:t>Since</a:t>
            </a:r>
            <a:r>
              <a:rPr lang="fr-FR" sz="2000" dirty="0">
                <a:solidFill>
                  <a:schemeClr val="bg1"/>
                </a:solidFill>
              </a:rPr>
              <a:t> </a:t>
            </a:r>
            <a:r>
              <a:rPr lang="fr-FR" sz="2000" dirty="0" err="1">
                <a:solidFill>
                  <a:schemeClr val="bg1"/>
                </a:solidFill>
              </a:rPr>
              <a:t>Getting</a:t>
            </a:r>
            <a:r>
              <a:rPr lang="fr-FR" sz="2000" dirty="0">
                <a:solidFill>
                  <a:schemeClr val="bg1"/>
                </a:solidFill>
              </a:rPr>
              <a:t> </a:t>
            </a:r>
            <a:r>
              <a:rPr lang="fr-FR" sz="2000" dirty="0" err="1">
                <a:solidFill>
                  <a:schemeClr val="bg1"/>
                </a:solidFill>
              </a:rPr>
              <a:t>Sober</a:t>
            </a:r>
            <a:r>
              <a:rPr lang="fr-FR" sz="2000" dirty="0">
                <a:solidFill>
                  <a:schemeClr val="bg1"/>
                </a:solidFill>
              </a:rPr>
              <a:t> I Have Hope » (Depuis que je ne bois plus, j’ai de l’espoir) (30 secondes) soit supprimée. </a:t>
            </a:r>
            <a:r>
              <a:rPr lang="en-US" sz="1800" b="1" dirty="0">
                <a:solidFill>
                  <a:schemeClr val="bg1"/>
                </a:solidFill>
              </a:rPr>
              <a:t>ACCEPTÉ</a:t>
            </a:r>
            <a:endParaRPr lang="fr-CA" dirty="0">
              <a:solidFill>
                <a:schemeClr val="bg1"/>
              </a:solidFill>
            </a:endParaRPr>
          </a:p>
        </p:txBody>
      </p:sp>
      <p:sp>
        <p:nvSpPr>
          <p:cNvPr id="9" name="TextBox 8">
            <a:extLst>
              <a:ext uri="{FF2B5EF4-FFF2-40B4-BE49-F238E27FC236}">
                <a16:creationId xmlns:a16="http://schemas.microsoft.com/office/drawing/2014/main" id="{EA3A2290-F2E2-2A02-6D45-B137B076FB35}"/>
              </a:ext>
            </a:extLst>
          </p:cNvPr>
          <p:cNvSpPr txBox="1"/>
          <p:nvPr/>
        </p:nvSpPr>
        <p:spPr>
          <a:xfrm>
            <a:off x="1126865" y="1588527"/>
            <a:ext cx="10788073" cy="707886"/>
          </a:xfrm>
          <a:prstGeom prst="rect">
            <a:avLst/>
          </a:prstGeom>
          <a:noFill/>
        </p:spPr>
        <p:txBody>
          <a:bodyPr wrap="square">
            <a:spAutoFit/>
          </a:bodyPr>
          <a:lstStyle/>
          <a:p>
            <a:r>
              <a:rPr lang="fr-FR" sz="2000" dirty="0">
                <a:solidFill>
                  <a:schemeClr val="bg1"/>
                </a:solidFill>
              </a:rPr>
              <a:t>Le comité a recommandé que la version anglaise du message d’intérêt public </a:t>
            </a:r>
            <a:r>
              <a:rPr lang="fr-FR" sz="2000" dirty="0" err="1">
                <a:solidFill>
                  <a:schemeClr val="bg1"/>
                </a:solidFill>
              </a:rPr>
              <a:t>Since</a:t>
            </a:r>
            <a:r>
              <a:rPr lang="fr-FR" sz="2000" dirty="0">
                <a:solidFill>
                  <a:schemeClr val="bg1"/>
                </a:solidFill>
              </a:rPr>
              <a:t> </a:t>
            </a:r>
            <a:r>
              <a:rPr lang="fr-FR" sz="2000" dirty="0" err="1">
                <a:solidFill>
                  <a:schemeClr val="bg1"/>
                </a:solidFill>
              </a:rPr>
              <a:t>Getting</a:t>
            </a:r>
            <a:r>
              <a:rPr lang="fr-FR" sz="2000" dirty="0">
                <a:solidFill>
                  <a:schemeClr val="bg1"/>
                </a:solidFill>
              </a:rPr>
              <a:t> </a:t>
            </a:r>
            <a:r>
              <a:rPr lang="fr-FR" sz="2000" dirty="0" err="1">
                <a:solidFill>
                  <a:schemeClr val="bg1"/>
                </a:solidFill>
              </a:rPr>
              <a:t>Sober</a:t>
            </a:r>
            <a:r>
              <a:rPr lang="fr-FR" sz="2000" dirty="0">
                <a:solidFill>
                  <a:schemeClr val="bg1"/>
                </a:solidFill>
              </a:rPr>
              <a:t> I Have Hope (Depuis que je ne bois plus, j’ai de l’espoir) (60 secondes) soit supprimée. </a:t>
            </a:r>
            <a:r>
              <a:rPr lang="en-US" sz="2000" b="1" dirty="0">
                <a:solidFill>
                  <a:schemeClr val="bg1"/>
                </a:solidFill>
              </a:rPr>
              <a:t>ACCEPTÉ</a:t>
            </a:r>
            <a:endParaRPr lang="fr-CA" sz="2000" dirty="0">
              <a:solidFill>
                <a:schemeClr val="bg1"/>
              </a:solidFill>
            </a:endParaRPr>
          </a:p>
        </p:txBody>
      </p:sp>
      <p:sp>
        <p:nvSpPr>
          <p:cNvPr id="11" name="TextBox 10">
            <a:extLst>
              <a:ext uri="{FF2B5EF4-FFF2-40B4-BE49-F238E27FC236}">
                <a16:creationId xmlns:a16="http://schemas.microsoft.com/office/drawing/2014/main" id="{FEF7EDFD-1720-2322-BF8C-00108EC3767A}"/>
              </a:ext>
            </a:extLst>
          </p:cNvPr>
          <p:cNvSpPr txBox="1"/>
          <p:nvPr/>
        </p:nvSpPr>
        <p:spPr>
          <a:xfrm>
            <a:off x="1126865" y="2273737"/>
            <a:ext cx="10714183" cy="1015663"/>
          </a:xfrm>
          <a:prstGeom prst="rect">
            <a:avLst/>
          </a:prstGeom>
          <a:noFill/>
        </p:spPr>
        <p:txBody>
          <a:bodyPr wrap="square">
            <a:spAutoFit/>
          </a:bodyPr>
          <a:lstStyle/>
          <a:p>
            <a:pPr algn="just"/>
            <a:r>
              <a:rPr lang="fr-FR" sz="2000" dirty="0">
                <a:solidFill>
                  <a:schemeClr val="bg1"/>
                </a:solidFill>
              </a:rPr>
              <a:t>Le comité a recommandé que la version anglaise du message d’intérêt public radiophonique « </a:t>
            </a:r>
            <a:r>
              <a:rPr lang="fr-FR" sz="2000" dirty="0" err="1">
                <a:solidFill>
                  <a:schemeClr val="bg1"/>
                </a:solidFill>
              </a:rPr>
              <a:t>We</a:t>
            </a:r>
            <a:r>
              <a:rPr lang="fr-FR" sz="2000" dirty="0">
                <a:solidFill>
                  <a:schemeClr val="bg1"/>
                </a:solidFill>
              </a:rPr>
              <a:t> Know How You </a:t>
            </a:r>
            <a:r>
              <a:rPr lang="fr-FR" sz="2000" dirty="0" err="1">
                <a:solidFill>
                  <a:schemeClr val="bg1"/>
                </a:solidFill>
              </a:rPr>
              <a:t>Feel</a:t>
            </a:r>
            <a:r>
              <a:rPr lang="fr-FR" sz="2000" dirty="0">
                <a:solidFill>
                  <a:schemeClr val="bg1"/>
                </a:solidFill>
              </a:rPr>
              <a:t> » (Nous savons ce que vous ressentez — </a:t>
            </a:r>
            <a:r>
              <a:rPr lang="fr-FR" sz="2000" u="sng" dirty="0">
                <a:solidFill>
                  <a:schemeClr val="bg1"/>
                </a:solidFill>
              </a:rPr>
              <a:t>en anglais uniquemen</a:t>
            </a:r>
            <a:r>
              <a:rPr lang="fr-FR" sz="2000" dirty="0">
                <a:solidFill>
                  <a:schemeClr val="bg1"/>
                </a:solidFill>
              </a:rPr>
              <a:t>t) (15 secondes) soit supprimée. </a:t>
            </a:r>
            <a:r>
              <a:rPr lang="en-US" sz="2000" b="1" dirty="0">
                <a:solidFill>
                  <a:schemeClr val="bg1"/>
                </a:solidFill>
              </a:rPr>
              <a:t>ACCEPTÉ</a:t>
            </a:r>
            <a:endParaRPr lang="fr-CA" sz="2000" dirty="0">
              <a:solidFill>
                <a:schemeClr val="bg1"/>
              </a:solidFill>
            </a:endParaRPr>
          </a:p>
        </p:txBody>
      </p:sp>
      <p:sp>
        <p:nvSpPr>
          <p:cNvPr id="17" name="TextBox 16">
            <a:extLst>
              <a:ext uri="{FF2B5EF4-FFF2-40B4-BE49-F238E27FC236}">
                <a16:creationId xmlns:a16="http://schemas.microsoft.com/office/drawing/2014/main" id="{7CC3D81E-02BC-1748-A0A2-0F8775E35B2A}"/>
              </a:ext>
            </a:extLst>
          </p:cNvPr>
          <p:cNvSpPr txBox="1"/>
          <p:nvPr/>
        </p:nvSpPr>
        <p:spPr>
          <a:xfrm>
            <a:off x="1126865" y="3321040"/>
            <a:ext cx="10515786" cy="3508653"/>
          </a:xfrm>
          <a:prstGeom prst="rect">
            <a:avLst/>
          </a:prstGeom>
          <a:noFill/>
        </p:spPr>
        <p:txBody>
          <a:bodyPr wrap="square">
            <a:spAutoFit/>
          </a:bodyPr>
          <a:lstStyle/>
          <a:p>
            <a:pPr algn="just"/>
            <a:r>
              <a:rPr lang="fr-FR" sz="2000" dirty="0">
                <a:solidFill>
                  <a:schemeClr val="bg1"/>
                </a:solidFill>
              </a:rPr>
              <a:t>Le comité a examiné le rapport de 2023 sur la « pertinence et l’utilité des messages d’intérêt public vidéo ». Les membres du comité ont noté que le sondage auprès des membres semble indiquer que les membres ne découvrent pas les AA par l’entremise des médias. Le comité a exprimé une critique générale sur le ton et le style de communication des messages d’intérêt public actuels.</a:t>
            </a:r>
          </a:p>
          <a:p>
            <a:endParaRPr lang="fr-FR" sz="1200" dirty="0">
              <a:solidFill>
                <a:schemeClr val="bg1"/>
              </a:solidFill>
            </a:endParaRPr>
          </a:p>
          <a:p>
            <a:pPr algn="just"/>
            <a:r>
              <a:rPr lang="fr-FR" sz="2000" dirty="0">
                <a:solidFill>
                  <a:schemeClr val="bg1"/>
                </a:solidFill>
              </a:rPr>
              <a:t>Le comité a suggéré que le rapport annuel sur la « pertinence et l’utilité des messages d’intérêt public vidéo » soit révisé afin d’articuler plus clairement le processus permettant de suggérer des changements ou le retrait de tout message d’intérêt public.</a:t>
            </a:r>
          </a:p>
          <a:p>
            <a:endParaRPr lang="fr-FR" sz="1200" dirty="0">
              <a:solidFill>
                <a:schemeClr val="bg1"/>
              </a:solidFill>
            </a:endParaRPr>
          </a:p>
          <a:p>
            <a:pPr algn="just"/>
            <a:r>
              <a:rPr lang="fr-FR" sz="2000" dirty="0">
                <a:solidFill>
                  <a:schemeClr val="bg1"/>
                </a:solidFill>
              </a:rPr>
              <a:t>Le comité a demandé que toute suggestion de retrait des messages d’intérêt public soit communiquée en tant qu’article à l’ordre du jour.</a:t>
            </a:r>
          </a:p>
          <a:p>
            <a:endParaRPr lang="fr-FR" dirty="0"/>
          </a:p>
        </p:txBody>
      </p:sp>
    </p:spTree>
    <p:extLst>
      <p:ext uri="{BB962C8B-B14F-4D97-AF65-F5344CB8AC3E}">
        <p14:creationId xmlns:p14="http://schemas.microsoft.com/office/powerpoint/2010/main" val="363595901"/>
      </p:ext>
    </p:extLst>
  </p:cSld>
  <p:clrMapOvr>
    <a:overrideClrMapping bg1="dk1" tx1="lt1" bg2="dk2" tx2="lt2" accent1="accent1" accent2="accent2" accent3="accent3" accent4="accent4" accent5="accent5" accent6="accent6" hlink="hlink" folHlink="folHlink"/>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2" name="TextBox 1">
            <a:extLst>
              <a:ext uri="{FF2B5EF4-FFF2-40B4-BE49-F238E27FC236}">
                <a16:creationId xmlns:a16="http://schemas.microsoft.com/office/drawing/2014/main" id="{4E850F12-C01A-1E34-F0C7-D49732FB1350}"/>
              </a:ext>
            </a:extLst>
          </p:cNvPr>
          <p:cNvSpPr txBox="1"/>
          <p:nvPr/>
        </p:nvSpPr>
        <p:spPr>
          <a:xfrm>
            <a:off x="886691" y="794327"/>
            <a:ext cx="8257309" cy="400110"/>
          </a:xfrm>
          <a:prstGeom prst="rect">
            <a:avLst/>
          </a:prstGeom>
          <a:noFill/>
        </p:spPr>
        <p:txBody>
          <a:bodyPr wrap="square">
            <a:spAutoFit/>
          </a:bodyPr>
          <a:lstStyle/>
          <a:p>
            <a:r>
              <a:rPr lang="fr-FR" sz="2000" b="1" dirty="0"/>
              <a:t>Projet de vidéo des jeunes</a:t>
            </a:r>
          </a:p>
        </p:txBody>
      </p:sp>
      <p:sp>
        <p:nvSpPr>
          <p:cNvPr id="4" name="TextBox 3">
            <a:extLst>
              <a:ext uri="{FF2B5EF4-FFF2-40B4-BE49-F238E27FC236}">
                <a16:creationId xmlns:a16="http://schemas.microsoft.com/office/drawing/2014/main" id="{3B3D46AE-8D72-8526-FE25-26B32F63F3EE}"/>
              </a:ext>
            </a:extLst>
          </p:cNvPr>
          <p:cNvSpPr txBox="1"/>
          <p:nvPr/>
        </p:nvSpPr>
        <p:spPr>
          <a:xfrm>
            <a:off x="757382" y="1256145"/>
            <a:ext cx="10908145" cy="2246769"/>
          </a:xfrm>
          <a:prstGeom prst="rect">
            <a:avLst/>
          </a:prstGeom>
          <a:noFill/>
        </p:spPr>
        <p:txBody>
          <a:bodyPr wrap="square">
            <a:spAutoFit/>
          </a:bodyPr>
          <a:lstStyle/>
          <a:p>
            <a:pPr algn="just"/>
            <a:r>
              <a:rPr lang="fr-FR" sz="2000" dirty="0">
                <a:solidFill>
                  <a:schemeClr val="bg1"/>
                </a:solidFill>
              </a:rPr>
              <a:t>Le comité a recommandé d’approuver les 18 interviews enregistrées à ce jour dans le cadre du projet, en donnant au Bureau des Services généraux (BSG) la latitude de monter et de distribuer les vidéos dans le style de I </a:t>
            </a:r>
            <a:r>
              <a:rPr lang="fr-FR" sz="2000" dirty="0" err="1">
                <a:solidFill>
                  <a:schemeClr val="bg1"/>
                </a:solidFill>
              </a:rPr>
              <a:t>Thought</a:t>
            </a:r>
            <a:r>
              <a:rPr lang="fr-FR" sz="2000" dirty="0">
                <a:solidFill>
                  <a:schemeClr val="bg1"/>
                </a:solidFill>
              </a:rPr>
              <a:t> </a:t>
            </a:r>
            <a:r>
              <a:rPr lang="fr-FR" sz="2000" dirty="0" err="1">
                <a:solidFill>
                  <a:schemeClr val="bg1"/>
                </a:solidFill>
              </a:rPr>
              <a:t>Drinking</a:t>
            </a:r>
            <a:r>
              <a:rPr lang="fr-FR" sz="2000" dirty="0">
                <a:solidFill>
                  <a:schemeClr val="bg1"/>
                </a:solidFill>
              </a:rPr>
              <a:t> Made me an </a:t>
            </a:r>
            <a:r>
              <a:rPr lang="fr-FR" sz="2000" dirty="0" err="1">
                <a:solidFill>
                  <a:schemeClr val="bg1"/>
                </a:solidFill>
              </a:rPr>
              <a:t>Artist</a:t>
            </a:r>
            <a:r>
              <a:rPr lang="fr-FR" sz="2000" dirty="0">
                <a:solidFill>
                  <a:schemeClr val="bg1"/>
                </a:solidFill>
              </a:rPr>
              <a:t> (Je croyais que boire faisait de moi un artiste — titre provisoire) et The World has </a:t>
            </a:r>
            <a:r>
              <a:rPr lang="fr-FR" sz="2000" dirty="0" err="1">
                <a:solidFill>
                  <a:schemeClr val="bg1"/>
                </a:solidFill>
              </a:rPr>
              <a:t>Color</a:t>
            </a:r>
            <a:r>
              <a:rPr lang="fr-FR" sz="2000" dirty="0">
                <a:solidFill>
                  <a:schemeClr val="bg1"/>
                </a:solidFill>
              </a:rPr>
              <a:t> </a:t>
            </a:r>
            <a:r>
              <a:rPr lang="fr-FR" sz="2000" dirty="0" err="1">
                <a:solidFill>
                  <a:schemeClr val="bg1"/>
                </a:solidFill>
              </a:rPr>
              <a:t>Now</a:t>
            </a:r>
            <a:r>
              <a:rPr lang="fr-FR" sz="2000" dirty="0">
                <a:solidFill>
                  <a:schemeClr val="bg1"/>
                </a:solidFill>
              </a:rPr>
              <a:t> (Le monde a retrouvé ses couleur — titre provisoire). Les vidéos peuvent être produites dans différents formats et mises à disposition sur nos canaux de communication Le comité a demandé qu’un rapport de progrès soit fourni au Comité de l’Information publique de la Conférence de 2025</a:t>
            </a:r>
            <a:r>
              <a:rPr lang="fr-FR" dirty="0">
                <a:solidFill>
                  <a:schemeClr val="bg1"/>
                </a:solidFill>
              </a:rPr>
              <a:t>. </a:t>
            </a:r>
            <a:r>
              <a:rPr lang="en-US" sz="1800" b="1" dirty="0">
                <a:solidFill>
                  <a:schemeClr val="bg1"/>
                </a:solidFill>
              </a:rPr>
              <a:t>ACCEPTÉ</a:t>
            </a:r>
            <a:endParaRPr lang="fr-CA" dirty="0">
              <a:solidFill>
                <a:schemeClr val="bg1"/>
              </a:solidFill>
            </a:endParaRPr>
          </a:p>
        </p:txBody>
      </p:sp>
      <p:sp>
        <p:nvSpPr>
          <p:cNvPr id="6" name="TextBox 5">
            <a:extLst>
              <a:ext uri="{FF2B5EF4-FFF2-40B4-BE49-F238E27FC236}">
                <a16:creationId xmlns:a16="http://schemas.microsoft.com/office/drawing/2014/main" id="{70C1C742-554E-C418-2A7A-76402F467090}"/>
              </a:ext>
            </a:extLst>
          </p:cNvPr>
          <p:cNvSpPr txBox="1"/>
          <p:nvPr/>
        </p:nvSpPr>
        <p:spPr>
          <a:xfrm>
            <a:off x="886691" y="3763181"/>
            <a:ext cx="11019363" cy="1323439"/>
          </a:xfrm>
          <a:prstGeom prst="rect">
            <a:avLst/>
          </a:prstGeom>
          <a:noFill/>
        </p:spPr>
        <p:txBody>
          <a:bodyPr wrap="square" rtlCol="0">
            <a:spAutoFit/>
          </a:bodyPr>
          <a:lstStyle/>
          <a:p>
            <a:r>
              <a:rPr lang="fr-FR" sz="2000" dirty="0">
                <a:solidFill>
                  <a:schemeClr val="bg1"/>
                </a:solidFill>
              </a:rPr>
              <a:t>Médias sociaux :</a:t>
            </a:r>
          </a:p>
          <a:p>
            <a:r>
              <a:rPr lang="fr-FR" sz="2000" dirty="0">
                <a:solidFill>
                  <a:schemeClr val="bg1"/>
                </a:solidFill>
              </a:rPr>
              <a:t>Le comité a recommandé qu'une politique des médias sociaux soit élaborée pour tous les canaux de médias sociaux actuels et futurs et a demandé qu'un projet soit présenté au </a:t>
            </a:r>
            <a:r>
              <a:rPr lang="fr-FR" sz="2000" dirty="0" err="1">
                <a:solidFill>
                  <a:schemeClr val="bg1"/>
                </a:solidFill>
              </a:rPr>
              <a:t>Comitén</a:t>
            </a:r>
            <a:r>
              <a:rPr lang="fr-FR" sz="2000" dirty="0">
                <a:solidFill>
                  <a:schemeClr val="bg1"/>
                </a:solidFill>
              </a:rPr>
              <a:t> de l'information publique de la Conférence 2025. </a:t>
            </a:r>
            <a:r>
              <a:rPr lang="fr-FR" sz="2000" b="1" dirty="0">
                <a:solidFill>
                  <a:schemeClr val="bg1"/>
                </a:solidFill>
              </a:rPr>
              <a:t>ECHOUÉ</a:t>
            </a:r>
            <a:endParaRPr lang="en-CA" sz="2000" b="1" dirty="0">
              <a:solidFill>
                <a:schemeClr val="bg1"/>
              </a:solidFill>
            </a:endParaRPr>
          </a:p>
        </p:txBody>
      </p:sp>
    </p:spTree>
    <p:extLst>
      <p:ext uri="{BB962C8B-B14F-4D97-AF65-F5344CB8AC3E}">
        <p14:creationId xmlns:p14="http://schemas.microsoft.com/office/powerpoint/2010/main" val="2244157814"/>
      </p:ext>
    </p:extLst>
  </p:cSld>
  <p:clrMapOvr>
    <a:overrideClrMapping bg1="dk1" tx1="lt1" bg2="dk2" tx2="lt2" accent1="accent1" accent2="accent2" accent3="accent3" accent4="accent4" accent5="accent5" accent6="accent6" hlink="hlink" folHlink="folHlink"/>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1D971CB-A150-87A0-AE45-0C09DE1484E5}"/>
              </a:ext>
            </a:extLst>
          </p:cNvPr>
          <p:cNvSpPr txBox="1"/>
          <p:nvPr/>
        </p:nvSpPr>
        <p:spPr>
          <a:xfrm>
            <a:off x="790217" y="1940441"/>
            <a:ext cx="4090127" cy="2977117"/>
          </a:xfrm>
          <a:prstGeom prst="rect">
            <a:avLst/>
          </a:prstGeom>
        </p:spPr>
        <p:txBody>
          <a:bodyPr vert="horz" lIns="45720" tIns="45720" rIns="45720" bIns="45720" rtlCol="0">
            <a:noAutofit/>
          </a:bodyPr>
          <a:lstStyle/>
          <a:p>
            <a:pPr marR="622" defTabSz="914400">
              <a:lnSpc>
                <a:spcPct val="90000"/>
              </a:lnSpc>
              <a:spcBef>
                <a:spcPct val="20000"/>
              </a:spcBef>
              <a:spcAft>
                <a:spcPts val="600"/>
              </a:spcAft>
              <a:buClr>
                <a:schemeClr val="accent1"/>
              </a:buClr>
              <a:buSzPct val="80000"/>
            </a:pPr>
            <a:r>
              <a:rPr lang="en-US" sz="2400" b="1" dirty="0">
                <a:solidFill>
                  <a:srgbClr val="FFFFFF"/>
                </a:solidFill>
              </a:rPr>
              <a:t>1</a:t>
            </a:r>
            <a:r>
              <a:rPr lang="en-US" sz="2400" b="1" baseline="30000" dirty="0">
                <a:solidFill>
                  <a:srgbClr val="FFFFFF"/>
                </a:solidFill>
              </a:rPr>
              <a:t>er</a:t>
            </a:r>
            <a:r>
              <a:rPr lang="en-US" sz="2400" b="1" dirty="0">
                <a:solidFill>
                  <a:srgbClr val="FFFFFF"/>
                </a:solidFill>
              </a:rPr>
              <a:t> CONCEPT : </a:t>
            </a:r>
          </a:p>
          <a:p>
            <a:pPr marR="622" algn="just" defTabSz="914400">
              <a:lnSpc>
                <a:spcPct val="90000"/>
              </a:lnSpc>
              <a:spcBef>
                <a:spcPct val="20000"/>
              </a:spcBef>
              <a:spcAft>
                <a:spcPts val="600"/>
              </a:spcAft>
              <a:buClr>
                <a:schemeClr val="accent1"/>
              </a:buClr>
              <a:buSzPct val="80000"/>
            </a:pPr>
            <a:r>
              <a:rPr lang="fr-CA" sz="2400" b="1" dirty="0">
                <a:solidFill>
                  <a:srgbClr val="FFFFFF"/>
                </a:solidFill>
              </a:rPr>
              <a:t>La responsabilité finale et l’autorité suprême des services mondiaux des Alcooliques anonymes devraient toujours relever de la conscience collective de notre association tout entière</a:t>
            </a:r>
            <a:r>
              <a:rPr lang="fr-CA" sz="2400" dirty="0">
                <a:solidFill>
                  <a:srgbClr val="FFFFFF"/>
                </a:solidFill>
              </a:rPr>
              <a:t>.</a:t>
            </a:r>
          </a:p>
        </p:txBody>
      </p:sp>
      <p:pic>
        <p:nvPicPr>
          <p:cNvPr id="6" name="Picture 5" descr="A map of the united states&#10;&#10;Description automatically generated">
            <a:extLst>
              <a:ext uri="{FF2B5EF4-FFF2-40B4-BE49-F238E27FC236}">
                <a16:creationId xmlns:a16="http://schemas.microsoft.com/office/drawing/2014/main" id="{3022D071-7252-8642-9CE4-1D07646A80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812" r="16566" b="2"/>
          <a:stretch/>
        </p:blipFill>
        <p:spPr>
          <a:xfrm>
            <a:off x="6096000" y="1264215"/>
            <a:ext cx="5455921" cy="4329570"/>
          </a:xfrm>
          <a:prstGeom prst="rect">
            <a:avLst/>
          </a:prstGeom>
        </p:spPr>
      </p:pic>
    </p:spTree>
    <p:extLst>
      <p:ext uri="{BB962C8B-B14F-4D97-AF65-F5344CB8AC3E}">
        <p14:creationId xmlns:p14="http://schemas.microsoft.com/office/powerpoint/2010/main" val="850291750"/>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0"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12" name="Straight Connector 11">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8" name="Rectangle 17">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46035-64D4-8C1C-AD20-C1607DAA3167}"/>
              </a:ext>
            </a:extLst>
          </p:cNvPr>
          <p:cNvSpPr txBox="1"/>
          <p:nvPr/>
        </p:nvSpPr>
        <p:spPr>
          <a:xfrm>
            <a:off x="4713224" y="1105351"/>
            <a:ext cx="6353967" cy="3023981"/>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fr-CA" sz="4800" cap="all" spc="200" dirty="0" err="1">
                <a:solidFill>
                  <a:srgbClr val="FFFFFF"/>
                </a:solidFill>
                <a:latin typeface="+mj-lt"/>
                <a:ea typeface="+mj-ea"/>
                <a:cs typeface="+mj-cs"/>
              </a:rPr>
              <a:t>xi.ACTES</a:t>
            </a:r>
            <a:r>
              <a:rPr lang="fr-CA" sz="4800" cap="all" spc="200" dirty="0">
                <a:solidFill>
                  <a:srgbClr val="FFFFFF"/>
                </a:solidFill>
                <a:latin typeface="+mj-lt"/>
                <a:ea typeface="+mj-ea"/>
                <a:cs typeface="+mj-cs"/>
              </a:rPr>
              <a:t> ET STATUTS</a:t>
            </a:r>
          </a:p>
        </p:txBody>
      </p:sp>
      <p:cxnSp>
        <p:nvCxnSpPr>
          <p:cNvPr id="20" name="Straight Connector 19">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6612553"/>
      </p:ext>
    </p:extLst>
  </p:cSld>
  <p:clrMapOvr>
    <a:overrideClrMapping bg1="dk1" tx1="lt1" bg2="dk2" tx2="lt2" accent1="accent1" accent2="accent2" accent3="accent3" accent4="accent4" accent5="accent5" accent6="accent6" hlink="hlink" folHlink="folHlink"/>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7" name="TextBox 6">
            <a:extLst>
              <a:ext uri="{FF2B5EF4-FFF2-40B4-BE49-F238E27FC236}">
                <a16:creationId xmlns:a16="http://schemas.microsoft.com/office/drawing/2014/main" id="{4E5F4B4F-DA9A-3A85-4273-CCD898D967EC}"/>
              </a:ext>
            </a:extLst>
          </p:cNvPr>
          <p:cNvSpPr txBox="1"/>
          <p:nvPr/>
        </p:nvSpPr>
        <p:spPr>
          <a:xfrm>
            <a:off x="1911927" y="309171"/>
            <a:ext cx="8199636" cy="830997"/>
          </a:xfrm>
          <a:prstGeom prst="rect">
            <a:avLst/>
          </a:prstGeom>
          <a:noFill/>
        </p:spPr>
        <p:txBody>
          <a:bodyPr wrap="square">
            <a:spAutoFit/>
          </a:bodyPr>
          <a:lstStyle/>
          <a:p>
            <a:r>
              <a:rPr lang="fr-FR" sz="2400" b="1" i="0" u="none" strike="noStrike" baseline="0" dirty="0">
                <a:solidFill>
                  <a:schemeClr val="bg1"/>
                </a:solidFill>
                <a:latin typeface="Arial" panose="020B0604020202020204" pitchFamily="34" charset="0"/>
              </a:rPr>
              <a:t>A. </a:t>
            </a:r>
            <a:r>
              <a:rPr lang="fr-FR" sz="2400" b="1" i="1" u="none" strike="noStrike" baseline="0" dirty="0">
                <a:solidFill>
                  <a:schemeClr val="bg1"/>
                </a:solidFill>
                <a:latin typeface="Arial" panose="020B0604020202020204" pitchFamily="34" charset="0"/>
              </a:rPr>
              <a:t>Le Manuel du Service chez les AA, </a:t>
            </a:r>
            <a:r>
              <a:rPr lang="fr-FR" sz="2400" b="1" i="0" u="none" strike="noStrike" baseline="0" dirty="0">
                <a:solidFill>
                  <a:schemeClr val="bg1"/>
                </a:solidFill>
                <a:latin typeface="Arial" panose="020B0604020202020204" pitchFamily="34" charset="0"/>
              </a:rPr>
              <a:t>édition 2024-2026 : </a:t>
            </a:r>
            <a:endParaRPr lang="en-CA" sz="2400" b="1" dirty="0">
              <a:solidFill>
                <a:schemeClr val="bg1"/>
              </a:solidFill>
            </a:endParaRPr>
          </a:p>
        </p:txBody>
      </p:sp>
      <p:sp>
        <p:nvSpPr>
          <p:cNvPr id="9" name="TextBox 8">
            <a:extLst>
              <a:ext uri="{FF2B5EF4-FFF2-40B4-BE49-F238E27FC236}">
                <a16:creationId xmlns:a16="http://schemas.microsoft.com/office/drawing/2014/main" id="{648008A1-FB35-C2F3-E0A6-F1531F92D7A8}"/>
              </a:ext>
            </a:extLst>
          </p:cNvPr>
          <p:cNvSpPr txBox="1"/>
          <p:nvPr/>
        </p:nvSpPr>
        <p:spPr>
          <a:xfrm>
            <a:off x="794328" y="837116"/>
            <a:ext cx="11286836" cy="1323439"/>
          </a:xfrm>
          <a:prstGeom prst="rect">
            <a:avLst/>
          </a:prstGeom>
          <a:noFill/>
        </p:spPr>
        <p:txBody>
          <a:bodyPr wrap="square">
            <a:spAutoFit/>
          </a:bodyPr>
          <a:lstStyle/>
          <a:p>
            <a:pPr algn="just"/>
            <a:r>
              <a:rPr lang="fr-FR" sz="2000" b="0" i="0" u="none" strike="noStrike" baseline="0" dirty="0">
                <a:solidFill>
                  <a:schemeClr val="bg1"/>
                </a:solidFill>
                <a:latin typeface="Arial" panose="020B0604020202020204" pitchFamily="34" charset="0"/>
              </a:rPr>
              <a:t>Le comité a recommandé que la section « L’assemblée régionale typique » du chapitre « L’assemblée régionale et ses activités » du </a:t>
            </a:r>
            <a:r>
              <a:rPr lang="fr-FR" sz="2000" b="0" i="1" u="none" strike="noStrike" baseline="0" dirty="0">
                <a:solidFill>
                  <a:schemeClr val="bg1"/>
                </a:solidFill>
                <a:latin typeface="Arial" panose="020B0604020202020204" pitchFamily="34" charset="0"/>
              </a:rPr>
              <a:t>Manuel du Service chez les AA </a:t>
            </a:r>
            <a:r>
              <a:rPr lang="fr-FR" sz="2000" b="0" i="0" u="none" strike="noStrike" baseline="0" dirty="0">
                <a:solidFill>
                  <a:schemeClr val="bg1"/>
                </a:solidFill>
                <a:latin typeface="Arial" panose="020B0604020202020204" pitchFamily="34" charset="0"/>
              </a:rPr>
              <a:t>soit modifiée pour ajouter une référence textuelle en plus de la référence couleur afin d’améliorer la lisibilité pour les membres daltoniens. </a:t>
            </a:r>
            <a:r>
              <a:rPr lang="en-US" sz="1800" b="1" dirty="0">
                <a:solidFill>
                  <a:schemeClr val="bg1"/>
                </a:solidFill>
              </a:rPr>
              <a:t>ACCEPTÉ</a:t>
            </a:r>
            <a:endParaRPr lang="en-CA" dirty="0">
              <a:solidFill>
                <a:schemeClr val="bg1"/>
              </a:solidFill>
            </a:endParaRPr>
          </a:p>
        </p:txBody>
      </p:sp>
      <p:sp>
        <p:nvSpPr>
          <p:cNvPr id="11" name="TextBox 10">
            <a:extLst>
              <a:ext uri="{FF2B5EF4-FFF2-40B4-BE49-F238E27FC236}">
                <a16:creationId xmlns:a16="http://schemas.microsoft.com/office/drawing/2014/main" id="{8338FFCD-FA4D-7DE4-4090-87BF1D93EEEF}"/>
              </a:ext>
            </a:extLst>
          </p:cNvPr>
          <p:cNvSpPr txBox="1"/>
          <p:nvPr/>
        </p:nvSpPr>
        <p:spPr>
          <a:xfrm>
            <a:off x="751059" y="2166058"/>
            <a:ext cx="11286836" cy="1508105"/>
          </a:xfrm>
          <a:prstGeom prst="rect">
            <a:avLst/>
          </a:prstGeom>
          <a:noFill/>
        </p:spPr>
        <p:txBody>
          <a:bodyPr wrap="square">
            <a:spAutoFit/>
          </a:bodyPr>
          <a:lstStyle/>
          <a:p>
            <a:pPr algn="just"/>
            <a:r>
              <a:rPr lang="fr-FR" sz="1800" b="0" i="0" u="none" strike="noStrike" baseline="0" dirty="0">
                <a:solidFill>
                  <a:schemeClr val="bg1"/>
                </a:solidFill>
                <a:latin typeface="Arial" panose="020B0604020202020204" pitchFamily="34" charset="0"/>
              </a:rPr>
              <a:t>Le comité a recommandé qu’à l’article 9, « Réunions de la Conférence des Services généraux », une note de bas de page soit ajoutée aux Statuts actuels de la Conférence avec le texte suivant : </a:t>
            </a:r>
          </a:p>
          <a:p>
            <a:pPr lvl="1"/>
            <a:r>
              <a:rPr lang="fr-FR" b="0" i="0" u="none" strike="noStrike" baseline="0" dirty="0">
                <a:solidFill>
                  <a:schemeClr val="bg1"/>
                </a:solidFill>
                <a:latin typeface="Arial" panose="020B0604020202020204" pitchFamily="34" charset="0"/>
              </a:rPr>
              <a:t>« En 2023, la Conférence des Services généraux a adopté une résolution décrivant un processus permettant de </a:t>
            </a:r>
            <a:r>
              <a:rPr lang="fr-FR" sz="2000" b="0" i="0" u="none" strike="noStrike" baseline="0" dirty="0">
                <a:solidFill>
                  <a:schemeClr val="bg1"/>
                </a:solidFill>
                <a:latin typeface="Arial" panose="020B0604020202020204" pitchFamily="34" charset="0"/>
              </a:rPr>
              <a:t>recueillir</a:t>
            </a:r>
            <a:r>
              <a:rPr lang="fr-FR" b="0" i="0" u="none" strike="noStrike" baseline="0" dirty="0">
                <a:solidFill>
                  <a:schemeClr val="bg1"/>
                </a:solidFill>
                <a:latin typeface="Arial" panose="020B0604020202020204" pitchFamily="34" charset="0"/>
              </a:rPr>
              <a:t> les avis des membres de la Conférence des Services généraux entre les réunions annuelles en utilisant la technologie virtuelle. » </a:t>
            </a:r>
            <a:r>
              <a:rPr lang="en-US" b="1" dirty="0">
                <a:solidFill>
                  <a:schemeClr val="bg1"/>
                </a:solidFill>
              </a:rPr>
              <a:t>ACCEPTÉ 100%</a:t>
            </a:r>
            <a:endParaRPr lang="en-CA" dirty="0">
              <a:solidFill>
                <a:schemeClr val="bg1"/>
              </a:solidFill>
            </a:endParaRPr>
          </a:p>
        </p:txBody>
      </p:sp>
      <p:sp>
        <p:nvSpPr>
          <p:cNvPr id="13" name="TextBox 12">
            <a:extLst>
              <a:ext uri="{FF2B5EF4-FFF2-40B4-BE49-F238E27FC236}">
                <a16:creationId xmlns:a16="http://schemas.microsoft.com/office/drawing/2014/main" id="{8F5D5BA9-8FB5-2D27-7656-EB98D8752618}"/>
              </a:ext>
            </a:extLst>
          </p:cNvPr>
          <p:cNvSpPr txBox="1"/>
          <p:nvPr/>
        </p:nvSpPr>
        <p:spPr>
          <a:xfrm>
            <a:off x="824964" y="3763215"/>
            <a:ext cx="11126031" cy="1477328"/>
          </a:xfrm>
          <a:prstGeom prst="rect">
            <a:avLst/>
          </a:prstGeom>
          <a:noFill/>
        </p:spPr>
        <p:txBody>
          <a:bodyPr wrap="square">
            <a:spAutoFit/>
          </a:bodyPr>
          <a:lstStyle/>
          <a:p>
            <a:pPr algn="just"/>
            <a:r>
              <a:rPr lang="fr-FR" b="0" i="0" u="none" strike="noStrike" baseline="0" dirty="0">
                <a:solidFill>
                  <a:schemeClr val="bg1"/>
                </a:solidFill>
                <a:latin typeface="Arial" panose="020B0604020202020204" pitchFamily="34" charset="0"/>
              </a:rPr>
              <a:t>Le comité a examiné le format actuel des rapports sur les articles relatifs à la majorité simple dans le </a:t>
            </a:r>
            <a:r>
              <a:rPr lang="fr-FR" b="0" i="1" u="none" strike="noStrike" baseline="0" dirty="0">
                <a:solidFill>
                  <a:schemeClr val="bg1"/>
                </a:solidFill>
                <a:latin typeface="Arial" panose="020B0604020202020204" pitchFamily="34" charset="0"/>
              </a:rPr>
              <a:t>Rapport final de la Conférence</a:t>
            </a:r>
            <a:r>
              <a:rPr lang="fr-FR" b="0" i="0" u="none" strike="noStrike" baseline="0" dirty="0">
                <a:solidFill>
                  <a:schemeClr val="bg1"/>
                </a:solidFill>
                <a:latin typeface="Arial" panose="020B0604020202020204" pitchFamily="34" charset="0"/>
              </a:rPr>
              <a:t>. Le comité a recommandé que les articles ayant obtenu la majorité simple soient inclus dans le </a:t>
            </a:r>
            <a:r>
              <a:rPr lang="fr-FR" b="0" i="1" u="none" strike="noStrike" baseline="0" dirty="0">
                <a:solidFill>
                  <a:schemeClr val="bg1"/>
                </a:solidFill>
                <a:latin typeface="Arial" panose="020B0604020202020204" pitchFamily="34" charset="0"/>
              </a:rPr>
              <a:t>Rapport final de la Conférence </a:t>
            </a:r>
            <a:r>
              <a:rPr lang="fr-FR" b="0" i="0" u="none" strike="noStrike" baseline="0" dirty="0">
                <a:solidFill>
                  <a:schemeClr val="bg1"/>
                </a:solidFill>
                <a:latin typeface="Arial" panose="020B0604020202020204" pitchFamily="34" charset="0"/>
              </a:rPr>
              <a:t>sous le titre:</a:t>
            </a:r>
          </a:p>
          <a:p>
            <a:pPr lvl="1"/>
            <a:r>
              <a:rPr lang="fr-FR" b="0" i="0" u="none" strike="noStrike" baseline="0" dirty="0">
                <a:solidFill>
                  <a:schemeClr val="bg1"/>
                </a:solidFill>
                <a:latin typeface="Arial" panose="020B0604020202020204" pitchFamily="34" charset="0"/>
              </a:rPr>
              <a:t> « Recommandations ayant obtenu la majorité simple — </a:t>
            </a:r>
            <a:r>
              <a:rPr lang="fr-FR" b="0" i="1" u="none" strike="noStrike" baseline="0" dirty="0">
                <a:solidFill>
                  <a:schemeClr val="bg1"/>
                </a:solidFill>
                <a:latin typeface="Arial" panose="020B0604020202020204" pitchFamily="34" charset="0"/>
              </a:rPr>
              <a:t>Ces articles n’ont pas obtenu la majorité des deux tiers requise pour être adoptés en tant que résolutions de la Conférence </a:t>
            </a:r>
            <a:r>
              <a:rPr lang="fr-FR" b="0" i="0" u="none" strike="noStrike" baseline="0" dirty="0">
                <a:solidFill>
                  <a:schemeClr val="bg1"/>
                </a:solidFill>
                <a:latin typeface="Arial" panose="020B0604020202020204" pitchFamily="34" charset="0"/>
              </a:rPr>
              <a:t>». </a:t>
            </a:r>
            <a:r>
              <a:rPr lang="en-US" b="1" dirty="0">
                <a:solidFill>
                  <a:schemeClr val="bg1"/>
                </a:solidFill>
              </a:rPr>
              <a:t>ACCEPTÉ</a:t>
            </a:r>
            <a:endParaRPr lang="en-CA" dirty="0">
              <a:solidFill>
                <a:schemeClr val="bg1"/>
              </a:solidFill>
            </a:endParaRPr>
          </a:p>
        </p:txBody>
      </p:sp>
      <p:sp>
        <p:nvSpPr>
          <p:cNvPr id="14" name="TextBox 13">
            <a:extLst>
              <a:ext uri="{FF2B5EF4-FFF2-40B4-BE49-F238E27FC236}">
                <a16:creationId xmlns:a16="http://schemas.microsoft.com/office/drawing/2014/main" id="{2511121F-0BD9-BF47-4618-16470AD6115B}"/>
              </a:ext>
            </a:extLst>
          </p:cNvPr>
          <p:cNvSpPr txBox="1"/>
          <p:nvPr/>
        </p:nvSpPr>
        <p:spPr>
          <a:xfrm>
            <a:off x="1911927" y="5523369"/>
            <a:ext cx="7793665" cy="707886"/>
          </a:xfrm>
          <a:prstGeom prst="rect">
            <a:avLst/>
          </a:prstGeom>
          <a:noFill/>
          <a:ln>
            <a:solidFill>
              <a:schemeClr val="accent1"/>
            </a:solidFill>
          </a:ln>
        </p:spPr>
        <p:txBody>
          <a:bodyPr wrap="square" rtlCol="0">
            <a:spAutoFit/>
          </a:bodyPr>
          <a:lstStyle/>
          <a:p>
            <a:pPr algn="ctr"/>
            <a:r>
              <a:rPr lang="fr-FR" sz="2000" b="1" dirty="0">
                <a:solidFill>
                  <a:schemeClr val="bg1"/>
                </a:solidFill>
              </a:rPr>
              <a:t>* Par ailleurs, il a été confirmé que </a:t>
            </a:r>
            <a:r>
              <a:rPr lang="fr-FR" sz="2000" b="1" u="sng" dirty="0">
                <a:solidFill>
                  <a:schemeClr val="bg1"/>
                </a:solidFill>
              </a:rPr>
              <a:t>toutes les corrections de traduction</a:t>
            </a:r>
            <a:r>
              <a:rPr lang="fr-FR" sz="2000" b="1" dirty="0">
                <a:solidFill>
                  <a:schemeClr val="bg1"/>
                </a:solidFill>
              </a:rPr>
              <a:t> seront faites avant l'impression de 2024-2026.</a:t>
            </a:r>
          </a:p>
        </p:txBody>
      </p:sp>
    </p:spTree>
    <p:extLst>
      <p:ext uri="{BB962C8B-B14F-4D97-AF65-F5344CB8AC3E}">
        <p14:creationId xmlns:p14="http://schemas.microsoft.com/office/powerpoint/2010/main" val="878239909"/>
      </p:ext>
    </p:extLst>
  </p:cSld>
  <p:clrMapOvr>
    <a:overrideClrMapping bg1="dk1" tx1="lt1" bg2="dk2" tx2="lt2" accent1="accent1" accent2="accent2" accent3="accent3" accent4="accent4" accent5="accent5" accent6="accent6" hlink="hlink" folHlink="folHlink"/>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0"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12" name="Straight Connector 11">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8" name="Rectangle 17">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46035-64D4-8C1C-AD20-C1607DAA3167}"/>
              </a:ext>
            </a:extLst>
          </p:cNvPr>
          <p:cNvSpPr txBox="1"/>
          <p:nvPr/>
        </p:nvSpPr>
        <p:spPr>
          <a:xfrm>
            <a:off x="4225318" y="1105351"/>
            <a:ext cx="7135409" cy="3023981"/>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4400" cap="all" spc="200" dirty="0">
                <a:latin typeface="+mj-lt"/>
                <a:ea typeface="+mj-ea"/>
                <a:cs typeface="+mj-cs"/>
              </a:rPr>
              <a:t>  x.</a:t>
            </a:r>
            <a:r>
              <a:rPr lang="en-CA" sz="4400" b="1" i="0" u="none" strike="noStrike" baseline="0" dirty="0">
                <a:latin typeface="Arial" panose="020B0604020202020204" pitchFamily="34" charset="0"/>
              </a:rPr>
              <a:t> </a:t>
            </a:r>
            <a:r>
              <a:rPr lang="en-CA" sz="4400" i="0" u="none" strike="noStrike" baseline="0" dirty="0">
                <a:latin typeface="+mj-lt"/>
              </a:rPr>
              <a:t>TRAITEMENT et ACCESSIBILIT</a:t>
            </a:r>
            <a:r>
              <a:rPr lang="fr-CA" sz="4400" dirty="0">
                <a:latin typeface="+mj-lt"/>
              </a:rPr>
              <a:t>É</a:t>
            </a:r>
            <a:endParaRPr lang="en-US" sz="4400" cap="all" spc="200" dirty="0">
              <a:latin typeface="+mj-lt"/>
              <a:ea typeface="+mj-ea"/>
              <a:cs typeface="+mj-cs"/>
            </a:endParaRPr>
          </a:p>
        </p:txBody>
      </p:sp>
      <p:cxnSp>
        <p:nvCxnSpPr>
          <p:cNvPr id="20" name="Straight Connector 19">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394370"/>
      </p:ext>
    </p:extLst>
  </p:cSld>
  <p:clrMapOvr>
    <a:overrideClrMapping bg1="dk1" tx1="lt1" bg2="dk2" tx2="lt2" accent1="accent1" accent2="accent2" accent3="accent3" accent4="accent4" accent5="accent5" accent6="accent6" hlink="hlink" folHlink="folHlink"/>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3" name="TextBox 2">
            <a:extLst>
              <a:ext uri="{FF2B5EF4-FFF2-40B4-BE49-F238E27FC236}">
                <a16:creationId xmlns:a16="http://schemas.microsoft.com/office/drawing/2014/main" id="{81778713-0951-8F45-3DE7-AEED3F532F1C}"/>
              </a:ext>
            </a:extLst>
          </p:cNvPr>
          <p:cNvSpPr txBox="1"/>
          <p:nvPr/>
        </p:nvSpPr>
        <p:spPr>
          <a:xfrm>
            <a:off x="997527" y="822036"/>
            <a:ext cx="10889673" cy="2031325"/>
          </a:xfrm>
          <a:prstGeom prst="rect">
            <a:avLst/>
          </a:prstGeom>
          <a:noFill/>
        </p:spPr>
        <p:txBody>
          <a:bodyPr wrap="square">
            <a:spAutoFit/>
          </a:bodyPr>
          <a:lstStyle/>
          <a:p>
            <a:r>
              <a:rPr lang="fr-FR" sz="1800" b="1" i="0" u="none" strike="noStrike" baseline="0" dirty="0">
                <a:solidFill>
                  <a:schemeClr val="bg1"/>
                </a:solidFill>
                <a:latin typeface="Arial" panose="020B0604020202020204" pitchFamily="34" charset="0"/>
              </a:rPr>
              <a:t>EXAMINER L’EFFICACITÉ ET LA PERTINENCE DU DÉPLIANT FF-4 </a:t>
            </a:r>
            <a:r>
              <a:rPr lang="fr-FR" sz="1800" b="1" i="1" u="none" strike="noStrike" baseline="0" dirty="0">
                <a:solidFill>
                  <a:schemeClr val="bg1"/>
                </a:solidFill>
                <a:latin typeface="Arial" panose="020B0604020202020204" pitchFamily="34" charset="0"/>
              </a:rPr>
              <a:t>ET MAINTENANT, QUE VAIS-JE FAIRE ?</a:t>
            </a:r>
            <a:r>
              <a:rPr lang="fr-FR" sz="1800" b="1" i="0" u="none" strike="noStrike" baseline="0" dirty="0">
                <a:solidFill>
                  <a:schemeClr val="bg1"/>
                </a:solidFill>
                <a:latin typeface="Arial" panose="020B0604020202020204" pitchFamily="34" charset="0"/>
              </a:rPr>
              <a:t>. </a:t>
            </a:r>
          </a:p>
          <a:p>
            <a:endParaRPr lang="fr-FR" sz="1800" b="1" i="0" u="none" strike="noStrike" baseline="0" dirty="0">
              <a:solidFill>
                <a:schemeClr val="bg1"/>
              </a:solidFill>
              <a:latin typeface="Arial" panose="020B0604020202020204" pitchFamily="34" charset="0"/>
            </a:endParaRPr>
          </a:p>
          <a:p>
            <a:pPr algn="just"/>
            <a:r>
              <a:rPr lang="fr-FR" sz="1800" b="0" i="0" u="none" strike="noStrike" baseline="0" dirty="0">
                <a:solidFill>
                  <a:schemeClr val="bg1"/>
                </a:solidFill>
                <a:latin typeface="Arial" panose="020B0604020202020204" pitchFamily="34" charset="0"/>
              </a:rPr>
              <a:t>Le comité a recommandé que le dépliant « </a:t>
            </a:r>
            <a:r>
              <a:rPr lang="fr-FR" sz="1800" b="0" i="1" u="none" strike="noStrike" baseline="0" dirty="0">
                <a:solidFill>
                  <a:schemeClr val="bg1"/>
                </a:solidFill>
                <a:latin typeface="Arial" panose="020B0604020202020204" pitchFamily="34" charset="0"/>
              </a:rPr>
              <a:t>Et maintenant que vais-je faire? » </a:t>
            </a:r>
            <a:r>
              <a:rPr lang="fr-FR" sz="1800" b="0" i="0" u="none" strike="noStrike" baseline="0" dirty="0">
                <a:solidFill>
                  <a:schemeClr val="bg1"/>
                </a:solidFill>
                <a:latin typeface="Arial" panose="020B0604020202020204" pitchFamily="34" charset="0"/>
              </a:rPr>
              <a:t>(FF-4) soit mis à jour avec un langage inclusif actuel et des informations sur la façon de trouver les AA en personne et en ligne. Le comité a demandé qu'un rapport d'étape ou une ébauche de dépliant soit présenté au Comité des Traitements et Accessibilité de la Conférence de 2025. </a:t>
            </a:r>
            <a:r>
              <a:rPr lang="en-US" sz="1800" b="1" dirty="0">
                <a:solidFill>
                  <a:schemeClr val="bg1"/>
                </a:solidFill>
              </a:rPr>
              <a:t>ACCEPTÉ</a:t>
            </a:r>
            <a:endParaRPr lang="en-CA" dirty="0">
              <a:solidFill>
                <a:schemeClr val="bg1"/>
              </a:solidFill>
            </a:endParaRPr>
          </a:p>
        </p:txBody>
      </p:sp>
      <p:sp>
        <p:nvSpPr>
          <p:cNvPr id="6" name="TextBox 5">
            <a:extLst>
              <a:ext uri="{FF2B5EF4-FFF2-40B4-BE49-F238E27FC236}">
                <a16:creationId xmlns:a16="http://schemas.microsoft.com/office/drawing/2014/main" id="{8A5C8A6E-4731-02AB-D2F9-8C87E42A2689}"/>
              </a:ext>
            </a:extLst>
          </p:cNvPr>
          <p:cNvSpPr txBox="1"/>
          <p:nvPr/>
        </p:nvSpPr>
        <p:spPr>
          <a:xfrm>
            <a:off x="997527" y="3173642"/>
            <a:ext cx="10815782" cy="2862322"/>
          </a:xfrm>
          <a:prstGeom prst="rect">
            <a:avLst/>
          </a:prstGeom>
          <a:noFill/>
        </p:spPr>
        <p:txBody>
          <a:bodyPr wrap="square">
            <a:spAutoFit/>
          </a:bodyPr>
          <a:lstStyle/>
          <a:p>
            <a:pPr algn="just"/>
            <a:r>
              <a:rPr lang="fr-FR" sz="1800" b="0" i="0" u="none" strike="noStrike" baseline="0" dirty="0">
                <a:solidFill>
                  <a:schemeClr val="bg1"/>
                </a:solidFill>
                <a:latin typeface="Arial" panose="020B0604020202020204" pitchFamily="34" charset="0"/>
              </a:rPr>
              <a:t>Le comité a examiné l'inventaire des accessibilités fourni par le Comité du Conseil pour la CMP/Traitements-accessibilité et a suggéré des modifications mineures. Le comité a demandé que le coordonnateur du bureau de l’Accessibilité rende la liste téléchargeable à partir de la page du comité de l’Accessibilité sur aa.org et qu'il partage le lien avec le coordonnateur du bureau de la Collaboration avec les Milieux professionnels en vue d'une distribution éventuelle parmi les professionnels et de l'inclusion sur la page LinkedIn des AA. Le comité a également demandé au coordonnateur du bureau de l’Accessibilité de partager périodiquement la liste dans les mises à jour des activités.</a:t>
            </a:r>
          </a:p>
          <a:p>
            <a:endParaRPr lang="fr-FR" sz="1800" b="0" i="0" u="none" strike="noStrike" baseline="0" dirty="0">
              <a:solidFill>
                <a:schemeClr val="bg1"/>
              </a:solidFill>
              <a:latin typeface="Arial" panose="020B0604020202020204" pitchFamily="34" charset="0"/>
            </a:endParaRPr>
          </a:p>
          <a:p>
            <a:pPr algn="just"/>
            <a:r>
              <a:rPr lang="fr-FR" sz="1800" b="0" i="0" u="none" strike="noStrike" baseline="0" dirty="0">
                <a:solidFill>
                  <a:schemeClr val="bg1"/>
                </a:solidFill>
                <a:latin typeface="Arial" panose="020B0604020202020204" pitchFamily="34" charset="0"/>
              </a:rPr>
              <a:t>Le comité a demandé qu'un rapport d'étape soit présenté au comité de 2025 sur l'utilité de cette liste pour les comités d'accessibilité locaux.</a:t>
            </a:r>
            <a:endParaRPr lang="en-CA" dirty="0">
              <a:solidFill>
                <a:schemeClr val="bg1"/>
              </a:solidFill>
            </a:endParaRPr>
          </a:p>
        </p:txBody>
      </p:sp>
    </p:spTree>
    <p:extLst>
      <p:ext uri="{BB962C8B-B14F-4D97-AF65-F5344CB8AC3E}">
        <p14:creationId xmlns:p14="http://schemas.microsoft.com/office/powerpoint/2010/main" val="1519624786"/>
      </p:ext>
    </p:extLst>
  </p:cSld>
  <p:clrMapOvr>
    <a:overrideClrMapping bg1="dk1" tx1="lt1" bg2="dk2" tx2="lt2" accent1="accent1" accent2="accent2" accent3="accent3" accent4="accent4" accent5="accent5" accent6="accent6" hlink="hlink" folHlink="folHlink"/>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0"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12" name="Straight Connector 11">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8" name="Rectangle 17">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46035-64D4-8C1C-AD20-C1607DAA3167}"/>
              </a:ext>
            </a:extLst>
          </p:cNvPr>
          <p:cNvSpPr txBox="1"/>
          <p:nvPr/>
        </p:nvSpPr>
        <p:spPr>
          <a:xfrm>
            <a:off x="4713224" y="1105351"/>
            <a:ext cx="6353967" cy="3023981"/>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4800" cap="all" spc="200" dirty="0">
                <a:solidFill>
                  <a:srgbClr val="FFFFFF"/>
                </a:solidFill>
                <a:latin typeface="+mj-lt"/>
                <a:ea typeface="+mj-ea"/>
                <a:cs typeface="+mj-cs"/>
              </a:rPr>
              <a:t>xi. ADMINISTRATEURS</a:t>
            </a:r>
          </a:p>
        </p:txBody>
      </p:sp>
      <p:cxnSp>
        <p:nvCxnSpPr>
          <p:cNvPr id="20" name="Straight Connector 19">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21155"/>
      </p:ext>
    </p:extLst>
  </p:cSld>
  <p:clrMapOvr>
    <a:overrideClrMapping bg1="dk1" tx1="lt1" bg2="dk2" tx2="lt2" accent1="accent1" accent2="accent2" accent3="accent3" accent4="accent4" accent5="accent5" accent6="accent6" hlink="hlink" folHlink="folHlink"/>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F3C9B9-7C6C-47F5-A307-995224AF5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
            <a:ext cx="768096" cy="60898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room with a white table and chairs&#10;&#10;Description automatically generated">
            <a:extLst>
              <a:ext uri="{FF2B5EF4-FFF2-40B4-BE49-F238E27FC236}">
                <a16:creationId xmlns:a16="http://schemas.microsoft.com/office/drawing/2014/main" id="{4B918E0A-D828-A6B8-08FB-2FD58CA35F4B}"/>
              </a:ext>
            </a:extLst>
          </p:cNvPr>
          <p:cNvPicPr>
            <a:picLocks noGrp="1" noChangeAspect="1"/>
          </p:cNvPicPr>
          <p:nvPr>
            <p:ph type="pic" idx="21"/>
          </p:nvPr>
        </p:nvPicPr>
        <p:blipFill rotWithShape="1">
          <a:blip r:embed="rId2">
            <a:extLst>
              <a:ext uri="{28A0092B-C50C-407E-A947-70E740481C1C}">
                <a14:useLocalDpi xmlns:a14="http://schemas.microsoft.com/office/drawing/2010/main" val="0"/>
              </a:ext>
            </a:extLst>
          </a:blip>
          <a:srcRect t="39849" r="-2" b="15991"/>
          <a:stretch/>
        </p:blipFill>
        <p:spPr>
          <a:xfrm>
            <a:off x="6088088" y="3264090"/>
            <a:ext cx="6103911" cy="3593910"/>
          </a:xfrm>
          <a:prstGeom prst="rect">
            <a:avLst/>
          </a:prstGeom>
        </p:spPr>
      </p:pic>
      <p:sp>
        <p:nvSpPr>
          <p:cNvPr id="15" name="Rectangle 14">
            <a:extLst>
              <a:ext uri="{FF2B5EF4-FFF2-40B4-BE49-F238E27FC236}">
                <a16:creationId xmlns:a16="http://schemas.microsoft.com/office/drawing/2014/main" id="{A9A2D811-E810-442B-A123-DB2C16194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41417" y="643467"/>
            <a:ext cx="3850583" cy="247351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1ED2581-C601-4BA0-BB0B-A5E35F762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036" y="4069422"/>
            <a:ext cx="5001186" cy="20204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57529"/>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4" name="TextBox 3">
            <a:extLst>
              <a:ext uri="{FF2B5EF4-FFF2-40B4-BE49-F238E27FC236}">
                <a16:creationId xmlns:a16="http://schemas.microsoft.com/office/drawing/2014/main" id="{F3204073-F97C-16AE-6138-1AA7DFF9B2AE}"/>
              </a:ext>
            </a:extLst>
          </p:cNvPr>
          <p:cNvSpPr txBox="1"/>
          <p:nvPr/>
        </p:nvSpPr>
        <p:spPr>
          <a:xfrm>
            <a:off x="1043709" y="415636"/>
            <a:ext cx="10843491" cy="923330"/>
          </a:xfrm>
          <a:prstGeom prst="rect">
            <a:avLst/>
          </a:prstGeom>
          <a:noFill/>
        </p:spPr>
        <p:txBody>
          <a:bodyPr wrap="square">
            <a:spAutoFit/>
          </a:bodyPr>
          <a:lstStyle/>
          <a:p>
            <a:pPr algn="just"/>
            <a:r>
              <a:rPr lang="fr-FR" sz="1800" b="0" i="0" u="none" strike="noStrike" baseline="0" dirty="0">
                <a:solidFill>
                  <a:schemeClr val="bg1"/>
                </a:solidFill>
                <a:latin typeface="Arial" panose="020B0604020202020204" pitchFamily="34" charset="0"/>
              </a:rPr>
              <a:t>Le comité a recommandé que les administrateurs sur la liste soient élus à la réunion annuelle des membres du Conseil des Services généraux le 20 avril 2024, après leur présentation à la Conférence des Services généraux de 2024 pour désapprobation, le cas échéant : </a:t>
            </a:r>
            <a:r>
              <a:rPr lang="en-US" sz="1800" b="1" dirty="0">
                <a:solidFill>
                  <a:schemeClr val="bg1"/>
                </a:solidFill>
              </a:rPr>
              <a:t>ACCEPTÉ</a:t>
            </a:r>
            <a:endParaRPr lang="en-CA" dirty="0">
              <a:solidFill>
                <a:schemeClr val="bg1"/>
              </a:solidFill>
            </a:endParaRPr>
          </a:p>
        </p:txBody>
      </p:sp>
      <p:sp>
        <p:nvSpPr>
          <p:cNvPr id="8" name="TextBox 7">
            <a:extLst>
              <a:ext uri="{FF2B5EF4-FFF2-40B4-BE49-F238E27FC236}">
                <a16:creationId xmlns:a16="http://schemas.microsoft.com/office/drawing/2014/main" id="{CB0C9C83-8750-3C0E-2128-4D0A8E63AD58}"/>
              </a:ext>
            </a:extLst>
          </p:cNvPr>
          <p:cNvSpPr txBox="1"/>
          <p:nvPr/>
        </p:nvSpPr>
        <p:spPr>
          <a:xfrm>
            <a:off x="1717964" y="1338966"/>
            <a:ext cx="8719127" cy="1754326"/>
          </a:xfrm>
          <a:prstGeom prst="rect">
            <a:avLst/>
          </a:prstGeom>
          <a:noFill/>
        </p:spPr>
        <p:txBody>
          <a:bodyPr wrap="square">
            <a:spAutoFit/>
          </a:bodyPr>
          <a:lstStyle/>
          <a:p>
            <a:pPr algn="just"/>
            <a:r>
              <a:rPr lang="fr-FR" dirty="0">
                <a:solidFill>
                  <a:schemeClr val="bg1"/>
                </a:solidFill>
                <a:latin typeface="Arial" panose="020B0604020202020204" pitchFamily="34" charset="0"/>
                <a:cs typeface="Arial" panose="020B0604020202020204" pitchFamily="34" charset="0"/>
              </a:rPr>
              <a:t>Une proposition est présentée et appuyée pour diviser la liste et voter sur chacun d'eux à la fois. Un amendement a été proposé pour élire les administrateurs du BSG un par un. Le président décide de ne pas accepter cet amendement. Il y a une proposition et un 2e pour faire appel de la décision du président. Une discussion a eu lieu - un vote a eu lieu (oui pour passer outre la décision du président, non pour revenir au vote sur la liste). le vote a échoué.</a:t>
            </a:r>
            <a:endParaRPr lang="en-US"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D784156-13F0-0B33-2819-727355C570DD}"/>
              </a:ext>
            </a:extLst>
          </p:cNvPr>
          <p:cNvSpPr txBox="1"/>
          <p:nvPr/>
        </p:nvSpPr>
        <p:spPr>
          <a:xfrm>
            <a:off x="1043709" y="3544190"/>
            <a:ext cx="10510982" cy="923330"/>
          </a:xfrm>
          <a:prstGeom prst="rect">
            <a:avLst/>
          </a:prstGeom>
          <a:noFill/>
        </p:spPr>
        <p:txBody>
          <a:bodyPr wrap="square">
            <a:spAutoFit/>
          </a:bodyPr>
          <a:lstStyle/>
          <a:p>
            <a:pPr algn="just"/>
            <a:r>
              <a:rPr lang="fr-FR" sz="1800" b="0" i="0" u="none" strike="noStrike" baseline="0" dirty="0">
                <a:solidFill>
                  <a:schemeClr val="bg1"/>
                </a:solidFill>
                <a:latin typeface="Arial" panose="020B0604020202020204" pitchFamily="34" charset="0"/>
              </a:rPr>
              <a:t>Le comité a recommandé que les dirigeants sur la liste soient élus à la réunion annuelle des membres du Conseil des Services généraux le 20 avril 2024, après leur présentation à la Conférence des Services généraux de 2024 pour désapprobation, le cas échéant : </a:t>
            </a:r>
            <a:r>
              <a:rPr lang="en-US" sz="1800" b="1" dirty="0">
                <a:solidFill>
                  <a:schemeClr val="bg1"/>
                </a:solidFill>
              </a:rPr>
              <a:t>ACCEPTÉ</a:t>
            </a:r>
            <a:endParaRPr lang="en-CA" dirty="0">
              <a:solidFill>
                <a:schemeClr val="bg1"/>
              </a:solidFill>
            </a:endParaRPr>
          </a:p>
        </p:txBody>
      </p:sp>
      <p:sp>
        <p:nvSpPr>
          <p:cNvPr id="12" name="TextBox 11">
            <a:extLst>
              <a:ext uri="{FF2B5EF4-FFF2-40B4-BE49-F238E27FC236}">
                <a16:creationId xmlns:a16="http://schemas.microsoft.com/office/drawing/2014/main" id="{D9040C42-F79A-3218-1064-E4039E9B2615}"/>
              </a:ext>
            </a:extLst>
          </p:cNvPr>
          <p:cNvSpPr txBox="1"/>
          <p:nvPr/>
        </p:nvSpPr>
        <p:spPr>
          <a:xfrm>
            <a:off x="1847274" y="4535055"/>
            <a:ext cx="8793018" cy="1754326"/>
          </a:xfrm>
          <a:prstGeom prst="rect">
            <a:avLst/>
          </a:prstGeom>
          <a:noFill/>
        </p:spPr>
        <p:txBody>
          <a:bodyPr wrap="square">
            <a:spAutoFit/>
          </a:bodyPr>
          <a:lstStyle/>
          <a:p>
            <a:r>
              <a:rPr lang="fr-FR" sz="1800" dirty="0">
                <a:solidFill>
                  <a:schemeClr val="bg1"/>
                </a:solidFill>
                <a:latin typeface="Arial" panose="020B0604020202020204" pitchFamily="34" charset="0"/>
                <a:cs typeface="Arial" panose="020B0604020202020204" pitchFamily="34" charset="0"/>
              </a:rPr>
              <a:t>Une proposition est présentée et appuyée pour diviser la liste et voter sur chacun d'eux à la fois. Un amendement a été proposé pour élire les administrateurs du BSG un par un. Le président décide de ne pas accepter cet amendement. Il y a une proposition et un 2e pour faire appel de la décision du président. Une discussion a eu lieu - un vote a eu lieu (oui pour passer outre la décision du président, non pour revenir au vote sur la liste). - le vote a échoué</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807745"/>
      </p:ext>
    </p:extLst>
  </p:cSld>
  <p:clrMapOvr>
    <a:overrideClrMapping bg1="dk1" tx1="lt1" bg2="dk2" tx2="lt2" accent1="accent1" accent2="accent2" accent3="accent3" accent4="accent4" accent5="accent5" accent6="accent6" hlink="hlink" folHlink="folHlink"/>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3" name="TextBox 2">
            <a:extLst>
              <a:ext uri="{FF2B5EF4-FFF2-40B4-BE49-F238E27FC236}">
                <a16:creationId xmlns:a16="http://schemas.microsoft.com/office/drawing/2014/main" id="{1710D6BA-EA9C-0A8E-17D0-F8BFE3B7BCA1}"/>
              </a:ext>
            </a:extLst>
          </p:cNvPr>
          <p:cNvSpPr txBox="1"/>
          <p:nvPr/>
        </p:nvSpPr>
        <p:spPr>
          <a:xfrm>
            <a:off x="979055" y="950313"/>
            <a:ext cx="10464800" cy="923330"/>
          </a:xfrm>
          <a:prstGeom prst="rect">
            <a:avLst/>
          </a:prstGeom>
          <a:noFill/>
        </p:spPr>
        <p:txBody>
          <a:bodyPr wrap="square">
            <a:spAutoFit/>
          </a:bodyPr>
          <a:lstStyle/>
          <a:p>
            <a:pPr algn="just"/>
            <a:r>
              <a:rPr lang="fr-FR" sz="1800" b="0" i="0" u="none" strike="noStrike" baseline="0" dirty="0">
                <a:solidFill>
                  <a:schemeClr val="bg1"/>
                </a:solidFill>
                <a:latin typeface="Arial" panose="020B0604020202020204" pitchFamily="34" charset="0"/>
              </a:rPr>
              <a:t>Le comité a recommandé que les directeurs sur la liste soient élus à la réunion annuelle des membres du Conseil d’AA World Services le 20 avril 2024, après leur présentation à la Conférence des Services généraux de 2024 pour désapprobation, le cas échéant : </a:t>
            </a:r>
            <a:r>
              <a:rPr lang="en-US" sz="1800" b="1" dirty="0">
                <a:solidFill>
                  <a:schemeClr val="bg1"/>
                </a:solidFill>
              </a:rPr>
              <a:t>ACCEPTÉ</a:t>
            </a:r>
            <a:endParaRPr lang="en-CA" dirty="0">
              <a:solidFill>
                <a:schemeClr val="bg1"/>
              </a:solidFill>
            </a:endParaRPr>
          </a:p>
        </p:txBody>
      </p:sp>
      <p:sp>
        <p:nvSpPr>
          <p:cNvPr id="7" name="TextBox 6">
            <a:extLst>
              <a:ext uri="{FF2B5EF4-FFF2-40B4-BE49-F238E27FC236}">
                <a16:creationId xmlns:a16="http://schemas.microsoft.com/office/drawing/2014/main" id="{0E0C4C30-8F55-14A4-6569-C3A5F66D6753}"/>
              </a:ext>
            </a:extLst>
          </p:cNvPr>
          <p:cNvSpPr txBox="1"/>
          <p:nvPr/>
        </p:nvSpPr>
        <p:spPr>
          <a:xfrm>
            <a:off x="979055" y="2389801"/>
            <a:ext cx="10797309" cy="923330"/>
          </a:xfrm>
          <a:prstGeom prst="rect">
            <a:avLst/>
          </a:prstGeom>
          <a:noFill/>
        </p:spPr>
        <p:txBody>
          <a:bodyPr wrap="square">
            <a:spAutoFit/>
          </a:bodyPr>
          <a:lstStyle/>
          <a:p>
            <a:pPr algn="just"/>
            <a:r>
              <a:rPr lang="fr-FR" sz="1800" b="0" i="0" u="none" strike="noStrike" baseline="0" dirty="0">
                <a:solidFill>
                  <a:schemeClr val="bg1"/>
                </a:solidFill>
                <a:latin typeface="Arial" panose="020B0604020202020204" pitchFamily="34" charset="0"/>
              </a:rPr>
              <a:t>Le comité a recommandé que les directeurs sur la liste suivante soient élus à la réunion annuelle des membres du Conseil d’AA </a:t>
            </a:r>
            <a:r>
              <a:rPr lang="fr-FR" sz="1800" b="0" i="0" u="none" strike="noStrike" baseline="0" dirty="0" err="1">
                <a:solidFill>
                  <a:schemeClr val="bg1"/>
                </a:solidFill>
                <a:latin typeface="Arial" panose="020B0604020202020204" pitchFamily="34" charset="0"/>
              </a:rPr>
              <a:t>Grapevine</a:t>
            </a:r>
            <a:r>
              <a:rPr lang="fr-FR" sz="1800" b="0" i="0" u="none" strike="noStrike" baseline="0" dirty="0">
                <a:solidFill>
                  <a:schemeClr val="bg1"/>
                </a:solidFill>
                <a:latin typeface="Arial" panose="020B0604020202020204" pitchFamily="34" charset="0"/>
              </a:rPr>
              <a:t> le 20 avril 2024, après leur présentation à la Conférence des Services généraux de 2024 pour désapprobation, le cas échéant : </a:t>
            </a:r>
            <a:r>
              <a:rPr lang="en-US" sz="1800" b="1" dirty="0">
                <a:solidFill>
                  <a:schemeClr val="bg1"/>
                </a:solidFill>
              </a:rPr>
              <a:t>ACCEPTÉ</a:t>
            </a:r>
            <a:endParaRPr lang="en-CA" dirty="0">
              <a:solidFill>
                <a:schemeClr val="bg1"/>
              </a:solidFill>
            </a:endParaRPr>
          </a:p>
        </p:txBody>
      </p:sp>
      <p:sp>
        <p:nvSpPr>
          <p:cNvPr id="14" name="TextBox 13">
            <a:extLst>
              <a:ext uri="{FF2B5EF4-FFF2-40B4-BE49-F238E27FC236}">
                <a16:creationId xmlns:a16="http://schemas.microsoft.com/office/drawing/2014/main" id="{A8892369-D913-3F75-D8A8-41CCF89AD4E7}"/>
              </a:ext>
            </a:extLst>
          </p:cNvPr>
          <p:cNvSpPr txBox="1"/>
          <p:nvPr/>
        </p:nvSpPr>
        <p:spPr>
          <a:xfrm>
            <a:off x="979055" y="3828871"/>
            <a:ext cx="10797309" cy="1200329"/>
          </a:xfrm>
          <a:prstGeom prst="rect">
            <a:avLst/>
          </a:prstGeom>
          <a:noFill/>
        </p:spPr>
        <p:txBody>
          <a:bodyPr wrap="square">
            <a:spAutoFit/>
          </a:bodyPr>
          <a:lstStyle/>
          <a:p>
            <a:r>
              <a:rPr lang="fr-FR" sz="1800" b="0" i="0" u="none" strike="noStrike" baseline="0" dirty="0">
                <a:solidFill>
                  <a:schemeClr val="bg1"/>
                </a:solidFill>
                <a:latin typeface="Arial" panose="020B0604020202020204" pitchFamily="34" charset="0"/>
              </a:rPr>
              <a:t>Le comité a discuté de l’article à l’ordre du jour sur les lignes de conduite et les paramètres concernant la date limite pour soumettre des articles à l’ordre du jour de la Conférence, et n’a pris aucune décision. Le comité a rappelé que les articles proposés à l’ordre du jour (APAJ)reçus après la date limite actuelle sont traités l’année suivante.</a:t>
            </a:r>
          </a:p>
        </p:txBody>
      </p:sp>
    </p:spTree>
    <p:extLst>
      <p:ext uri="{BB962C8B-B14F-4D97-AF65-F5344CB8AC3E}">
        <p14:creationId xmlns:p14="http://schemas.microsoft.com/office/powerpoint/2010/main" val="1302187246"/>
      </p:ext>
    </p:extLst>
  </p:cSld>
  <p:clrMapOvr>
    <a:overrideClrMapping bg1="dk1" tx1="lt1" bg2="dk2" tx2="lt2" accent1="accent1" accent2="accent2" accent3="accent3" accent4="accent4" accent5="accent5" accent6="accent6" hlink="hlink" folHlink="folHlink"/>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4" name="TextBox 3">
            <a:extLst>
              <a:ext uri="{FF2B5EF4-FFF2-40B4-BE49-F238E27FC236}">
                <a16:creationId xmlns:a16="http://schemas.microsoft.com/office/drawing/2014/main" id="{A67AE7BF-EA91-1DA4-83C8-05BDE441EECF}"/>
              </a:ext>
            </a:extLst>
          </p:cNvPr>
          <p:cNvSpPr txBox="1"/>
          <p:nvPr/>
        </p:nvSpPr>
        <p:spPr>
          <a:xfrm>
            <a:off x="701965" y="350982"/>
            <a:ext cx="11490036" cy="4801314"/>
          </a:xfrm>
          <a:prstGeom prst="rect">
            <a:avLst/>
          </a:prstGeom>
          <a:noFill/>
        </p:spPr>
        <p:txBody>
          <a:bodyPr wrap="square">
            <a:spAutoFit/>
          </a:bodyPr>
          <a:lstStyle/>
          <a:p>
            <a:r>
              <a:rPr lang="fr-FR" sz="1800" b="1" i="0" u="sng" strike="noStrike" baseline="0" dirty="0">
                <a:solidFill>
                  <a:srgbClr val="000000"/>
                </a:solidFill>
                <a:latin typeface="Arial" panose="020B0604020202020204" pitchFamily="34" charset="0"/>
              </a:rPr>
              <a:t>Administrateurs de classe A</a:t>
            </a:r>
            <a:r>
              <a:rPr lang="fr-FR" sz="1600" b="0" i="0" u="none" strike="noStrike" baseline="0" dirty="0">
                <a:solidFill>
                  <a:srgbClr val="000000"/>
                </a:solidFill>
                <a:latin typeface="Arial" panose="020B0604020202020204" pitchFamily="34" charset="0"/>
              </a:rPr>
              <a:t>+</a:t>
            </a:r>
            <a:r>
              <a:rPr lang="fr-FR" sz="800" b="0" i="0" u="none" strike="noStrike" baseline="0" dirty="0">
                <a:solidFill>
                  <a:srgbClr val="000000"/>
                </a:solidFill>
                <a:latin typeface="Arial" panose="020B0604020202020204" pitchFamily="34" charset="0"/>
              </a:rPr>
              <a:t>                                                                </a:t>
            </a:r>
            <a:r>
              <a:rPr lang="fr-FR" sz="1800" b="1" i="0" u="sng" strike="noStrike" baseline="0" dirty="0">
                <a:solidFill>
                  <a:srgbClr val="000000"/>
                </a:solidFill>
                <a:latin typeface="Arial" panose="020B0604020202020204" pitchFamily="34" charset="0"/>
              </a:rPr>
              <a:t>Administrateurs de classe B </a:t>
            </a:r>
          </a:p>
          <a:p>
            <a:endParaRPr lang="en-CA" sz="1800" b="0" i="0" u="none" strike="noStrike" baseline="0" dirty="0">
              <a:solidFill>
                <a:srgbClr val="000000"/>
              </a:solidFill>
              <a:latin typeface="Arial" panose="020B0604020202020204" pitchFamily="34" charset="0"/>
            </a:endParaRPr>
          </a:p>
          <a:p>
            <a:r>
              <a:rPr lang="en-CA" sz="1800" b="0" i="0" u="none" strike="noStrike" baseline="0" dirty="0" err="1">
                <a:solidFill>
                  <a:srgbClr val="000000"/>
                </a:solidFill>
                <a:latin typeface="Arial" panose="020B0604020202020204" pitchFamily="34" charset="0"/>
              </a:rPr>
              <a:t>Soeur</a:t>
            </a:r>
            <a:r>
              <a:rPr lang="en-CA" sz="1800" b="0" i="0" u="none" strike="noStrike" baseline="0" dirty="0">
                <a:solidFill>
                  <a:srgbClr val="000000"/>
                </a:solidFill>
                <a:latin typeface="Arial" panose="020B0604020202020204" pitchFamily="34" charset="0"/>
              </a:rPr>
              <a:t> Judith Ann Karam                                        Cathi C. </a:t>
            </a:r>
          </a:p>
          <a:p>
            <a:r>
              <a:rPr lang="en-CA" sz="1800" b="0" i="0" u="none" strike="noStrike" baseline="0" dirty="0">
                <a:solidFill>
                  <a:srgbClr val="000000"/>
                </a:solidFill>
                <a:latin typeface="Arial" panose="020B0604020202020204" pitchFamily="34" charset="0"/>
              </a:rPr>
              <a:t>Dawn Klug                                                              Tom H. </a:t>
            </a:r>
          </a:p>
          <a:p>
            <a:r>
              <a:rPr lang="en-CA" sz="1800" b="0" i="0" u="none" strike="noStrike" baseline="0" dirty="0">
                <a:solidFill>
                  <a:srgbClr val="000000"/>
                </a:solidFill>
                <a:latin typeface="Arial" panose="020B0604020202020204" pitchFamily="34" charset="0"/>
              </a:rPr>
              <a:t>Hon. Kerry Meyer                                                   Scott H. </a:t>
            </a:r>
          </a:p>
          <a:p>
            <a:r>
              <a:rPr lang="en-US" sz="1800" b="0" i="0" u="none" strike="noStrike" baseline="0" dirty="0">
                <a:solidFill>
                  <a:srgbClr val="000000"/>
                </a:solidFill>
                <a:latin typeface="Arial" panose="020B0604020202020204" pitchFamily="34" charset="0"/>
              </a:rPr>
              <a:t>Al J. Mooney                                                           Teresa J. </a:t>
            </a:r>
          </a:p>
          <a:p>
            <a:r>
              <a:rPr lang="es-ES" sz="1800" b="0" i="0" u="none" strike="noStrike" baseline="0" dirty="0" err="1">
                <a:solidFill>
                  <a:srgbClr val="000000"/>
                </a:solidFill>
                <a:latin typeface="Arial" panose="020B0604020202020204" pitchFamily="34" charset="0"/>
              </a:rPr>
              <a:t>Anadora</a:t>
            </a:r>
            <a:r>
              <a:rPr lang="es-ES" sz="1800" b="0" i="0" u="none" strike="noStrike" baseline="0" dirty="0">
                <a:solidFill>
                  <a:srgbClr val="000000"/>
                </a:solidFill>
                <a:latin typeface="Arial" panose="020B0604020202020204" pitchFamily="34" charset="0"/>
              </a:rPr>
              <a:t> (Andie) Moss                                            Reilly K.</a:t>
            </a:r>
          </a:p>
          <a:p>
            <a:r>
              <a:rPr lang="en-CA" sz="1800" b="0" i="0" u="none" strike="noStrike" baseline="0" dirty="0">
                <a:solidFill>
                  <a:srgbClr val="000000"/>
                </a:solidFill>
                <a:latin typeface="Arial" panose="020B0604020202020204" pitchFamily="34" charset="0"/>
              </a:rPr>
              <a:t>Molly Oliver                                                             Deborah K. </a:t>
            </a:r>
          </a:p>
          <a:p>
            <a:r>
              <a:rPr lang="en-CA" sz="1800" b="0" i="0" u="none" strike="noStrike" baseline="0" dirty="0">
                <a:solidFill>
                  <a:srgbClr val="000000"/>
                </a:solidFill>
                <a:latin typeface="Arial" panose="020B0604020202020204" pitchFamily="34" charset="0"/>
              </a:rPr>
              <a:t>Kevin Prior                                                              Robert L. </a:t>
            </a:r>
          </a:p>
          <a:p>
            <a:r>
              <a:rPr lang="en-CA" sz="1800" b="0" i="0" u="none" strike="noStrike" baseline="0" dirty="0">
                <a:solidFill>
                  <a:srgbClr val="000000"/>
                </a:solidFill>
                <a:latin typeface="Arial" panose="020B0604020202020204" pitchFamily="34" charset="0"/>
              </a:rPr>
              <a:t>                                                                                Paz P. </a:t>
            </a:r>
          </a:p>
          <a:p>
            <a:r>
              <a:rPr lang="en-CA" sz="1800" b="0" i="0" u="none" strike="noStrike" baseline="0" dirty="0">
                <a:solidFill>
                  <a:srgbClr val="000000"/>
                </a:solidFill>
                <a:latin typeface="Arial" panose="020B0604020202020204" pitchFamily="34" charset="0"/>
              </a:rPr>
              <a:t>                                                                                Marita R. </a:t>
            </a:r>
          </a:p>
          <a:p>
            <a:r>
              <a:rPr lang="en-CA" sz="1800" b="0" i="1" u="none" strike="noStrike" baseline="0" dirty="0">
                <a:solidFill>
                  <a:srgbClr val="000000"/>
                </a:solidFill>
                <a:latin typeface="Arial" panose="020B0604020202020204" pitchFamily="34" charset="0"/>
              </a:rPr>
              <a:t>+Non-</a:t>
            </a:r>
            <a:r>
              <a:rPr lang="en-CA" sz="1800" b="0" i="1" u="none" strike="noStrike" baseline="0" dirty="0" err="1">
                <a:solidFill>
                  <a:srgbClr val="000000"/>
                </a:solidFill>
                <a:latin typeface="Arial" panose="020B0604020202020204" pitchFamily="34" charset="0"/>
              </a:rPr>
              <a:t>alcooliques</a:t>
            </a:r>
            <a:r>
              <a:rPr lang="en-CA" sz="1800" b="0" i="1" u="none" strike="noStrike" baseline="0" dirty="0">
                <a:solidFill>
                  <a:srgbClr val="000000"/>
                </a:solidFill>
                <a:latin typeface="Arial" panose="020B0604020202020204" pitchFamily="34" charset="0"/>
              </a:rPr>
              <a:t>                                                    </a:t>
            </a:r>
            <a:r>
              <a:rPr lang="en-CA" sz="1800" b="0" i="0" u="none" strike="noStrike" baseline="0" dirty="0">
                <a:solidFill>
                  <a:srgbClr val="000000"/>
                </a:solidFill>
                <a:latin typeface="Arial" panose="020B0604020202020204" pitchFamily="34" charset="0"/>
              </a:rPr>
              <a:t>Joyce S. </a:t>
            </a:r>
          </a:p>
          <a:p>
            <a:r>
              <a:rPr lang="en-CA" sz="1800" b="0" i="0" u="none" strike="noStrike" baseline="0" dirty="0">
                <a:solidFill>
                  <a:srgbClr val="000000"/>
                </a:solidFill>
                <a:latin typeface="Arial" panose="020B0604020202020204" pitchFamily="34" charset="0"/>
              </a:rPr>
              <a:t>                                                                                David S. </a:t>
            </a:r>
          </a:p>
          <a:p>
            <a:r>
              <a:rPr lang="en-CA" sz="1800" b="0" i="0" u="none" strike="noStrike" baseline="0" dirty="0">
                <a:solidFill>
                  <a:srgbClr val="000000"/>
                </a:solidFill>
                <a:latin typeface="Arial" panose="020B0604020202020204" pitchFamily="34" charset="0"/>
              </a:rPr>
              <a:t>                                                                                Ken T. </a:t>
            </a:r>
          </a:p>
          <a:p>
            <a:r>
              <a:rPr lang="en-CA" sz="1800" b="0" i="0" u="none" strike="noStrike" baseline="0" dirty="0">
                <a:solidFill>
                  <a:srgbClr val="000000"/>
                </a:solidFill>
                <a:latin typeface="Arial" panose="020B0604020202020204" pitchFamily="34" charset="0"/>
              </a:rPr>
              <a:t>                                                                                Carolyn W. </a:t>
            </a:r>
          </a:p>
          <a:p>
            <a:r>
              <a:rPr lang="fr-FR" sz="1800" b="0" i="0" u="none" strike="noStrike" baseline="0" dirty="0">
                <a:solidFill>
                  <a:srgbClr val="000000"/>
                </a:solidFill>
                <a:latin typeface="Arial" panose="020B0604020202020204" pitchFamily="34" charset="0"/>
              </a:rPr>
              <a:t>                                                                                Charles H. (ouest central US R41)</a:t>
            </a:r>
          </a:p>
          <a:p>
            <a:r>
              <a:rPr lang="fr-FR" sz="1800" b="0" i="0" u="none" strike="noStrike" baseline="0" dirty="0">
                <a:solidFill>
                  <a:srgbClr val="000000"/>
                </a:solidFill>
                <a:latin typeface="Arial" panose="020B0604020202020204" pitchFamily="34" charset="0"/>
              </a:rPr>
              <a:t>                                                                                Gail P. (Ouest – CND R79)</a:t>
            </a:r>
            <a:endParaRPr lang="en-CA" dirty="0"/>
          </a:p>
        </p:txBody>
      </p:sp>
      <p:sp>
        <p:nvSpPr>
          <p:cNvPr id="6" name="TextBox 5">
            <a:extLst>
              <a:ext uri="{FF2B5EF4-FFF2-40B4-BE49-F238E27FC236}">
                <a16:creationId xmlns:a16="http://schemas.microsoft.com/office/drawing/2014/main" id="{1B011737-1B7E-4529-0500-86078857327C}"/>
              </a:ext>
            </a:extLst>
          </p:cNvPr>
          <p:cNvSpPr txBox="1"/>
          <p:nvPr/>
        </p:nvSpPr>
        <p:spPr>
          <a:xfrm>
            <a:off x="507999" y="5467927"/>
            <a:ext cx="11490036" cy="1073884"/>
          </a:xfrm>
          <a:prstGeom prst="rect">
            <a:avLst/>
          </a:prstGeom>
          <a:noFill/>
        </p:spPr>
        <p:txBody>
          <a:bodyPr wrap="square" rtlCol="0">
            <a:spAutoFit/>
          </a:bodyPr>
          <a:lstStyle/>
          <a:p>
            <a:pPr>
              <a:lnSpc>
                <a:spcPct val="107000"/>
              </a:lnSpc>
              <a:spcAft>
                <a:spcPts val="800"/>
              </a:spcAft>
            </a:pPr>
            <a:r>
              <a:rPr lang="fr-FR"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En 2026, 7 administrateurs sortant du conseil d'administration : </a:t>
            </a:r>
          </a:p>
          <a:p>
            <a:pPr>
              <a:lnSpc>
                <a:spcPct val="107000"/>
              </a:lnSpc>
              <a:spcAft>
                <a:spcPts val="800"/>
              </a:spcAft>
            </a:pPr>
            <a:r>
              <a:rPr lang="fr-FR"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 Administrateurs de classe A, 2 Administrateurs territorial, 2 Administrateurs des services généraux et l’Administrateur universel des États-Unis.     Une grande rotation !</a:t>
            </a:r>
            <a:endParaRPr lang="en-CA"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37006208"/>
      </p:ext>
    </p:extLst>
  </p:cSld>
  <p:clrMapOvr>
    <a:overrideClrMapping bg1="dk1" tx1="lt1" bg2="dk2" tx2="lt2" accent1="accent1" accent2="accent2" accent3="accent3" accent4="accent4" accent5="accent5" accent6="accent6" hlink="hlink" folHlink="folHlink"/>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0"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12" name="Straight Connector 11">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8" name="Rectangle 17">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46035-64D4-8C1C-AD20-C1607DAA3167}"/>
              </a:ext>
            </a:extLst>
          </p:cNvPr>
          <p:cNvSpPr txBox="1"/>
          <p:nvPr/>
        </p:nvSpPr>
        <p:spPr>
          <a:xfrm>
            <a:off x="4713224" y="1105351"/>
            <a:ext cx="6353967" cy="3023981"/>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4800" cap="all" spc="200" dirty="0" err="1">
                <a:solidFill>
                  <a:srgbClr val="FFFFFF"/>
                </a:solidFill>
                <a:latin typeface="+mj-lt"/>
                <a:ea typeface="+mj-ea"/>
                <a:cs typeface="+mj-cs"/>
              </a:rPr>
              <a:t>xiI</a:t>
            </a:r>
            <a:r>
              <a:rPr lang="en-US" sz="4800" cap="all" spc="200" dirty="0">
                <a:solidFill>
                  <a:srgbClr val="FFFFFF"/>
                </a:solidFill>
                <a:latin typeface="+mj-lt"/>
                <a:ea typeface="+mj-ea"/>
                <a:cs typeface="+mj-cs"/>
              </a:rPr>
              <a:t>. ARCHIVES</a:t>
            </a:r>
          </a:p>
        </p:txBody>
      </p:sp>
      <p:cxnSp>
        <p:nvCxnSpPr>
          <p:cNvPr id="20" name="Straight Connector 19">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792282"/>
      </p:ext>
    </p:extLst>
  </p:cSld>
  <p:clrMapOvr>
    <a:overrideClrMapping bg1="dk1" tx1="lt1" bg2="dk2" tx2="lt2" accent1="accent1" accent2="accent2" accent3="accent3" accent4="accent4" accent5="accent5" accent6="accent6" hlink="hlink" folHlink="folHlink"/>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C0AB068-6098-80C5-0A0D-29974E7B4451}"/>
              </a:ext>
            </a:extLst>
          </p:cNvPr>
          <p:cNvSpPr txBox="1"/>
          <p:nvPr/>
        </p:nvSpPr>
        <p:spPr>
          <a:xfrm>
            <a:off x="1024128" y="585216"/>
            <a:ext cx="9720072" cy="1499616"/>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5000" kern="1200" cap="all" spc="100" baseline="0" dirty="0">
                <a:ln w="3175" cmpd="sng">
                  <a:noFill/>
                </a:ln>
                <a:solidFill>
                  <a:schemeClr val="tx1">
                    <a:lumMod val="95000"/>
                    <a:lumOff val="5000"/>
                  </a:schemeClr>
                </a:solidFill>
                <a:effectLst/>
                <a:latin typeface="+mj-lt"/>
                <a:ea typeface="+mj-ea"/>
                <a:cs typeface="+mj-cs"/>
              </a:rPr>
              <a:t>Statistiques relatives </a:t>
            </a:r>
          </a:p>
          <a:p>
            <a:pPr algn="ctr" defTabSz="914400">
              <a:lnSpc>
                <a:spcPct val="80000"/>
              </a:lnSpc>
              <a:spcBef>
                <a:spcPct val="0"/>
              </a:spcBef>
              <a:spcAft>
                <a:spcPts val="600"/>
              </a:spcAft>
            </a:pPr>
            <a:r>
              <a:rPr lang="en-US" sz="5000" kern="1200" cap="all" spc="100" baseline="0" dirty="0">
                <a:ln w="3175" cmpd="sng">
                  <a:noFill/>
                </a:ln>
                <a:solidFill>
                  <a:schemeClr val="tx1">
                    <a:lumMod val="95000"/>
                    <a:lumOff val="5000"/>
                  </a:schemeClr>
                </a:solidFill>
                <a:effectLst/>
                <a:latin typeface="+mj-lt"/>
                <a:ea typeface="+mj-ea"/>
                <a:cs typeface="+mj-cs"/>
              </a:rPr>
              <a:t>aux délégués régionaux</a:t>
            </a:r>
          </a:p>
        </p:txBody>
      </p:sp>
      <p:graphicFrame>
        <p:nvGraphicFramePr>
          <p:cNvPr id="8" name="TextBox 5">
            <a:extLst>
              <a:ext uri="{FF2B5EF4-FFF2-40B4-BE49-F238E27FC236}">
                <a16:creationId xmlns:a16="http://schemas.microsoft.com/office/drawing/2014/main" id="{14B0BD03-8DB5-9D56-E469-A26DDF22107A}"/>
              </a:ext>
            </a:extLst>
          </p:cNvPr>
          <p:cNvGraphicFramePr/>
          <p:nvPr>
            <p:extLst>
              <p:ext uri="{D42A27DB-BD31-4B8C-83A1-F6EECF244321}">
                <p14:modId xmlns:p14="http://schemas.microsoft.com/office/powerpoint/2010/main" val="359280875"/>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2830756"/>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4" name="TextBox 3">
            <a:extLst>
              <a:ext uri="{FF2B5EF4-FFF2-40B4-BE49-F238E27FC236}">
                <a16:creationId xmlns:a16="http://schemas.microsoft.com/office/drawing/2014/main" id="{9F4A59F4-E960-BC95-7706-BEABE4FEC3DB}"/>
              </a:ext>
            </a:extLst>
          </p:cNvPr>
          <p:cNvSpPr txBox="1"/>
          <p:nvPr/>
        </p:nvSpPr>
        <p:spPr>
          <a:xfrm>
            <a:off x="905164" y="905164"/>
            <a:ext cx="10269655" cy="4801314"/>
          </a:xfrm>
          <a:prstGeom prst="rect">
            <a:avLst/>
          </a:prstGeom>
          <a:noFill/>
        </p:spPr>
        <p:txBody>
          <a:bodyPr wrap="square">
            <a:spAutoFit/>
          </a:bodyPr>
          <a:lstStyle/>
          <a:p>
            <a:r>
              <a:rPr lang="fr-FR" sz="1800" b="1" i="0" u="none" strike="noStrike" baseline="0" dirty="0">
                <a:solidFill>
                  <a:schemeClr val="bg1"/>
                </a:solidFill>
                <a:latin typeface="Arial" panose="020B0604020202020204" pitchFamily="34" charset="0"/>
              </a:rPr>
              <a:t>Sujets étudiés par le comité : ♦</a:t>
            </a:r>
          </a:p>
          <a:p>
            <a:endParaRPr lang="fr-FR" sz="1800" b="0" i="0" u="none" strike="noStrike" baseline="0" dirty="0">
              <a:solidFill>
                <a:schemeClr val="bg1"/>
              </a:solidFill>
              <a:latin typeface="Arial" panose="020B0604020202020204" pitchFamily="34" charset="0"/>
            </a:endParaRPr>
          </a:p>
          <a:p>
            <a:pPr algn="just"/>
            <a:r>
              <a:rPr lang="fr-FR" sz="1800" b="0" i="0" u="none" strike="noStrike" baseline="0" dirty="0">
                <a:solidFill>
                  <a:schemeClr val="bg1"/>
                </a:solidFill>
                <a:latin typeface="Arial" panose="020B0604020202020204" pitchFamily="34" charset="0"/>
              </a:rPr>
              <a:t>Le comité a discuté de la récente mise à jour de la vidéo des Archives </a:t>
            </a:r>
            <a:r>
              <a:rPr lang="fr-FR" sz="1800" b="0" i="1" u="none" strike="noStrike" baseline="0" dirty="0">
                <a:solidFill>
                  <a:schemeClr val="bg1"/>
                </a:solidFill>
                <a:latin typeface="Arial" panose="020B0604020202020204" pitchFamily="34" charset="0"/>
              </a:rPr>
              <a:t>Les étapes du voyage </a:t>
            </a:r>
            <a:r>
              <a:rPr lang="fr-FR" sz="1800" b="0" i="0" u="none" strike="noStrike" baseline="0" dirty="0">
                <a:solidFill>
                  <a:schemeClr val="bg1"/>
                </a:solidFill>
                <a:latin typeface="Arial" panose="020B0604020202020204" pitchFamily="34" charset="0"/>
              </a:rPr>
              <a:t>et a accepté le rapport verbal du directeur de l’Édition du BSG sur l’avancée de la vidéo. Le comité a demandé au Conseil d’AAWS de continuer d’étudier plusieurs avenues de diffusion et de distribution de la vidéo, sans se limiter au format sur DVD, sur clé USB ou sur fichier numérique téléchargeable par l’entremise de la boutique en ligne d’AAWS. </a:t>
            </a:r>
          </a:p>
          <a:p>
            <a:endParaRPr lang="en-CA" sz="1800" b="0" i="0" u="none" strike="noStrike" baseline="0" dirty="0">
              <a:solidFill>
                <a:schemeClr val="bg1"/>
              </a:solidFill>
              <a:latin typeface="Arial" panose="020B0604020202020204" pitchFamily="34" charset="0"/>
            </a:endParaRPr>
          </a:p>
          <a:p>
            <a:pPr algn="just"/>
            <a:r>
              <a:rPr lang="fr-FR" sz="1800" b="0" i="0" u="none" strike="noStrike" baseline="0" dirty="0">
                <a:solidFill>
                  <a:schemeClr val="bg1"/>
                </a:solidFill>
                <a:latin typeface="Arial" panose="020B0604020202020204" pitchFamily="34" charset="0"/>
              </a:rPr>
              <a:t>Le comité a examiné la nouvelle version du </a:t>
            </a:r>
            <a:r>
              <a:rPr lang="fr-FR" sz="1800" b="0" i="1" u="none" strike="noStrike" baseline="0" dirty="0">
                <a:solidFill>
                  <a:schemeClr val="bg1"/>
                </a:solidFill>
                <a:latin typeface="Arial" panose="020B0604020202020204" pitchFamily="34" charset="0"/>
              </a:rPr>
              <a:t>Manuel des Archives </a:t>
            </a:r>
            <a:r>
              <a:rPr lang="fr-FR" sz="1800" b="0" i="0" u="none" strike="noStrike" baseline="0" dirty="0">
                <a:solidFill>
                  <a:schemeClr val="bg1"/>
                </a:solidFill>
                <a:latin typeface="Arial" panose="020B0604020202020204" pitchFamily="34" charset="0"/>
              </a:rPr>
              <a:t>et a formulé les suggestions suivantes à inclure dans les prochains tirages : </a:t>
            </a:r>
          </a:p>
          <a:p>
            <a:endParaRPr lang="en-CA" sz="1800" b="0" i="0" u="none" strike="noStrike" baseline="0" dirty="0">
              <a:solidFill>
                <a:schemeClr val="bg1"/>
              </a:solidFill>
              <a:latin typeface="Arial" panose="020B0604020202020204" pitchFamily="34" charset="0"/>
            </a:endParaRPr>
          </a:p>
          <a:p>
            <a:pPr marL="742950" lvl="1" indent="-285750" algn="just">
              <a:buFont typeface="Arial" panose="020B0604020202020204" pitchFamily="34" charset="0"/>
              <a:buChar char="•"/>
            </a:pPr>
            <a:r>
              <a:rPr lang="fr-FR" b="0" i="0" u="none" strike="noStrike" baseline="0" dirty="0">
                <a:solidFill>
                  <a:schemeClr val="bg1"/>
                </a:solidFill>
                <a:latin typeface="Arial" panose="020B0604020202020204" pitchFamily="34" charset="0"/>
              </a:rPr>
              <a:t>Ajouter des images appropriées pour améliorer le contenu, le cas échéant, en suivant les recommandations du Département des Archives du BSG. </a:t>
            </a:r>
          </a:p>
          <a:p>
            <a:pPr marL="742950" lvl="1" indent="-285750">
              <a:buFont typeface="Arial" panose="020B0604020202020204" pitchFamily="34" charset="0"/>
              <a:buChar char="•"/>
            </a:pPr>
            <a:endParaRPr lang="en-CA" b="0" i="0" u="none" strike="noStrike" baseline="0" dirty="0">
              <a:solidFill>
                <a:schemeClr val="bg1"/>
              </a:solidFill>
              <a:latin typeface="Arial" panose="020B0604020202020204" pitchFamily="34" charset="0"/>
            </a:endParaRPr>
          </a:p>
          <a:p>
            <a:pPr marL="742950" lvl="1" indent="-285750" algn="just">
              <a:buFont typeface="Arial" panose="020B0604020202020204" pitchFamily="34" charset="0"/>
              <a:buChar char="•"/>
            </a:pPr>
            <a:r>
              <a:rPr lang="fr-FR" b="0" i="0" u="none" strike="noStrike" baseline="0" dirty="0">
                <a:solidFill>
                  <a:schemeClr val="bg1"/>
                </a:solidFill>
                <a:latin typeface="Arial" panose="020B0604020202020204" pitchFamily="34" charset="0"/>
              </a:rPr>
              <a:t>Dans la partie « Quoi collectionner? », ajouter une référence aux documents numériques dans la liste proposée que les archives locales pourraient envisager de rassembler dans leurs dossiers. </a:t>
            </a:r>
          </a:p>
        </p:txBody>
      </p:sp>
    </p:spTree>
    <p:extLst>
      <p:ext uri="{BB962C8B-B14F-4D97-AF65-F5344CB8AC3E}">
        <p14:creationId xmlns:p14="http://schemas.microsoft.com/office/powerpoint/2010/main" val="3559688445"/>
      </p:ext>
    </p:extLst>
  </p:cSld>
  <p:clrMapOvr>
    <a:overrideClrMapping bg1="dk1" tx1="lt1" bg2="dk2" tx2="lt2" accent1="accent1" accent2="accent2" accent3="accent3" accent4="accent4" accent5="accent5" accent6="accent6" hlink="hlink" folHlink="folHlink"/>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0"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12" name="Straight Connector 11">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8" name="Rectangle 17">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46035-64D4-8C1C-AD20-C1607DAA3167}"/>
              </a:ext>
            </a:extLst>
          </p:cNvPr>
          <p:cNvSpPr txBox="1"/>
          <p:nvPr/>
        </p:nvSpPr>
        <p:spPr>
          <a:xfrm>
            <a:off x="4393184" y="1105351"/>
            <a:ext cx="6674007" cy="3023981"/>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4800" cap="all" spc="200" dirty="0" err="1">
                <a:solidFill>
                  <a:srgbClr val="FFFFFF"/>
                </a:solidFill>
                <a:latin typeface="+mj-lt"/>
                <a:ea typeface="+mj-ea"/>
                <a:cs typeface="+mj-cs"/>
              </a:rPr>
              <a:t>xiII</a:t>
            </a:r>
            <a:r>
              <a:rPr lang="en-US" sz="4800" cap="all" spc="200" dirty="0">
                <a:solidFill>
                  <a:srgbClr val="FFFFFF"/>
                </a:solidFill>
                <a:latin typeface="+mj-lt"/>
                <a:ea typeface="+mj-ea"/>
                <a:cs typeface="+mj-cs"/>
              </a:rPr>
              <a:t>. CONGRÈS INTERNATIONAUX</a:t>
            </a:r>
          </a:p>
          <a:p>
            <a:pPr defTabSz="914400">
              <a:lnSpc>
                <a:spcPct val="80000"/>
              </a:lnSpc>
              <a:spcBef>
                <a:spcPct val="0"/>
              </a:spcBef>
              <a:spcAft>
                <a:spcPts val="600"/>
              </a:spcAft>
            </a:pPr>
            <a:r>
              <a:rPr lang="en-US" sz="4800" cap="all" spc="200" dirty="0">
                <a:solidFill>
                  <a:srgbClr val="FFFFFF"/>
                </a:solidFill>
                <a:latin typeface="+mj-lt"/>
                <a:ea typeface="+mj-ea"/>
                <a:cs typeface="+mj-cs"/>
              </a:rPr>
              <a:t>FORUMS TERRITORIAUX</a:t>
            </a:r>
          </a:p>
        </p:txBody>
      </p:sp>
      <p:cxnSp>
        <p:nvCxnSpPr>
          <p:cNvPr id="20" name="Straight Connector 19">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622244"/>
      </p:ext>
    </p:extLst>
  </p:cSld>
  <p:clrMapOvr>
    <a:overrideClrMapping bg1="dk1" tx1="lt1" bg2="dk2" tx2="lt2" accent1="accent1" accent2="accent2" accent3="accent3" accent4="accent4" accent5="accent5" accent6="accent6" hlink="hlink" folHlink="folHlink"/>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4" name="TextBox 3">
            <a:extLst>
              <a:ext uri="{FF2B5EF4-FFF2-40B4-BE49-F238E27FC236}">
                <a16:creationId xmlns:a16="http://schemas.microsoft.com/office/drawing/2014/main" id="{9F4A59F4-E960-BC95-7706-BEABE4FEC3DB}"/>
              </a:ext>
            </a:extLst>
          </p:cNvPr>
          <p:cNvSpPr txBox="1"/>
          <p:nvPr/>
        </p:nvSpPr>
        <p:spPr>
          <a:xfrm>
            <a:off x="745676" y="1106170"/>
            <a:ext cx="10979889" cy="707886"/>
          </a:xfrm>
          <a:prstGeom prst="rect">
            <a:avLst/>
          </a:prstGeom>
          <a:noFill/>
        </p:spPr>
        <p:txBody>
          <a:bodyPr wrap="square">
            <a:spAutoFit/>
          </a:bodyPr>
          <a:lstStyle/>
          <a:p>
            <a:pPr algn="just"/>
            <a:r>
              <a:rPr lang="fr-FR" sz="2000" b="0" i="0" u="none" strike="noStrike" baseline="0" dirty="0">
                <a:solidFill>
                  <a:schemeClr val="bg1"/>
                </a:solidFill>
                <a:latin typeface="Arial" panose="020B0604020202020204" pitchFamily="34" charset="0"/>
              </a:rPr>
              <a:t>Le comité a recommandé qu’une photographie protégée par l’anonymat de la cérémonie des drapeaux soit prise lors du Congrès international de 2025. </a:t>
            </a:r>
            <a:r>
              <a:rPr lang="en-US" sz="2000" b="1" dirty="0">
                <a:solidFill>
                  <a:schemeClr val="bg1"/>
                </a:solidFill>
              </a:rPr>
              <a:t>ACCEPTÉ</a:t>
            </a:r>
            <a:endParaRPr lang="fr-FR" sz="2000" b="0" i="0" u="none" strike="noStrike" baseline="0" dirty="0">
              <a:solidFill>
                <a:schemeClr val="bg1"/>
              </a:solidFill>
              <a:latin typeface="Arial" panose="020B0604020202020204" pitchFamily="34" charset="0"/>
            </a:endParaRPr>
          </a:p>
        </p:txBody>
      </p:sp>
      <p:sp>
        <p:nvSpPr>
          <p:cNvPr id="3" name="TextBox 2">
            <a:extLst>
              <a:ext uri="{FF2B5EF4-FFF2-40B4-BE49-F238E27FC236}">
                <a16:creationId xmlns:a16="http://schemas.microsoft.com/office/drawing/2014/main" id="{251BE964-B900-8CCC-8DE7-4D85EECC4CD3}"/>
              </a:ext>
            </a:extLst>
          </p:cNvPr>
          <p:cNvSpPr txBox="1"/>
          <p:nvPr/>
        </p:nvSpPr>
        <p:spPr>
          <a:xfrm>
            <a:off x="826655" y="1967829"/>
            <a:ext cx="10898910" cy="1015663"/>
          </a:xfrm>
          <a:prstGeom prst="rect">
            <a:avLst/>
          </a:prstGeom>
          <a:noFill/>
        </p:spPr>
        <p:txBody>
          <a:bodyPr wrap="square">
            <a:spAutoFit/>
          </a:bodyPr>
          <a:lstStyle/>
          <a:p>
            <a:pPr algn="just"/>
            <a:r>
              <a:rPr lang="fr-FR" sz="2000" b="0" i="0" u="none" strike="noStrike" baseline="0" dirty="0">
                <a:solidFill>
                  <a:schemeClr val="bg1"/>
                </a:solidFill>
                <a:latin typeface="Arial" panose="020B0604020202020204" pitchFamily="34" charset="0"/>
              </a:rPr>
              <a:t>Le comité a recommandé qu’une diffusion sur Internet après l’évènement, cryptée et avec anonymat protégé, de la cérémonie des drapeaux du Congrès international de 2025 soit approuvée et que la vidéo soit diffusée sur les canaux de communication appropriés. </a:t>
            </a:r>
            <a:r>
              <a:rPr lang="en-US" sz="2000" b="1" dirty="0">
                <a:solidFill>
                  <a:schemeClr val="bg1"/>
                </a:solidFill>
              </a:rPr>
              <a:t>ACCEPTÉ</a:t>
            </a:r>
          </a:p>
        </p:txBody>
      </p:sp>
      <p:sp>
        <p:nvSpPr>
          <p:cNvPr id="7" name="TextBox 6">
            <a:extLst>
              <a:ext uri="{FF2B5EF4-FFF2-40B4-BE49-F238E27FC236}">
                <a16:creationId xmlns:a16="http://schemas.microsoft.com/office/drawing/2014/main" id="{43E0413E-9AF7-4F2B-BAAE-090650FCB56B}"/>
              </a:ext>
            </a:extLst>
          </p:cNvPr>
          <p:cNvSpPr txBox="1"/>
          <p:nvPr/>
        </p:nvSpPr>
        <p:spPr>
          <a:xfrm>
            <a:off x="905164" y="3521985"/>
            <a:ext cx="10741892" cy="2862322"/>
          </a:xfrm>
          <a:prstGeom prst="rect">
            <a:avLst/>
          </a:prstGeom>
          <a:noFill/>
        </p:spPr>
        <p:txBody>
          <a:bodyPr wrap="square">
            <a:spAutoFit/>
          </a:bodyPr>
          <a:lstStyle/>
          <a:p>
            <a:pPr algn="just"/>
            <a:r>
              <a:rPr lang="fr-FR" sz="2000" b="0" i="0" u="none" strike="noStrike" baseline="0" dirty="0">
                <a:solidFill>
                  <a:schemeClr val="bg1"/>
                </a:solidFill>
                <a:latin typeface="Arial" panose="020B0604020202020204" pitchFamily="34" charset="0"/>
              </a:rPr>
              <a:t>Le comité a recommandé de proposer cinq options pour la clôture des Grandes réunions d’un Congrès international : la Prière de la Sérénité, la </a:t>
            </a:r>
            <a:r>
              <a:rPr lang="fr-FR" sz="2000" dirty="0">
                <a:solidFill>
                  <a:schemeClr val="bg1"/>
                </a:solidFill>
                <a:latin typeface="Arial" panose="020B0604020202020204" pitchFamily="34" charset="0"/>
              </a:rPr>
              <a:t>d</a:t>
            </a:r>
            <a:r>
              <a:rPr lang="fr-FR" sz="2000" b="0" i="0" u="none" strike="noStrike" baseline="0" dirty="0">
                <a:solidFill>
                  <a:schemeClr val="bg1"/>
                </a:solidFill>
                <a:latin typeface="Arial" panose="020B0604020202020204" pitchFamily="34" charset="0"/>
              </a:rPr>
              <a:t>éclaration de responsabilité, la déclaration d’unité, la prière de la Troisième Étape ou la prière de la Septième Étape. </a:t>
            </a:r>
          </a:p>
          <a:p>
            <a:endParaRPr lang="fr-FR" sz="2000" dirty="0">
              <a:latin typeface="Arial" panose="020B0604020202020204" pitchFamily="34" charset="0"/>
            </a:endParaRPr>
          </a:p>
          <a:p>
            <a:r>
              <a:rPr lang="fr-FR" sz="2000" b="1" dirty="0">
                <a:solidFill>
                  <a:schemeClr val="bg1"/>
                </a:solidFill>
                <a:latin typeface="Arial" panose="020B0604020202020204" pitchFamily="34" charset="0"/>
                <a:cs typeface="Arial" panose="020B0604020202020204" pitchFamily="34" charset="0"/>
              </a:rPr>
              <a:t>Discussion : Le Notre Père est une prière chrétienne et ne fait pas partie des AA où les prières offertes dans la recommandation ont fait l'objet d'un consensus général. </a:t>
            </a:r>
          </a:p>
          <a:p>
            <a:r>
              <a:rPr lang="fr-FR" sz="2000" b="1" dirty="0">
                <a:solidFill>
                  <a:schemeClr val="bg1"/>
                </a:solidFill>
                <a:latin typeface="Arial" panose="020B0604020202020204" pitchFamily="34" charset="0"/>
                <a:cs typeface="Arial" panose="020B0604020202020204" pitchFamily="34" charset="0"/>
              </a:rPr>
              <a:t>Amendement n° 1 : ajouter le Notre Père à la liste des options ( ÉCHOUÉ)</a:t>
            </a:r>
          </a:p>
          <a:p>
            <a:r>
              <a:rPr lang="fr-FR" sz="2000" b="1" dirty="0">
                <a:solidFill>
                  <a:schemeClr val="bg1"/>
                </a:solidFill>
                <a:latin typeface="Arial" panose="020B0604020202020204" pitchFamily="34" charset="0"/>
                <a:cs typeface="Arial" panose="020B0604020202020204" pitchFamily="34" charset="0"/>
              </a:rPr>
              <a:t>Amendement n° 2 : ajouter une minute de silence à la liste des options (ADOPTÉ)</a:t>
            </a:r>
          </a:p>
          <a:p>
            <a:r>
              <a:rPr lang="fr-FR" sz="2000" dirty="0">
                <a:latin typeface="Arial" panose="020B0604020202020204" pitchFamily="34" charset="0"/>
                <a:cs typeface="Arial" panose="020B0604020202020204" pitchFamily="34" charset="0"/>
              </a:rPr>
              <a:t> </a:t>
            </a:r>
            <a:endParaRPr lang="en-C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495488"/>
      </p:ext>
    </p:extLst>
  </p:cSld>
  <p:clrMapOvr>
    <a:overrideClrMapping bg1="dk1" tx1="lt1" bg2="dk2" tx2="lt2" accent1="accent1" accent2="accent2" accent3="accent3" accent4="accent4" accent5="accent5" accent6="accent6" hlink="hlink" folHlink="folHlink"/>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6" name="TextBox 5">
            <a:extLst>
              <a:ext uri="{FF2B5EF4-FFF2-40B4-BE49-F238E27FC236}">
                <a16:creationId xmlns:a16="http://schemas.microsoft.com/office/drawing/2014/main" id="{CF646A4E-A725-65A0-94E8-227E65759C90}"/>
              </a:ext>
            </a:extLst>
          </p:cNvPr>
          <p:cNvSpPr txBox="1"/>
          <p:nvPr/>
        </p:nvSpPr>
        <p:spPr>
          <a:xfrm>
            <a:off x="1059926" y="1688535"/>
            <a:ext cx="10051097" cy="954107"/>
          </a:xfrm>
          <a:prstGeom prst="rect">
            <a:avLst/>
          </a:prstGeom>
          <a:noFill/>
        </p:spPr>
        <p:txBody>
          <a:bodyPr wrap="square">
            <a:spAutoFit/>
          </a:bodyPr>
          <a:lstStyle/>
          <a:p>
            <a:pPr algn="just"/>
            <a:r>
              <a:rPr lang="fr-FR" sz="1800" b="0" i="0" u="none" strike="noStrike" baseline="0" dirty="0">
                <a:solidFill>
                  <a:schemeClr val="bg1"/>
                </a:solidFill>
                <a:latin typeface="Arial" panose="020B0604020202020204" pitchFamily="34" charset="0"/>
                <a:cs typeface="Arial" panose="020B0604020202020204" pitchFamily="34" charset="0"/>
              </a:rPr>
              <a:t>Le comité a </a:t>
            </a:r>
            <a:r>
              <a:rPr lang="fr-FR" sz="2000" b="0" i="0" u="none" strike="noStrike" baseline="0" dirty="0">
                <a:solidFill>
                  <a:schemeClr val="bg1"/>
                </a:solidFill>
                <a:latin typeface="Arial" panose="020B0604020202020204" pitchFamily="34" charset="0"/>
                <a:cs typeface="Arial" panose="020B0604020202020204" pitchFamily="34" charset="0"/>
              </a:rPr>
              <a:t>recommandé</a:t>
            </a:r>
            <a:r>
              <a:rPr lang="fr-FR" sz="1800" b="0" i="0" u="none" strike="noStrike" baseline="0" dirty="0">
                <a:solidFill>
                  <a:schemeClr val="bg1"/>
                </a:solidFill>
                <a:latin typeface="Arial" panose="020B0604020202020204" pitchFamily="34" charset="0"/>
                <a:cs typeface="Arial" panose="020B0604020202020204" pitchFamily="34" charset="0"/>
              </a:rPr>
              <a:t> que des vidéos, protégées par l’anonymat, des faits saillants du Congrès international de 2025 soient produites pour conserver des images d’archives du Congrès, et pour partager l’esprit et l’enthousiasme du Congrès international de 2025. </a:t>
            </a:r>
            <a:r>
              <a:rPr lang="en-US" sz="1800" b="1" dirty="0">
                <a:solidFill>
                  <a:schemeClr val="bg1"/>
                </a:solidFill>
                <a:latin typeface="Arial" panose="020B0604020202020204" pitchFamily="34" charset="0"/>
                <a:cs typeface="Arial" panose="020B0604020202020204" pitchFamily="34" charset="0"/>
              </a:rPr>
              <a:t>ACCEPTÉ</a:t>
            </a:r>
            <a:endParaRPr lang="en-CA"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3F25B85-F1E9-4184-3922-7A1492715F79}"/>
              </a:ext>
            </a:extLst>
          </p:cNvPr>
          <p:cNvSpPr txBox="1"/>
          <p:nvPr/>
        </p:nvSpPr>
        <p:spPr>
          <a:xfrm>
            <a:off x="1144986" y="3430895"/>
            <a:ext cx="10051097" cy="646331"/>
          </a:xfrm>
          <a:prstGeom prst="rect">
            <a:avLst/>
          </a:prstGeom>
          <a:noFill/>
        </p:spPr>
        <p:txBody>
          <a:bodyPr wrap="square">
            <a:spAutoFit/>
          </a:bodyPr>
          <a:lstStyle/>
          <a:p>
            <a:r>
              <a:rPr lang="fr-FR" sz="1800" i="0" u="none" strike="noStrike" baseline="0" dirty="0">
                <a:solidFill>
                  <a:schemeClr val="bg1"/>
                </a:solidFill>
                <a:latin typeface="Arial" panose="020B0604020202020204" pitchFamily="34" charset="0"/>
              </a:rPr>
              <a:t>Le comité a recommandé la création d’un produit autonome, protégé par l’anonymat et disponible en accès numérique après l’événement qui propose les trois Grandes réunions. </a:t>
            </a:r>
            <a:r>
              <a:rPr lang="en-US" sz="1800" b="1" dirty="0">
                <a:solidFill>
                  <a:schemeClr val="bg1"/>
                </a:solidFill>
              </a:rPr>
              <a:t>ACCEPTÉ</a:t>
            </a:r>
            <a:endParaRPr lang="en-CA" dirty="0">
              <a:solidFill>
                <a:schemeClr val="bg1"/>
              </a:solidFill>
            </a:endParaRPr>
          </a:p>
        </p:txBody>
      </p:sp>
    </p:spTree>
    <p:extLst>
      <p:ext uri="{BB962C8B-B14F-4D97-AF65-F5344CB8AC3E}">
        <p14:creationId xmlns:p14="http://schemas.microsoft.com/office/powerpoint/2010/main" val="2470050191"/>
      </p:ext>
    </p:extLst>
  </p:cSld>
  <p:clrMapOvr>
    <a:overrideClrMapping bg1="dk1" tx1="lt1" bg2="dk2" tx2="lt2" accent1="accent1" accent2="accent2" accent3="accent3" accent4="accent4" accent5="accent5" accent6="accent6" hlink="hlink" folHlink="folHlink"/>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24"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26" name="Straight Connector 25">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286BE877-8405-42B2-A8E4-BF4224E0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F4916F3-5270-48BF-8D54-7990F611B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0178"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699D64-E1CE-9133-DFE4-56A2BBCA98A4}"/>
              </a:ext>
            </a:extLst>
          </p:cNvPr>
          <p:cNvSpPr txBox="1"/>
          <p:nvPr/>
        </p:nvSpPr>
        <p:spPr>
          <a:xfrm>
            <a:off x="7354454" y="640080"/>
            <a:ext cx="4208656" cy="3034857"/>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2800" kern="1200" cap="all" spc="200" baseline="0">
                <a:solidFill>
                  <a:srgbClr val="FFFFFF"/>
                </a:solidFill>
                <a:latin typeface="+mj-lt"/>
                <a:ea typeface="+mj-ea"/>
                <a:cs typeface="+mj-cs"/>
              </a:rPr>
              <a:t>Congrès International 2025</a:t>
            </a:r>
          </a:p>
          <a:p>
            <a:pPr defTabSz="914400">
              <a:lnSpc>
                <a:spcPct val="80000"/>
              </a:lnSpc>
              <a:spcBef>
                <a:spcPct val="0"/>
              </a:spcBef>
              <a:spcAft>
                <a:spcPts val="600"/>
              </a:spcAft>
            </a:pPr>
            <a:endParaRPr lang="en-US" sz="2800" kern="1200" cap="all" spc="200" baseline="0">
              <a:solidFill>
                <a:srgbClr val="FFFFFF"/>
              </a:solidFill>
              <a:latin typeface="+mj-lt"/>
              <a:ea typeface="+mj-ea"/>
              <a:cs typeface="+mj-cs"/>
            </a:endParaRPr>
          </a:p>
          <a:p>
            <a:pPr defTabSz="914400">
              <a:lnSpc>
                <a:spcPct val="80000"/>
              </a:lnSpc>
              <a:spcBef>
                <a:spcPct val="0"/>
              </a:spcBef>
              <a:spcAft>
                <a:spcPts val="600"/>
              </a:spcAft>
            </a:pPr>
            <a:r>
              <a:rPr lang="en-US" sz="2800" kern="1200" cap="all" spc="200" baseline="0">
                <a:solidFill>
                  <a:srgbClr val="FFFFFF"/>
                </a:solidFill>
                <a:latin typeface="+mj-lt"/>
                <a:ea typeface="+mj-ea"/>
                <a:cs typeface="+mj-cs"/>
              </a:rPr>
              <a:t>Vancouver, BC - 3-6 juillet 2025</a:t>
            </a:r>
          </a:p>
          <a:p>
            <a:pPr defTabSz="914400">
              <a:lnSpc>
                <a:spcPct val="80000"/>
              </a:lnSpc>
              <a:spcBef>
                <a:spcPct val="0"/>
              </a:spcBef>
              <a:spcAft>
                <a:spcPts val="600"/>
              </a:spcAft>
            </a:pPr>
            <a:endParaRPr lang="en-US" sz="2800" kern="1200" cap="all" spc="200" baseline="0">
              <a:solidFill>
                <a:srgbClr val="FFFFFF"/>
              </a:solidFill>
              <a:latin typeface="+mj-lt"/>
              <a:ea typeface="+mj-ea"/>
              <a:cs typeface="+mj-cs"/>
            </a:endParaRPr>
          </a:p>
          <a:p>
            <a:pPr defTabSz="914400">
              <a:lnSpc>
                <a:spcPct val="80000"/>
              </a:lnSpc>
              <a:spcBef>
                <a:spcPct val="0"/>
              </a:spcBef>
              <a:spcAft>
                <a:spcPts val="600"/>
              </a:spcAft>
            </a:pPr>
            <a:r>
              <a:rPr lang="en-US" sz="2800" kern="1200" cap="all" spc="200" baseline="0">
                <a:solidFill>
                  <a:srgbClr val="FFFFFF"/>
                </a:solidFill>
                <a:latin typeface="+mj-lt"/>
                <a:ea typeface="+mj-ea"/>
                <a:cs typeface="+mj-cs"/>
              </a:rPr>
              <a:t>Ouverture des réservations en septembre 2024</a:t>
            </a:r>
          </a:p>
        </p:txBody>
      </p:sp>
      <p:sp>
        <p:nvSpPr>
          <p:cNvPr id="3" name="TextBox 2">
            <a:extLst>
              <a:ext uri="{FF2B5EF4-FFF2-40B4-BE49-F238E27FC236}">
                <a16:creationId xmlns:a16="http://schemas.microsoft.com/office/drawing/2014/main" id="{541A9566-8449-8FFD-51C2-9DA8FD587446}"/>
              </a:ext>
            </a:extLst>
          </p:cNvPr>
          <p:cNvSpPr txBox="1"/>
          <p:nvPr/>
        </p:nvSpPr>
        <p:spPr>
          <a:xfrm>
            <a:off x="7359099" y="3849539"/>
            <a:ext cx="4204012" cy="2359417"/>
          </a:xfrm>
          <a:prstGeom prst="rect">
            <a:avLst/>
          </a:prstGeom>
        </p:spPr>
        <p:txBody>
          <a:bodyPr vert="horz" lIns="91440" tIns="45720" rIns="91440" bIns="45720" rtlCol="0" anchor="t">
            <a:normAutofit/>
          </a:bodyPr>
          <a:lstStyle/>
          <a:p>
            <a:pPr defTabSz="914400">
              <a:spcAft>
                <a:spcPts val="200"/>
              </a:spcAft>
              <a:buClr>
                <a:schemeClr val="accent1"/>
              </a:buClr>
              <a:buSzPct val="100000"/>
            </a:pPr>
            <a:r>
              <a:rPr lang="en-US" u="sng" dirty="0">
                <a:solidFill>
                  <a:schemeClr val="bg1"/>
                </a:solidFill>
                <a:effectLst/>
                <a:hlinkClick r:id="rId2">
                  <a:extLst>
                    <a:ext uri="{A12FA001-AC4F-418D-AE19-62706E023703}">
                      <ahyp:hlinkClr xmlns:ahyp="http://schemas.microsoft.com/office/drawing/2018/hyperlinkcolor" val="tx"/>
                    </a:ext>
                  </a:extLst>
                </a:hlinkClick>
              </a:rPr>
              <a:t>www.aa.org/international-convention</a:t>
            </a:r>
            <a:endParaRPr lang="en-US" dirty="0">
              <a:solidFill>
                <a:schemeClr val="bg1"/>
              </a:solidFill>
            </a:endParaRPr>
          </a:p>
        </p:txBody>
      </p:sp>
      <p:pic>
        <p:nvPicPr>
          <p:cNvPr id="4" name="Picture 3">
            <a:extLst>
              <a:ext uri="{FF2B5EF4-FFF2-40B4-BE49-F238E27FC236}">
                <a16:creationId xmlns:a16="http://schemas.microsoft.com/office/drawing/2014/main" id="{E90AB1B2-BCE8-9971-2B94-EB487F204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29298" y="3177074"/>
            <a:ext cx="5474048" cy="3146057"/>
          </a:xfrm>
          <a:prstGeom prst="rect">
            <a:avLst/>
          </a:prstGeom>
          <a:noFill/>
        </p:spPr>
      </p:pic>
      <p:cxnSp>
        <p:nvCxnSpPr>
          <p:cNvPr id="32" name="Straight Connector 31">
            <a:extLst>
              <a:ext uri="{FF2B5EF4-FFF2-40B4-BE49-F238E27FC236}">
                <a16:creationId xmlns:a16="http://schemas.microsoft.com/office/drawing/2014/main" id="{F49244C8-BD6D-4309-8235-706CBF26EF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06857"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group of people posing for a photo&#10;&#10;Description automatically generated">
            <a:extLst>
              <a:ext uri="{FF2B5EF4-FFF2-40B4-BE49-F238E27FC236}">
                <a16:creationId xmlns:a16="http://schemas.microsoft.com/office/drawing/2014/main" id="{18A8500D-3647-1F7C-49F4-A6BDDCDA0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555" y="0"/>
            <a:ext cx="6167535" cy="3032448"/>
          </a:xfrm>
          <a:prstGeom prst="rect">
            <a:avLst/>
          </a:prstGeom>
        </p:spPr>
      </p:pic>
    </p:spTree>
    <p:extLst>
      <p:ext uri="{BB962C8B-B14F-4D97-AF65-F5344CB8AC3E}">
        <p14:creationId xmlns:p14="http://schemas.microsoft.com/office/powerpoint/2010/main" val="1802826003"/>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0" name="Picture Placeholder 2" descr="Picture Placeholder 2"/>
          <p:cNvPicPr>
            <a:picLocks noGrp="1" noChangeAspect="1"/>
          </p:cNvPicPr>
          <p:nvPr>
            <p:ph type="pic" idx="21"/>
          </p:nvPr>
        </p:nvPicPr>
        <p:blipFill>
          <a:blip r:embed="rId2"/>
          <a:srcRect t="21875" b="21875"/>
          <a:stretch>
            <a:fillRect/>
          </a:stretch>
        </p:blipFill>
        <p:spPr>
          <a:prstGeom prst="rect">
            <a:avLst/>
          </a:prstGeom>
        </p:spPr>
      </p:pic>
      <p:sp>
        <p:nvSpPr>
          <p:cNvPr id="1191" name="Rectangle 23"/>
          <p:cNvSpPr/>
          <p:nvPr/>
        </p:nvSpPr>
        <p:spPr>
          <a:xfrm>
            <a:off x="-2" y="841"/>
            <a:ext cx="10371944" cy="6856318"/>
          </a:xfrm>
          <a:prstGeom prst="rect">
            <a:avLst/>
          </a:prstGeom>
          <a:solidFill>
            <a:srgbClr val="000000">
              <a:alpha val="20000"/>
            </a:srgbClr>
          </a:solidFill>
          <a:ln w="12700">
            <a:miter lim="400000"/>
          </a:ln>
        </p:spPr>
        <p:txBody>
          <a:bodyPr lIns="45719" rIns="45719" anchor="ctr"/>
          <a:lstStyle/>
          <a:p>
            <a:pPr algn="ctr">
              <a:defRPr>
                <a:solidFill>
                  <a:srgbClr val="FFFFFF"/>
                </a:solidFill>
              </a:defRPr>
            </a:pPr>
            <a:endParaRPr/>
          </a:p>
        </p:txBody>
      </p:sp>
      <p:pic>
        <p:nvPicPr>
          <p:cNvPr id="1192" name="Image" descr="Image"/>
          <p:cNvPicPr>
            <a:picLocks noChangeAspect="1"/>
          </p:cNvPicPr>
          <p:nvPr/>
        </p:nvPicPr>
        <p:blipFill>
          <a:blip r:embed="rId3"/>
          <a:srcRect b="20278"/>
          <a:stretch>
            <a:fillRect/>
          </a:stretch>
        </p:blipFill>
        <p:spPr>
          <a:xfrm>
            <a:off x="58315" y="2040868"/>
            <a:ext cx="10371943" cy="5380970"/>
          </a:xfrm>
          <a:prstGeom prst="rect">
            <a:avLst/>
          </a:prstGeom>
          <a:ln w="12700">
            <a:miter lim="400000"/>
          </a:ln>
        </p:spPr>
      </p:pic>
      <p:sp>
        <p:nvSpPr>
          <p:cNvPr id="1193" name="Rectangle 39"/>
          <p:cNvSpPr/>
          <p:nvPr/>
        </p:nvSpPr>
        <p:spPr>
          <a:xfrm>
            <a:off x="10371941" y="841"/>
            <a:ext cx="1820060" cy="6856318"/>
          </a:xfrm>
          <a:prstGeom prst="rect">
            <a:avLst/>
          </a:prstGeom>
          <a:solidFill>
            <a:srgbClr val="55B2DA"/>
          </a:solidFill>
          <a:ln w="12700">
            <a:miter lim="400000"/>
          </a:ln>
        </p:spPr>
        <p:txBody>
          <a:bodyPr lIns="45719" rIns="45719" anchor="ctr"/>
          <a:lstStyle/>
          <a:p>
            <a:pPr algn="ctr">
              <a:defRPr>
                <a:solidFill>
                  <a:srgbClr val="FFFFFF"/>
                </a:solidFill>
              </a:defRPr>
            </a:pPr>
            <a:endParaRPr/>
          </a:p>
        </p:txBody>
      </p:sp>
      <p:sp>
        <p:nvSpPr>
          <p:cNvPr id="1194" name="Straight Connector 45"/>
          <p:cNvSpPr/>
          <p:nvPr/>
        </p:nvSpPr>
        <p:spPr>
          <a:xfrm>
            <a:off x="3175697" y="2605546"/>
            <a:ext cx="3839387" cy="1"/>
          </a:xfrm>
          <a:prstGeom prst="line">
            <a:avLst/>
          </a:prstGeom>
          <a:ln w="12700">
            <a:solidFill>
              <a:srgbClr val="FFFFFF"/>
            </a:solidFill>
            <a:miter/>
            <a:tailEnd type="triangle"/>
          </a:ln>
        </p:spPr>
        <p:txBody>
          <a:bodyPr lIns="45719" rIns="45719"/>
          <a:lstStyle/>
          <a:p>
            <a:endParaRPr/>
          </a:p>
        </p:txBody>
      </p:sp>
      <p:sp>
        <p:nvSpPr>
          <p:cNvPr id="1196" name="Rectangle 5"/>
          <p:cNvSpPr txBox="1"/>
          <p:nvPr/>
        </p:nvSpPr>
        <p:spPr>
          <a:xfrm>
            <a:off x="339879" y="934319"/>
            <a:ext cx="9511025" cy="1671227"/>
          </a:xfrm>
          <a:prstGeom prst="rect">
            <a:avLst/>
          </a:prstGeom>
          <a:ln w="12700">
            <a:miter lim="400000"/>
          </a:ln>
          <a:effectLst>
            <a:outerShdw blurRad="381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r">
              <a:lnSpc>
                <a:spcPct val="90000"/>
              </a:lnSpc>
              <a:defRPr sz="5700" b="1">
                <a:solidFill>
                  <a:srgbClr val="FFFFFF"/>
                </a:solidFill>
                <a:latin typeface="Calibri"/>
                <a:ea typeface="Calibri"/>
                <a:cs typeface="Calibri"/>
                <a:sym typeface="Calibri"/>
              </a:defRPr>
            </a:lvl1pPr>
          </a:lstStyle>
          <a:p>
            <a:pPr algn="ctr"/>
            <a:r>
              <a:rPr lang="en-CA" dirty="0"/>
              <a:t>PROPOSITIONS DE L’ASSEMBLÉE</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6" name="TextBox 5">
            <a:extLst>
              <a:ext uri="{FF2B5EF4-FFF2-40B4-BE49-F238E27FC236}">
                <a16:creationId xmlns:a16="http://schemas.microsoft.com/office/drawing/2014/main" id="{CF646A4E-A725-65A0-94E8-227E65759C90}"/>
              </a:ext>
            </a:extLst>
          </p:cNvPr>
          <p:cNvSpPr txBox="1"/>
          <p:nvPr/>
        </p:nvSpPr>
        <p:spPr>
          <a:xfrm>
            <a:off x="676832" y="289888"/>
            <a:ext cx="11018981" cy="1631216"/>
          </a:xfrm>
          <a:prstGeom prst="rect">
            <a:avLst/>
          </a:prstGeom>
          <a:noFill/>
        </p:spPr>
        <p:txBody>
          <a:bodyPr wrap="square">
            <a:spAutoFit/>
          </a:bodyPr>
          <a:lstStyle/>
          <a:p>
            <a:pPr algn="just">
              <a:defRPr sz="2100" b="1">
                <a:latin typeface="Calibri"/>
                <a:ea typeface="Calibri"/>
                <a:cs typeface="Calibri"/>
                <a:sym typeface="Calibri"/>
              </a:defRPr>
            </a:pPr>
            <a:r>
              <a:rPr lang="fr-FR" sz="2000" b="1" dirty="0">
                <a:solidFill>
                  <a:schemeClr val="bg1"/>
                </a:solidFill>
                <a:latin typeface="Arial" panose="020B0604020202020204" pitchFamily="34" charset="0"/>
                <a:cs typeface="Arial" panose="020B0604020202020204" pitchFamily="34" charset="0"/>
              </a:rPr>
              <a:t>#1 IL EST RECOMMANDÉ QUE :  « Qu'un dépliant pour les personnes sans domicile fixe qui traite spécifiquement de l'alcoolisme, de ce que les AA sont et ne sont pas, de qui est le bienvenu aux réunions des AA, et qui inclut des histoires de membres des AA qui ont connu l'itinérance soit élaboré, et qu'une ébauche ou un rapport d'étape soit présenté au comité approprié de la Conférence de 2025. » </a:t>
            </a:r>
            <a:r>
              <a:rPr lang="fr-FR" sz="2000" dirty="0">
                <a:solidFill>
                  <a:schemeClr val="bg1"/>
                </a:solidFill>
                <a:latin typeface="Arial" panose="020B0604020202020204" pitchFamily="34" charset="0"/>
                <a:cs typeface="Arial" panose="020B0604020202020204" pitchFamily="34" charset="0"/>
              </a:rPr>
              <a:t>N'A PAS ÉTÉ PRIS EN CONSIDÉRATION</a:t>
            </a:r>
            <a:endParaRPr lang="en-US" sz="20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DEF4FDB-A305-27B3-10FF-4BC1464DE2A8}"/>
              </a:ext>
            </a:extLst>
          </p:cNvPr>
          <p:cNvSpPr txBox="1"/>
          <p:nvPr/>
        </p:nvSpPr>
        <p:spPr>
          <a:xfrm>
            <a:off x="721731" y="1999388"/>
            <a:ext cx="10929182" cy="1015663"/>
          </a:xfrm>
          <a:prstGeom prst="rect">
            <a:avLst/>
          </a:prstGeom>
          <a:noFill/>
        </p:spPr>
        <p:txBody>
          <a:bodyPr wrap="square">
            <a:spAutoFit/>
          </a:bodyPr>
          <a:lstStyle/>
          <a:p>
            <a:r>
              <a:rPr lang="fr-FR" sz="2000" b="1" dirty="0">
                <a:solidFill>
                  <a:schemeClr val="bg1"/>
                </a:solidFill>
                <a:latin typeface="Arial" panose="020B0604020202020204" pitchFamily="34" charset="0"/>
                <a:cs typeface="Arial" panose="020B0604020202020204" pitchFamily="34" charset="0"/>
              </a:rPr>
              <a:t>#2 : IL A ÉTÉ RECOMMANDÉ QUE :  « Les demandes de censure et de réorganisation ne soient pas soumises à une date limite et soient transmises directement à la Comité de administrateurs de la Conférence ». REJETÉ </a:t>
            </a:r>
            <a:endParaRPr lang="en-CA" sz="2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23350BD-2A8F-6909-4376-7EFF8D246991}"/>
              </a:ext>
            </a:extLst>
          </p:cNvPr>
          <p:cNvSpPr txBox="1"/>
          <p:nvPr/>
        </p:nvSpPr>
        <p:spPr>
          <a:xfrm>
            <a:off x="766632" y="3122885"/>
            <a:ext cx="11018981" cy="707886"/>
          </a:xfrm>
          <a:prstGeom prst="rect">
            <a:avLst/>
          </a:prstGeom>
          <a:noFill/>
        </p:spPr>
        <p:txBody>
          <a:bodyPr wrap="square">
            <a:spAutoFit/>
          </a:bodyPr>
          <a:lstStyle/>
          <a:p>
            <a:r>
              <a:rPr lang="fr-FR" sz="2000" b="1" dirty="0">
                <a:solidFill>
                  <a:schemeClr val="bg1"/>
                </a:solidFill>
                <a:latin typeface="Arial" panose="020B0604020202020204" pitchFamily="34" charset="0"/>
                <a:cs typeface="Arial" panose="020B0604020202020204" pitchFamily="34" charset="0"/>
              </a:rPr>
              <a:t>#3 : IL A ÉTÉ RECOMMANDÉ QUE : « Qu'un dépliant sur l'alcool asiatique et asiatique-américain chez les AA soit développé. »</a:t>
            </a:r>
            <a:r>
              <a:rPr lang="en-US" sz="2000" b="1" dirty="0">
                <a:solidFill>
                  <a:schemeClr val="bg1"/>
                </a:solidFill>
                <a:latin typeface="Arial" panose="020B0604020202020204" pitchFamily="34" charset="0"/>
                <a:cs typeface="Arial" panose="020B0604020202020204" pitchFamily="34" charset="0"/>
              </a:rPr>
              <a:t> ACCEPTÉ</a:t>
            </a:r>
            <a:endParaRPr lang="en-CA" sz="20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BA13D91-D7FE-3C4C-2418-672DDD4B00EA}"/>
              </a:ext>
            </a:extLst>
          </p:cNvPr>
          <p:cNvSpPr txBox="1"/>
          <p:nvPr/>
        </p:nvSpPr>
        <p:spPr>
          <a:xfrm>
            <a:off x="772545" y="3892152"/>
            <a:ext cx="10929182" cy="1015663"/>
          </a:xfrm>
          <a:prstGeom prst="rect">
            <a:avLst/>
          </a:prstGeom>
          <a:noFill/>
        </p:spPr>
        <p:txBody>
          <a:bodyPr wrap="square">
            <a:spAutoFit/>
          </a:bodyPr>
          <a:lstStyle/>
          <a:p>
            <a:pPr algn="just"/>
            <a:r>
              <a:rPr lang="fr-FR" sz="1400" b="1" dirty="0">
                <a:solidFill>
                  <a:schemeClr val="bg1"/>
                </a:solidFill>
                <a:latin typeface="Calibri"/>
                <a:cs typeface="Calibri"/>
              </a:rPr>
              <a:t>#</a:t>
            </a:r>
            <a:r>
              <a:rPr lang="fr-FR" sz="2000" b="1" dirty="0">
                <a:solidFill>
                  <a:schemeClr val="bg1"/>
                </a:solidFill>
                <a:latin typeface="Arial" panose="020B0604020202020204" pitchFamily="34" charset="0"/>
                <a:cs typeface="Arial" panose="020B0604020202020204" pitchFamily="34" charset="0"/>
              </a:rPr>
              <a:t>4: « Tous les mémorandums entre le Comité de la Conférence et les Comités du Conseil ou entre  le Conseil d’AAWS et le Conseil du GV soient mis à la disposition de tous les membres de la Conférence</a:t>
            </a:r>
            <a:r>
              <a:rPr lang="fr-FR" sz="1400" b="1" dirty="0">
                <a:solidFill>
                  <a:schemeClr val="bg1"/>
                </a:solidFill>
                <a:latin typeface="Calibri"/>
                <a:cs typeface="Calibri"/>
              </a:rPr>
              <a:t>. </a:t>
            </a:r>
            <a:r>
              <a:rPr lang="fr-FR" sz="2000" b="1" dirty="0">
                <a:solidFill>
                  <a:schemeClr val="bg1"/>
                </a:solidFill>
                <a:latin typeface="Arial" panose="020B0604020202020204" pitchFamily="34" charset="0"/>
                <a:cs typeface="Arial" panose="020B0604020202020204" pitchFamily="34" charset="0"/>
              </a:rPr>
              <a:t>N'A PAS ÉTÉ PRIS EN CONSIDÉRATION</a:t>
            </a:r>
            <a:endParaRPr lang="en-CA" sz="20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3942A51-D6BF-78DD-71F7-30EDE3C460F5}"/>
              </a:ext>
            </a:extLst>
          </p:cNvPr>
          <p:cNvSpPr txBox="1"/>
          <p:nvPr/>
        </p:nvSpPr>
        <p:spPr>
          <a:xfrm>
            <a:off x="766632" y="4907815"/>
            <a:ext cx="11018981" cy="1569660"/>
          </a:xfrm>
          <a:prstGeom prst="rect">
            <a:avLst/>
          </a:prstGeom>
          <a:noFill/>
        </p:spPr>
        <p:txBody>
          <a:bodyPr wrap="square">
            <a:spAutoFit/>
          </a:bodyPr>
          <a:lstStyle/>
          <a:p>
            <a:pPr algn="just"/>
            <a:r>
              <a:rPr lang="fr-FR" sz="2400" b="1" dirty="0">
                <a:solidFill>
                  <a:schemeClr val="bg1"/>
                </a:solidFill>
              </a:rPr>
              <a:t>Le président a pris en considération cette proposition de l'assemblée à 22h55, vendredi 4/19/24, acceptée par le président. Il est recommandé que : « La Conférence transmette les actions 5 à 15 au Conseil des Services généraux ou au Conseil approprié soit de AAWS ou de AAGV. Reporté</a:t>
            </a:r>
            <a:endParaRPr lang="en-CA" sz="2400" b="1" dirty="0">
              <a:solidFill>
                <a:schemeClr val="bg1"/>
              </a:solidFill>
            </a:endParaRPr>
          </a:p>
        </p:txBody>
      </p:sp>
    </p:spTree>
    <p:extLst>
      <p:ext uri="{BB962C8B-B14F-4D97-AF65-F5344CB8AC3E}">
        <p14:creationId xmlns:p14="http://schemas.microsoft.com/office/powerpoint/2010/main" val="4256282353"/>
      </p:ext>
    </p:extLst>
  </p:cSld>
  <p:clrMapOvr>
    <a:overrideClrMapping bg1="dk1" tx1="lt1" bg2="dk2" tx2="lt2" accent1="accent1" accent2="accent2" accent3="accent3" accent4="accent4" accent5="accent5" accent6="accent6" hlink="hlink" folHlink="folHlink"/>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graphicFrame>
        <p:nvGraphicFramePr>
          <p:cNvPr id="18" name="TextBox 13">
            <a:extLst>
              <a:ext uri="{FF2B5EF4-FFF2-40B4-BE49-F238E27FC236}">
                <a16:creationId xmlns:a16="http://schemas.microsoft.com/office/drawing/2014/main" id="{78971D59-93F3-BE1E-A6E0-F00F76561A5F}"/>
              </a:ext>
            </a:extLst>
          </p:cNvPr>
          <p:cNvGraphicFramePr/>
          <p:nvPr>
            <p:extLst>
              <p:ext uri="{D42A27DB-BD31-4B8C-83A1-F6EECF244321}">
                <p14:modId xmlns:p14="http://schemas.microsoft.com/office/powerpoint/2010/main" val="884526633"/>
              </p:ext>
            </p:extLst>
          </p:nvPr>
        </p:nvGraphicFramePr>
        <p:xfrm>
          <a:off x="646517" y="1679944"/>
          <a:ext cx="11111315" cy="2908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5285222"/>
      </p:ext>
    </p:extLst>
  </p:cSld>
  <p:clrMapOvr>
    <a:overrideClrMapping bg1="dk1" tx1="lt1" bg2="dk2" tx2="lt2" accent1="accent1" accent2="accent2" accent3="accent3" accent4="accent4" accent5="accent5" accent6="accent6" hlink="hlink" folHlink="folHlink"/>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3" name="TextBox 2">
            <a:extLst>
              <a:ext uri="{FF2B5EF4-FFF2-40B4-BE49-F238E27FC236}">
                <a16:creationId xmlns:a16="http://schemas.microsoft.com/office/drawing/2014/main" id="{26D6FA0F-A138-8C1B-6420-BF20BBC47382}"/>
              </a:ext>
            </a:extLst>
          </p:cNvPr>
          <p:cNvSpPr txBox="1"/>
          <p:nvPr/>
        </p:nvSpPr>
        <p:spPr>
          <a:xfrm>
            <a:off x="646517" y="274052"/>
            <a:ext cx="10963564" cy="7817525"/>
          </a:xfrm>
          <a:prstGeom prst="rect">
            <a:avLst/>
          </a:prstGeom>
          <a:noFill/>
        </p:spPr>
        <p:txBody>
          <a:bodyPr wrap="square">
            <a:spAutoFit/>
          </a:bodyPr>
          <a:lstStyle/>
          <a:p>
            <a:r>
              <a:rPr lang="fr-FR" sz="2000" b="1" dirty="0">
                <a:solidFill>
                  <a:schemeClr val="bg1"/>
                </a:solidFill>
                <a:latin typeface="Arial" panose="020B0604020202020204" pitchFamily="34" charset="0"/>
                <a:cs typeface="Arial" panose="020B0604020202020204" pitchFamily="34" charset="0"/>
              </a:rPr>
              <a:t>LES ACTIONS ASSEMBLÉE QUI ONT ÉTÉ ENVOYÉES AUX ADMINISTRATEURS OU AU CONSEIL D'ADMINISTRATION APPROPRIÉ :</a:t>
            </a:r>
          </a:p>
          <a:p>
            <a:endParaRPr lang="fr-FR" sz="1200" dirty="0">
              <a:solidFill>
                <a:schemeClr val="bg1"/>
              </a:solidFill>
              <a:latin typeface="Arial" panose="020B0604020202020204" pitchFamily="34" charset="0"/>
              <a:cs typeface="Arial" panose="020B0604020202020204" pitchFamily="34" charset="0"/>
            </a:endParaRPr>
          </a:p>
          <a:p>
            <a:r>
              <a:rPr lang="fr-FR" sz="2000" b="1" dirty="0">
                <a:solidFill>
                  <a:schemeClr val="bg1"/>
                </a:solidFill>
                <a:latin typeface="Arial" panose="020B0604020202020204" pitchFamily="34" charset="0"/>
                <a:cs typeface="Arial" panose="020B0604020202020204" pitchFamily="34" charset="0"/>
              </a:rPr>
              <a:t>#5 : IL A ÉTÉ RECOMMANDÉ QUE : La conférence affirme que La Viña continue d'être publiée par AA Grapevine et soutenue par le Conseil des Services généraux en tant que service à la fraternité. La Viña continue d'être publiée en utilisant les ressources du AA Grapevine Inc. afin d'obtenir une production et une distribution efficaces.</a:t>
            </a:r>
          </a:p>
          <a:p>
            <a:endParaRPr lang="fr-FR" sz="1200" dirty="0">
              <a:solidFill>
                <a:schemeClr val="bg1"/>
              </a:solidFill>
              <a:latin typeface="Arial" panose="020B0604020202020204" pitchFamily="34" charset="0"/>
              <a:cs typeface="Arial" panose="020B0604020202020204" pitchFamily="34" charset="0"/>
            </a:endParaRPr>
          </a:p>
          <a:p>
            <a:pPr algn="just"/>
            <a:r>
              <a:rPr lang="fr-FR" sz="2000" b="1" dirty="0">
                <a:solidFill>
                  <a:schemeClr val="bg1"/>
                </a:solidFill>
                <a:latin typeface="Arial" panose="020B0604020202020204" pitchFamily="34" charset="0"/>
                <a:cs typeface="Arial" panose="020B0604020202020204" pitchFamily="34" charset="0"/>
              </a:rPr>
              <a:t>#6 : IL EST RECOMMANDÉ QUE : Le conseil d'administration de Grapevine élabore un plan pour une procédure d'abonnement à La Viña plus efficace, un processus d'exécution et une expérience de service à la clientèle, et qu'un rapport d'avancement soit présenté au comité de la Conférence 2025 sur Grapevine et La Viña.</a:t>
            </a:r>
          </a:p>
          <a:p>
            <a:endParaRPr lang="fr-FR" sz="1200" dirty="0">
              <a:solidFill>
                <a:schemeClr val="bg1"/>
              </a:solidFill>
              <a:latin typeface="Arial" panose="020B0604020202020204" pitchFamily="34" charset="0"/>
              <a:cs typeface="Arial" panose="020B0604020202020204" pitchFamily="34" charset="0"/>
            </a:endParaRPr>
          </a:p>
          <a:p>
            <a:pPr algn="just"/>
            <a:r>
              <a:rPr lang="fr-FR" sz="2000" b="1" dirty="0">
                <a:solidFill>
                  <a:schemeClr val="bg1"/>
                </a:solidFill>
                <a:latin typeface="Arial" panose="020B0604020202020204" pitchFamily="34" charset="0"/>
                <a:cs typeface="Arial" panose="020B0604020202020204" pitchFamily="34" charset="0"/>
              </a:rPr>
              <a:t>#7 : Il est recommandé que : Tous les APOJ (PAI) non offensifs soumis à l'examen des 72e, 73e et 74e Conférences des Services généraux concernant le changement apporté au Préambule des AA par la 71e Conférence des Services généraux soient regroupés en un seul point et transmis au comité approprié de la 75e Conférence des Services généraux avec la suggestion suivante : « étant donné l'importance et l'intérêt de cette question, envisager de transmettre le point aux secteurs des services généraux pour une discussion plus large, en cherchant une solution juste et raisonnable à la division au sein de la Fraternité par l'utilisation de différents Préambules protégés par des droits d'auteur. » </a:t>
            </a: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1400" b="1" dirty="0">
              <a:solidFill>
                <a:schemeClr val="bg1"/>
              </a:solidFill>
              <a:latin typeface="Calibri"/>
              <a:cs typeface="Calibri"/>
            </a:endParaRPr>
          </a:p>
          <a:p>
            <a:endParaRPr lang="en-CA" sz="1400" b="1" dirty="0">
              <a:solidFill>
                <a:schemeClr val="bg1"/>
              </a:solidFill>
              <a:latin typeface="Calibri"/>
              <a:cs typeface="Calibri"/>
            </a:endParaRPr>
          </a:p>
          <a:p>
            <a:endParaRPr lang="fr-FR" dirty="0"/>
          </a:p>
        </p:txBody>
      </p:sp>
    </p:spTree>
    <p:extLst>
      <p:ext uri="{BB962C8B-B14F-4D97-AF65-F5344CB8AC3E}">
        <p14:creationId xmlns:p14="http://schemas.microsoft.com/office/powerpoint/2010/main" val="4102309036"/>
      </p:ext>
    </p:extLst>
  </p:cSld>
  <p:clrMapOvr>
    <a:overrideClrMapping bg1="dk1" tx1="lt1" bg2="dk2" tx2="lt2" accent1="accent1" accent2="accent2" accent3="accent3" accent4="accent4" accent5="accent5" accent6="accent6" hlink="hlink" folHlink="folHlink"/>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3" name="TextBox 2">
            <a:extLst>
              <a:ext uri="{FF2B5EF4-FFF2-40B4-BE49-F238E27FC236}">
                <a16:creationId xmlns:a16="http://schemas.microsoft.com/office/drawing/2014/main" id="{26D6FA0F-A138-8C1B-6420-BF20BBC47382}"/>
              </a:ext>
            </a:extLst>
          </p:cNvPr>
          <p:cNvSpPr txBox="1"/>
          <p:nvPr/>
        </p:nvSpPr>
        <p:spPr>
          <a:xfrm>
            <a:off x="646517" y="465438"/>
            <a:ext cx="11187520" cy="5816977"/>
          </a:xfrm>
          <a:prstGeom prst="rect">
            <a:avLst/>
          </a:prstGeom>
          <a:noFill/>
        </p:spPr>
        <p:txBody>
          <a:bodyPr wrap="square">
            <a:spAutoFit/>
          </a:bodyPr>
          <a:lstStyle/>
          <a:p>
            <a:pPr algn="just"/>
            <a:r>
              <a:rPr lang="fr-FR" sz="2000" b="1" dirty="0">
                <a:solidFill>
                  <a:schemeClr val="bg1"/>
                </a:solidFill>
                <a:latin typeface="Arial" panose="020B0604020202020204" pitchFamily="34" charset="0"/>
                <a:cs typeface="Arial" panose="020B0604020202020204" pitchFamily="34" charset="0"/>
              </a:rPr>
              <a:t>LES ACTIONS ASSEMBLÉE QUI ONT ÉTÉ ENVOYÉES AUX ADMINISTRATEURS OU AU CONSEIL D'ADMINISTRATION APPROPRIÉ :</a:t>
            </a:r>
          </a:p>
          <a:p>
            <a:pPr algn="just"/>
            <a:endParaRPr lang="fr-FR" sz="1200" dirty="0">
              <a:solidFill>
                <a:schemeClr val="bg1"/>
              </a:solidFill>
              <a:latin typeface="Arial" panose="020B0604020202020204" pitchFamily="34" charset="0"/>
              <a:cs typeface="Arial" panose="020B0604020202020204" pitchFamily="34" charset="0"/>
            </a:endParaRPr>
          </a:p>
          <a:p>
            <a:pPr algn="just"/>
            <a:endParaRPr lang="fr-FR" sz="1000" dirty="0">
              <a:latin typeface="Arial" panose="020B0604020202020204" pitchFamily="34" charset="0"/>
              <a:cs typeface="Arial" panose="020B0604020202020204" pitchFamily="34" charset="0"/>
            </a:endParaRPr>
          </a:p>
          <a:p>
            <a:pPr algn="just"/>
            <a:r>
              <a:rPr lang="fr-FR" sz="2000" b="1" dirty="0">
                <a:solidFill>
                  <a:schemeClr val="bg1"/>
                </a:solidFill>
                <a:latin typeface="Arial" panose="020B0604020202020204" pitchFamily="34" charset="0"/>
                <a:cs typeface="Arial" panose="020B0604020202020204" pitchFamily="34" charset="0"/>
              </a:rPr>
              <a:t>#8: Il a été recommandé que : Les commentaires additionnels du Comité de la Conférence sur la littérature identifiés dans son mémo au Département de l'édition sur les points problématiques de l'ébauche du manuscrit en langage clair soient mis en œuvre dans l'ébauche avant l'impression.</a:t>
            </a:r>
          </a:p>
          <a:p>
            <a:pPr algn="just"/>
            <a:endParaRPr lang="fr-FR" sz="1200" b="1" dirty="0">
              <a:solidFill>
                <a:schemeClr val="bg1"/>
              </a:solidFill>
              <a:latin typeface="Arial" panose="020B0604020202020204" pitchFamily="34" charset="0"/>
              <a:cs typeface="Arial" panose="020B0604020202020204" pitchFamily="34" charset="0"/>
            </a:endParaRPr>
          </a:p>
          <a:p>
            <a:r>
              <a:rPr lang="fr-FR" sz="2000" b="1" dirty="0">
                <a:solidFill>
                  <a:schemeClr val="bg1"/>
                </a:solidFill>
                <a:latin typeface="Arial" panose="020B0604020202020204" pitchFamily="34" charset="0"/>
                <a:cs typeface="Arial" panose="020B0604020202020204" pitchFamily="34" charset="0"/>
              </a:rPr>
              <a:t>#9 : IL A ÉTÉ RECOMMANDÉ QUE : Chaque fois que des changements sont apportés au niveau de la Conférence aux écrits des fondateurs, que  cette proposition soit prise en considération:</a:t>
            </a:r>
          </a:p>
          <a:p>
            <a:endParaRPr lang="fr-FR" sz="1000" b="1" dirty="0">
              <a:solidFill>
                <a:schemeClr val="bg1"/>
              </a:solidFill>
              <a:latin typeface="Arial" panose="020B0604020202020204" pitchFamily="34" charset="0"/>
              <a:cs typeface="Arial" panose="020B0604020202020204" pitchFamily="34" charset="0"/>
            </a:endParaRPr>
          </a:p>
          <a:p>
            <a:pPr marL="571500" lvl="1" indent="-457200">
              <a:buFont typeface="+mj-lt"/>
              <a:buAutoNum type="alphaLcParenR"/>
            </a:pPr>
            <a:r>
              <a:rPr lang="fr-FR" sz="2000" b="1" dirty="0">
                <a:solidFill>
                  <a:schemeClr val="bg1"/>
                </a:solidFill>
                <a:latin typeface="Arial" panose="020B0604020202020204" pitchFamily="34" charset="0"/>
                <a:cs typeface="Arial" panose="020B0604020202020204" pitchFamily="34" charset="0"/>
              </a:rPr>
              <a:t>Le livre Alcooliques anonymes - plus précisément les 164 premières pages (anglais), le chapitre « L'opinion du médecin », les avant-propos de la première et de la deuxième éditions, les annexes sur l'éveil spirituel et les Traditions, et le cauchemar du Dr Bob.</a:t>
            </a:r>
          </a:p>
          <a:p>
            <a:pPr marL="571500" lvl="1" indent="-457200">
              <a:buFont typeface="+mj-lt"/>
              <a:buAutoNum type="alphaLcParenR"/>
            </a:pPr>
            <a:endParaRPr lang="fr-FR" sz="1000" b="1" dirty="0">
              <a:solidFill>
                <a:schemeClr val="bg1"/>
              </a:solidFill>
              <a:latin typeface="Arial" panose="020B0604020202020204" pitchFamily="34" charset="0"/>
              <a:cs typeface="Arial" panose="020B0604020202020204" pitchFamily="34" charset="0"/>
            </a:endParaRPr>
          </a:p>
          <a:p>
            <a:pPr marL="571500" lvl="1" indent="-457200">
              <a:buFont typeface="+mj-lt"/>
              <a:buAutoNum type="alphaLcParenR"/>
            </a:pPr>
            <a:r>
              <a:rPr lang="fr-FR" sz="2000" b="1" dirty="0">
                <a:solidFill>
                  <a:schemeClr val="bg1"/>
                </a:solidFill>
                <a:latin typeface="Arial" panose="020B0604020202020204" pitchFamily="34" charset="0"/>
                <a:cs typeface="Arial" panose="020B0604020202020204" pitchFamily="34" charset="0"/>
              </a:rPr>
              <a:t>Le livre Les Douze Étapes et Les Douze Traditions</a:t>
            </a:r>
          </a:p>
          <a:p>
            <a:endParaRPr lang="fr-FR" sz="2000" dirty="0">
              <a:solidFill>
                <a:schemeClr val="bg1"/>
              </a:solidFill>
              <a:latin typeface="Arial" panose="020B0604020202020204" pitchFamily="34" charset="0"/>
              <a:cs typeface="Arial" panose="020B0604020202020204" pitchFamily="34" charset="0"/>
            </a:endParaRPr>
          </a:p>
          <a:p>
            <a:pPr algn="just"/>
            <a:endParaRPr lang="fr-FR" dirty="0"/>
          </a:p>
        </p:txBody>
      </p:sp>
    </p:spTree>
    <p:extLst>
      <p:ext uri="{BB962C8B-B14F-4D97-AF65-F5344CB8AC3E}">
        <p14:creationId xmlns:p14="http://schemas.microsoft.com/office/powerpoint/2010/main" val="540795297"/>
      </p:ext>
    </p:extLst>
  </p:cSld>
  <p:clrMapOvr>
    <a:overrideClrMapping bg1="dk1" tx1="lt1" bg2="dk2" tx2="lt2" accent1="accent1" accent2="accent2" accent3="accent3" accent4="accent4" accent5="accent5" accent6="accent6" hlink="hlink" folHlink="folHlink"/>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0" name="Rectangle 499">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502" name="Rectangle 501">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5"/>
          <p:cNvSpPr/>
          <p:nvPr/>
        </p:nvSpPr>
        <p:spPr>
          <a:xfrm>
            <a:off x="2280731" y="1292365"/>
            <a:ext cx="917713" cy="4761299"/>
          </a:xfrm>
          <a:prstGeom prst="rect">
            <a:avLst/>
          </a:prstGeom>
          <a:solidFill>
            <a:srgbClr val="55B2DA"/>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495" name="TextBox 11"/>
          <p:cNvSpPr txBox="1"/>
          <p:nvPr/>
        </p:nvSpPr>
        <p:spPr>
          <a:xfrm>
            <a:off x="3636336" y="2286001"/>
            <a:ext cx="6581552" cy="281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defTabSz="313697">
              <a:lnSpc>
                <a:spcPct val="90000"/>
              </a:lnSpc>
              <a:spcAft>
                <a:spcPts val="542"/>
              </a:spcAft>
              <a:defRPr sz="4500" b="1">
                <a:latin typeface="Calibri"/>
                <a:ea typeface="Calibri"/>
                <a:cs typeface="Calibri"/>
                <a:sym typeface="Calibri"/>
              </a:defRPr>
            </a:pPr>
            <a:r>
              <a:rPr lang="fr-FR" sz="2000" b="1" kern="1200" dirty="0">
                <a:solidFill>
                  <a:srgbClr val="555555"/>
                </a:solidFill>
                <a:latin typeface="Bernard MT Condensed" panose="02050806060905020404" pitchFamily="18" charset="0"/>
                <a:ea typeface="+mn-ea"/>
                <a:cs typeface="Calibri"/>
                <a:sym typeface="Calibri"/>
              </a:rPr>
              <a:t>Note à I 'attention des </a:t>
            </a:r>
            <a:r>
              <a:rPr lang="fr-FR" sz="4063" b="1" kern="1200" dirty="0">
                <a:solidFill>
                  <a:srgbClr val="005E87"/>
                </a:solidFill>
                <a:latin typeface="Bernard MT Condensed" panose="02050806060905020404" pitchFamily="18" charset="0"/>
                <a:ea typeface="+mn-ea"/>
                <a:cs typeface="Calibri"/>
                <a:sym typeface="Calibri"/>
              </a:rPr>
              <a:t>RSG...</a:t>
            </a:r>
          </a:p>
          <a:p>
            <a:pPr algn="just" defTabSz="313697">
              <a:lnSpc>
                <a:spcPct val="90000"/>
              </a:lnSpc>
              <a:spcAft>
                <a:spcPts val="542"/>
              </a:spcAft>
              <a:defRPr sz="4500" b="1">
                <a:latin typeface="Calibri"/>
                <a:ea typeface="Calibri"/>
                <a:cs typeface="Calibri"/>
                <a:sym typeface="Calibri"/>
              </a:defRPr>
            </a:pPr>
            <a:endParaRPr lang="fr-FR" sz="1444" b="1" kern="1200" dirty="0">
              <a:solidFill>
                <a:srgbClr val="555555"/>
              </a:solidFill>
              <a:latin typeface="Bernard MT Condensed" panose="02050806060905020404" pitchFamily="18" charset="0"/>
              <a:ea typeface="+mn-ea"/>
              <a:cs typeface="Calibri"/>
              <a:sym typeface="Calibri"/>
            </a:endParaRPr>
          </a:p>
          <a:p>
            <a:pPr algn="just" defTabSz="313697">
              <a:lnSpc>
                <a:spcPct val="90000"/>
              </a:lnSpc>
              <a:spcAft>
                <a:spcPts val="542"/>
              </a:spcAft>
              <a:defRPr sz="4500" b="1">
                <a:latin typeface="Calibri"/>
                <a:ea typeface="Calibri"/>
                <a:cs typeface="Calibri"/>
                <a:sym typeface="Calibri"/>
              </a:defRPr>
            </a:pPr>
            <a:r>
              <a:rPr lang="fr-CA" sz="2200" b="1" kern="1200" dirty="0">
                <a:solidFill>
                  <a:srgbClr val="555555"/>
                </a:solidFill>
                <a:latin typeface="Bernard MT Condensed" panose="02050806060905020404" pitchFamily="18" charset="0"/>
                <a:ea typeface="+mn-ea"/>
                <a:cs typeface="Calibri"/>
                <a:sym typeface="Calibri"/>
              </a:rPr>
              <a:t>Cette présentation contient beaucoup d'informations. Bien qu'ils soient tous importants, je vous suggère de porter une attention particulière aux éléments qui intéressent le plus </a:t>
            </a:r>
            <a:r>
              <a:rPr lang="fr-CA" sz="2200" b="1" kern="1200" dirty="0">
                <a:solidFill>
                  <a:schemeClr val="accent1">
                    <a:lumMod val="50000"/>
                  </a:schemeClr>
                </a:solidFill>
                <a:latin typeface="Bernard MT Condensed" panose="02050806060905020404" pitchFamily="18" charset="0"/>
                <a:ea typeface="+mn-ea"/>
                <a:cs typeface="Calibri"/>
                <a:sym typeface="Calibri"/>
              </a:rPr>
              <a:t>VOTRE</a:t>
            </a:r>
            <a:r>
              <a:rPr lang="fr-CA" sz="2200" b="1" kern="1200" dirty="0">
                <a:solidFill>
                  <a:srgbClr val="555555"/>
                </a:solidFill>
                <a:latin typeface="Bernard MT Condensed" panose="02050806060905020404" pitchFamily="18" charset="0"/>
                <a:ea typeface="+mn-ea"/>
                <a:cs typeface="Calibri"/>
                <a:sym typeface="Calibri"/>
              </a:rPr>
              <a:t> </a:t>
            </a:r>
            <a:r>
              <a:rPr lang="fr-CA" sz="2200" b="1" kern="1200" dirty="0">
                <a:solidFill>
                  <a:schemeClr val="accent1">
                    <a:lumMod val="50000"/>
                  </a:schemeClr>
                </a:solidFill>
                <a:latin typeface="Bernard MT Condensed" panose="02050806060905020404" pitchFamily="18" charset="0"/>
                <a:ea typeface="+mn-ea"/>
                <a:cs typeface="Calibri"/>
                <a:sym typeface="Calibri"/>
              </a:rPr>
              <a:t>groupe d'appartenance </a:t>
            </a:r>
            <a:r>
              <a:rPr lang="fr-CA" sz="2200" b="1" kern="1200" dirty="0">
                <a:solidFill>
                  <a:srgbClr val="555555"/>
                </a:solidFill>
                <a:latin typeface="Bernard MT Condensed" panose="02050806060905020404" pitchFamily="18" charset="0"/>
                <a:ea typeface="+mn-ea"/>
                <a:cs typeface="Calibri"/>
                <a:sym typeface="Calibri"/>
              </a:rPr>
              <a:t>afin que vous puissiez revenir vers eux et leur fournir un rapport détaillé sur ces éléments.</a:t>
            </a:r>
            <a:endParaRPr lang="fr-CA" sz="2200" dirty="0">
              <a:latin typeface="Bernard MT Condensed" panose="02050806060905020404" pitchFamily="18" charset="0"/>
            </a:endParaRPr>
          </a:p>
        </p:txBody>
      </p:sp>
      <p:pic>
        <p:nvPicPr>
          <p:cNvPr id="5" name="Picture 4" descr="A blue and white sign with white text&#10;&#10;Description automatically generated">
            <a:extLst>
              <a:ext uri="{FF2B5EF4-FFF2-40B4-BE49-F238E27FC236}">
                <a16:creationId xmlns:a16="http://schemas.microsoft.com/office/drawing/2014/main" id="{6379EF82-E77C-5099-22E1-145F3EAC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8693" y="643467"/>
            <a:ext cx="1504272" cy="14869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4" name="TextBox 3">
            <a:extLst>
              <a:ext uri="{FF2B5EF4-FFF2-40B4-BE49-F238E27FC236}">
                <a16:creationId xmlns:a16="http://schemas.microsoft.com/office/drawing/2014/main" id="{2D869AB8-97A1-26CE-0EF3-1220570D334B}"/>
              </a:ext>
            </a:extLst>
          </p:cNvPr>
          <p:cNvSpPr txBox="1"/>
          <p:nvPr/>
        </p:nvSpPr>
        <p:spPr>
          <a:xfrm>
            <a:off x="646517" y="382772"/>
            <a:ext cx="10972800" cy="5816977"/>
          </a:xfrm>
          <a:prstGeom prst="rect">
            <a:avLst/>
          </a:prstGeom>
          <a:noFill/>
        </p:spPr>
        <p:txBody>
          <a:bodyPr wrap="square">
            <a:spAutoFit/>
          </a:bodyPr>
          <a:lstStyle/>
          <a:p>
            <a:endParaRPr lang="fr-FR" dirty="0">
              <a:solidFill>
                <a:schemeClr val="bg1"/>
              </a:solidFill>
            </a:endParaRPr>
          </a:p>
          <a:p>
            <a:r>
              <a:rPr lang="fr-FR" sz="2000" b="1" dirty="0">
                <a:solidFill>
                  <a:schemeClr val="bg1"/>
                </a:solidFill>
                <a:latin typeface="Arial" panose="020B0604020202020204" pitchFamily="34" charset="0"/>
                <a:cs typeface="Arial" panose="020B0604020202020204" pitchFamily="34" charset="0"/>
              </a:rPr>
              <a:t>#9 </a:t>
            </a:r>
            <a:r>
              <a:rPr lang="fr-FR" sz="2000" b="1" dirty="0">
                <a:solidFill>
                  <a:schemeClr val="bg1"/>
                </a:solidFill>
                <a:latin typeface="Arial" panose="020B0604020202020204" pitchFamily="34" charset="0"/>
                <a:cs typeface="Arial" panose="020B0604020202020204" pitchFamily="34" charset="0"/>
                <a:sym typeface="Wingdings" panose="05000000000000000000" pitchFamily="2" charset="2"/>
              </a:rPr>
              <a:t>suite</a:t>
            </a:r>
            <a:endParaRPr lang="fr-FR" sz="2000" dirty="0">
              <a:solidFill>
                <a:schemeClr val="bg1"/>
              </a:solidFill>
              <a:latin typeface="Arial" panose="020B0604020202020204" pitchFamily="34" charset="0"/>
              <a:cs typeface="Arial" panose="020B0604020202020204" pitchFamily="34" charset="0"/>
            </a:endParaRPr>
          </a:p>
          <a:p>
            <a:pPr algn="just"/>
            <a:r>
              <a:rPr lang="fr-FR" sz="2000" b="1" dirty="0">
                <a:solidFill>
                  <a:schemeClr val="bg1"/>
                </a:solidFill>
                <a:latin typeface="Arial" panose="020B0604020202020204" pitchFamily="34" charset="0"/>
                <a:cs typeface="Arial" panose="020B0604020202020204" pitchFamily="34" charset="0"/>
              </a:rPr>
              <a:t>Le Conseil des Services généraux ne peut donner suite à une proposition que si celle-ci est approuvée par le Conseil et la Conférence à la majorité absolue de 75 %. Cependant, le Conseil des Services généraux n'agira pas immédiatement sur les directives de la Conférence et demandera plutôt à tous les délégués régionaux de poursuivre les discussions dans leurs régions respectives. Les rapports des délégués de Régions seront présentés lors de la deuxième Conférence des Services généraux suivante, au cours de laquelle la Conférence pourra amender ou modifier la modification des écrits des fondateurs précédemment approuvée et décrite ci-dessus. Pour que le Conseil des Services généraux prenne une décision finale, la Conférence doit obtenir une unanimité substantielle.</a:t>
            </a:r>
          </a:p>
          <a:p>
            <a:endParaRPr lang="fr-FR" sz="2000" dirty="0">
              <a:solidFill>
                <a:schemeClr val="bg1"/>
              </a:solidFill>
              <a:latin typeface="Arial" panose="020B0604020202020204" pitchFamily="34" charset="0"/>
              <a:cs typeface="Arial" panose="020B0604020202020204" pitchFamily="34" charset="0"/>
            </a:endParaRPr>
          </a:p>
          <a:p>
            <a:pPr algn="just"/>
            <a:r>
              <a:rPr lang="fr-FR" sz="2000" b="1" dirty="0">
                <a:solidFill>
                  <a:schemeClr val="bg1"/>
                </a:solidFill>
                <a:latin typeface="Arial" panose="020B0604020202020204" pitchFamily="34" charset="0"/>
                <a:cs typeface="Arial" panose="020B0604020202020204" pitchFamily="34" charset="0"/>
              </a:rPr>
              <a:t>#10: IL A ÉTÉ RECOMMANDÉ QUE : Le conseil d'administration de AA Grapevine Inc. élabore un plan financier quinquennal pour Grapevine dans le but de réduire les déficits et d'augmenter les revenus, qui sera présenté au Comité Grapevine et la Viña de la Conférence 2025.</a:t>
            </a:r>
          </a:p>
          <a:p>
            <a:endParaRPr lang="fr-FR" sz="2000" b="1" dirty="0">
              <a:solidFill>
                <a:schemeClr val="bg1"/>
              </a:solidFill>
              <a:latin typeface="Arial" panose="020B0604020202020204" pitchFamily="34" charset="0"/>
              <a:cs typeface="Arial" panose="020B0604020202020204" pitchFamily="34" charset="0"/>
            </a:endParaRPr>
          </a:p>
          <a:p>
            <a:endParaRPr lang="en-CA" sz="1400" b="1" dirty="0">
              <a:solidFill>
                <a:schemeClr val="bg1"/>
              </a:solidFill>
              <a:latin typeface="Calibri"/>
              <a:cs typeface="Calibri"/>
            </a:endParaRPr>
          </a:p>
        </p:txBody>
      </p:sp>
    </p:spTree>
    <p:extLst>
      <p:ext uri="{BB962C8B-B14F-4D97-AF65-F5344CB8AC3E}">
        <p14:creationId xmlns:p14="http://schemas.microsoft.com/office/powerpoint/2010/main" val="2091401394"/>
      </p:ext>
    </p:extLst>
  </p:cSld>
  <p:clrMapOvr>
    <a:overrideClrMapping bg1="dk1" tx1="lt1" bg2="dk2" tx2="lt2" accent1="accent1" accent2="accent2" accent3="accent3" accent4="accent4" accent5="accent5" accent6="accent6" hlink="hlink" folHlink="folHlink"/>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3" name="TextBox 2">
            <a:extLst>
              <a:ext uri="{FF2B5EF4-FFF2-40B4-BE49-F238E27FC236}">
                <a16:creationId xmlns:a16="http://schemas.microsoft.com/office/drawing/2014/main" id="{913F9DCC-0793-A896-0ECB-586C6B8FF70E}"/>
              </a:ext>
            </a:extLst>
          </p:cNvPr>
          <p:cNvSpPr txBox="1"/>
          <p:nvPr/>
        </p:nvSpPr>
        <p:spPr>
          <a:xfrm>
            <a:off x="812799" y="203200"/>
            <a:ext cx="11127563" cy="5570756"/>
          </a:xfrm>
          <a:prstGeom prst="rect">
            <a:avLst/>
          </a:prstGeom>
          <a:noFill/>
        </p:spPr>
        <p:txBody>
          <a:bodyPr wrap="square">
            <a:spAutoFit/>
          </a:bodyPr>
          <a:lstStyle/>
          <a:p>
            <a:pPr algn="just"/>
            <a:r>
              <a:rPr lang="fr-FR" sz="2000" b="1" dirty="0">
                <a:solidFill>
                  <a:schemeClr val="bg1"/>
                </a:solidFill>
                <a:latin typeface="Arial" panose="020B0604020202020204" pitchFamily="34" charset="0"/>
                <a:cs typeface="Arial" panose="020B0604020202020204" pitchFamily="34" charset="0"/>
              </a:rPr>
              <a:t>#11 : IL EST RECOMMANDÉ : De réaffirmer résolution de 1975 selon laquelle les délégués, dans leurs rapports à leurs régions, devraient mettre davantage l'accent sur le soutien aux groupes. Les délégués devraient insister auprès des groupes sur l'effet que l'inflation a eu sur le dollar de contribution et sur la nécessité d'ajuster les contributions en conséquence pour soutenir les services fournis par le Bureau des services généraux.</a:t>
            </a:r>
          </a:p>
          <a:p>
            <a:pPr algn="just"/>
            <a:endParaRPr lang="fr-FR" sz="2000" b="1" dirty="0">
              <a:solidFill>
                <a:schemeClr val="bg1"/>
              </a:solidFill>
              <a:latin typeface="Arial" panose="020B0604020202020204" pitchFamily="34" charset="0"/>
              <a:cs typeface="Arial" panose="020B0604020202020204" pitchFamily="34" charset="0"/>
            </a:endParaRPr>
          </a:p>
          <a:p>
            <a:endParaRPr lang="fr-FR" sz="1200" b="1" dirty="0">
              <a:solidFill>
                <a:schemeClr val="bg1"/>
              </a:solidFill>
              <a:latin typeface="Arial" panose="020B0604020202020204" pitchFamily="34" charset="0"/>
              <a:cs typeface="Arial" panose="020B0604020202020204" pitchFamily="34" charset="0"/>
            </a:endParaRPr>
          </a:p>
          <a:p>
            <a:pPr algn="just"/>
            <a:r>
              <a:rPr lang="fr-FR" sz="2000" b="1" dirty="0">
                <a:solidFill>
                  <a:schemeClr val="bg1"/>
                </a:solidFill>
                <a:latin typeface="Arial" panose="020B0604020202020204" pitchFamily="34" charset="0"/>
                <a:cs typeface="Arial" panose="020B0604020202020204" pitchFamily="34" charset="0"/>
              </a:rPr>
              <a:t>#12 : IL EST RECOMMANDÉ QUE : Les délégués qui ont besoin d'une traduction reçoivent tous les documents, le matériel, les rapports, les communications, etc., dans leur langue maternelle, avec toutes les informations nécessaires pour pouvoir remplir leur rôle de serviteurs de confiance, en gardant à l'esprit le droit traditionnel de participation.</a:t>
            </a:r>
          </a:p>
          <a:p>
            <a:pPr algn="just"/>
            <a:endParaRPr lang="fr-FR" sz="2000" b="1" dirty="0">
              <a:solidFill>
                <a:schemeClr val="bg1"/>
              </a:solidFill>
              <a:latin typeface="Arial" panose="020B0604020202020204" pitchFamily="34" charset="0"/>
              <a:cs typeface="Arial" panose="020B0604020202020204" pitchFamily="34" charset="0"/>
            </a:endParaRPr>
          </a:p>
          <a:p>
            <a:endParaRPr lang="fr-FR" sz="1200" b="1" dirty="0">
              <a:solidFill>
                <a:schemeClr val="bg1"/>
              </a:solidFill>
              <a:latin typeface="Arial" panose="020B0604020202020204" pitchFamily="34" charset="0"/>
              <a:cs typeface="Arial" panose="020B0604020202020204" pitchFamily="34" charset="0"/>
            </a:endParaRPr>
          </a:p>
          <a:p>
            <a:pPr algn="just"/>
            <a:r>
              <a:rPr lang="fr-FR" sz="2000" b="1" dirty="0">
                <a:solidFill>
                  <a:schemeClr val="bg1"/>
                </a:solidFill>
                <a:latin typeface="Arial" panose="020B0604020202020204" pitchFamily="34" charset="0"/>
                <a:cs typeface="Arial" panose="020B0604020202020204" pitchFamily="34" charset="0"/>
              </a:rPr>
              <a:t>#13 : IL EST RECOMMANDÉ QUE : Dans le dépliant « Aperçu sur les AA », au dernier paragraphe de la page 1, sous le titre « Qui peut assister aux réunions des AA ? », que la dernière phrase « Les réunions de discussion « fermées » sont réservées aux alcooliques » soit remplacée par : « La participation à une réunion « fermée » est limitée aux membres des AA et aux personnes qui ont le désir d'arrêter de boire.</a:t>
            </a:r>
          </a:p>
          <a:p>
            <a:endParaRPr lang="fr-FR"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1297592"/>
      </p:ext>
    </p:extLst>
  </p:cSld>
  <p:clrMapOvr>
    <a:overrideClrMapping bg1="dk1" tx1="lt1" bg2="dk2" tx2="lt2" accent1="accent1" accent2="accent2" accent3="accent3" accent4="accent4" accent5="accent5" accent6="accent6" hlink="hlink" folHlink="folHlink"/>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FC9D7-56E1-9024-F498-BA75EB1BCB9F}"/>
              </a:ext>
            </a:extLst>
          </p:cNvPr>
          <p:cNvSpPr txBox="1"/>
          <p:nvPr/>
        </p:nvSpPr>
        <p:spPr>
          <a:xfrm>
            <a:off x="4971371" y="4399984"/>
            <a:ext cx="6574112" cy="629216"/>
          </a:xfrm>
          <a:prstGeom prst="rect">
            <a:avLst/>
          </a:prstGeom>
        </p:spPr>
        <p:txBody>
          <a:bodyPr vert="horz" lIns="45720" tIns="45720" rIns="45720" bIns="45720" rtlCol="0" anchor="ctr">
            <a:normAutofit/>
          </a:bodyPr>
          <a:lstStyle/>
          <a:p>
            <a:endParaRPr lang="fr-FR" sz="1400" dirty="0"/>
          </a:p>
          <a:p>
            <a:pPr defTabSz="914400">
              <a:lnSpc>
                <a:spcPct val="90000"/>
              </a:lnSpc>
              <a:spcAft>
                <a:spcPts val="600"/>
              </a:spcAft>
              <a:buClr>
                <a:schemeClr val="accent1"/>
              </a:buClr>
            </a:pPr>
            <a:endParaRPr lang="en-US" sz="1400" dirty="0"/>
          </a:p>
        </p:txBody>
      </p:sp>
      <p:sp>
        <p:nvSpPr>
          <p:cNvPr id="3" name="TextBox 2">
            <a:extLst>
              <a:ext uri="{FF2B5EF4-FFF2-40B4-BE49-F238E27FC236}">
                <a16:creationId xmlns:a16="http://schemas.microsoft.com/office/drawing/2014/main" id="{913F9DCC-0793-A896-0ECB-586C6B8FF70E}"/>
              </a:ext>
            </a:extLst>
          </p:cNvPr>
          <p:cNvSpPr txBox="1"/>
          <p:nvPr/>
        </p:nvSpPr>
        <p:spPr>
          <a:xfrm>
            <a:off x="816936" y="1688752"/>
            <a:ext cx="10728548" cy="2000548"/>
          </a:xfrm>
          <a:prstGeom prst="rect">
            <a:avLst/>
          </a:prstGeom>
          <a:noFill/>
        </p:spPr>
        <p:txBody>
          <a:bodyPr wrap="square">
            <a:spAutoFit/>
          </a:bodyPr>
          <a:lstStyle/>
          <a:p>
            <a:endParaRPr lang="fr-FR" sz="1200" b="1" dirty="0">
              <a:solidFill>
                <a:schemeClr val="bg1"/>
              </a:solidFill>
              <a:latin typeface="Arial" panose="020B0604020202020204" pitchFamily="34" charset="0"/>
              <a:cs typeface="Arial" panose="020B0604020202020204" pitchFamily="34" charset="0"/>
            </a:endParaRPr>
          </a:p>
          <a:p>
            <a:pPr algn="just"/>
            <a:r>
              <a:rPr lang="fr-FR" sz="2000" b="1" dirty="0">
                <a:solidFill>
                  <a:schemeClr val="bg1"/>
                </a:solidFill>
                <a:latin typeface="Arial" panose="020B0604020202020204" pitchFamily="34" charset="0"/>
                <a:cs typeface="Arial" panose="020B0604020202020204" pitchFamily="34" charset="0"/>
              </a:rPr>
              <a:t>#14 : IL EST RECOMMANDÉ QUE : Les explications des Étapes, Traditions et Concepts soient retirées du Gros Livre en langage clair. Déposé le 19 avril 2024 par Jimmy W. Groupe 74, A64 Tennessee, Délégué.</a:t>
            </a:r>
          </a:p>
          <a:p>
            <a:endParaRPr lang="fr-FR" sz="1200" b="1" dirty="0">
              <a:solidFill>
                <a:schemeClr val="bg1"/>
              </a:solidFill>
              <a:latin typeface="Arial" panose="020B0604020202020204" pitchFamily="34" charset="0"/>
              <a:cs typeface="Arial" panose="020B0604020202020204" pitchFamily="34" charset="0"/>
            </a:endParaRPr>
          </a:p>
          <a:p>
            <a:pPr algn="just"/>
            <a:r>
              <a:rPr lang="fr-FR" sz="2000" b="1" dirty="0">
                <a:solidFill>
                  <a:schemeClr val="bg1"/>
                </a:solidFill>
                <a:latin typeface="Arial" panose="020B0604020202020204" pitchFamily="34" charset="0"/>
                <a:cs typeface="Arial" panose="020B0604020202020204" pitchFamily="34" charset="0"/>
              </a:rPr>
              <a:t>#15 : IL EST RECOMMANDÉ : De renommer le PLBB (Gros Livre en langage clair) en : « Le Guide en langage clair des 12 Étapes du rétablissement des AA ».</a:t>
            </a:r>
            <a:endParaRPr lang="en-CA"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0064395"/>
      </p:ext>
    </p:extLst>
  </p:cSld>
  <p:clrMapOvr>
    <a:overrideClrMapping bg1="dk1" tx1="lt1" bg2="dk2" tx2="lt2" accent1="accent1" accent2="accent2" accent3="accent3" accent4="accent4" accent5="accent5" accent6="accent6" hlink="hlink" folHlink="folHlink"/>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B1EF094-4A2C-7572-5997-4AD33708A9AE}"/>
              </a:ext>
            </a:extLst>
          </p:cNvPr>
          <p:cNvSpPr txBox="1"/>
          <p:nvPr/>
        </p:nvSpPr>
        <p:spPr>
          <a:xfrm>
            <a:off x="951724" y="485192"/>
            <a:ext cx="8090672" cy="6195526"/>
          </a:xfrm>
          <a:prstGeom prst="rect">
            <a:avLst/>
          </a:prstGeom>
        </p:spPr>
        <p:txBody>
          <a:bodyPr vert="horz" lIns="45720" tIns="45720" rIns="45720" bIns="45720" rtlCol="0">
            <a:noAutofit/>
          </a:bodyPr>
          <a:lstStyle/>
          <a:p>
            <a:pPr defTabSz="914400">
              <a:lnSpc>
                <a:spcPct val="90000"/>
              </a:lnSpc>
              <a:spcAft>
                <a:spcPts val="800"/>
              </a:spcAft>
              <a:buClr>
                <a:schemeClr val="accent1"/>
              </a:buClr>
            </a:pPr>
            <a:r>
              <a:rPr lang="en-US" sz="2400" dirty="0" err="1">
                <a:effectLst/>
              </a:rPr>
              <a:t>Autres</a:t>
            </a:r>
            <a:r>
              <a:rPr lang="en-US" sz="2400" dirty="0">
                <a:effectLst/>
              </a:rPr>
              <a:t> </a:t>
            </a:r>
            <a:r>
              <a:rPr lang="en-US" sz="2400" dirty="0" err="1">
                <a:effectLst/>
              </a:rPr>
              <a:t>informations</a:t>
            </a:r>
            <a:r>
              <a:rPr lang="en-US" sz="2400" dirty="0">
                <a:effectLst/>
              </a:rPr>
              <a:t> </a:t>
            </a:r>
            <a:r>
              <a:rPr lang="en-US" sz="2400" dirty="0" err="1">
                <a:effectLst/>
              </a:rPr>
              <a:t>intéressantes</a:t>
            </a:r>
            <a:r>
              <a:rPr lang="en-US" sz="2400" dirty="0">
                <a:effectLst/>
              </a:rPr>
              <a:t> : </a:t>
            </a:r>
          </a:p>
          <a:p>
            <a:pPr defTabSz="914400">
              <a:lnSpc>
                <a:spcPct val="90000"/>
              </a:lnSpc>
              <a:spcAft>
                <a:spcPts val="800"/>
              </a:spcAft>
              <a:buClr>
                <a:schemeClr val="accent1"/>
              </a:buClr>
            </a:pPr>
            <a:r>
              <a:rPr lang="en-US" sz="2400" dirty="0">
                <a:effectLst/>
              </a:rPr>
              <a:t> </a:t>
            </a:r>
          </a:p>
          <a:p>
            <a:pPr algn="just" defTabSz="914400">
              <a:lnSpc>
                <a:spcPct val="90000"/>
              </a:lnSpc>
              <a:spcAft>
                <a:spcPts val="800"/>
              </a:spcAft>
              <a:buClr>
                <a:schemeClr val="accent1"/>
              </a:buClr>
            </a:pPr>
            <a:r>
              <a:rPr lang="fr-CA" sz="2400" b="1" u="sng" dirty="0">
                <a:effectLst/>
              </a:rPr>
              <a:t>Alcoholicsanonymous.com </a:t>
            </a:r>
            <a:r>
              <a:rPr lang="fr-CA" sz="2400" dirty="0">
                <a:effectLst/>
              </a:rPr>
              <a:t>appartient maintenant à la fraternité ! Après des années de lutte pour récupérer le nom de domaine auprès des personnes qui l'utilisaient à leur propre avantage, un accord « sans frais » a été conclu et nous en deviendrons propriétaires en juillet 2024.</a:t>
            </a:r>
          </a:p>
          <a:p>
            <a:pPr defTabSz="914400">
              <a:lnSpc>
                <a:spcPct val="90000"/>
              </a:lnSpc>
              <a:spcAft>
                <a:spcPts val="800"/>
              </a:spcAft>
              <a:buClr>
                <a:schemeClr val="accent1"/>
              </a:buClr>
            </a:pPr>
            <a:r>
              <a:rPr lang="fr-CA" sz="2400" dirty="0">
                <a:effectLst/>
              </a:rPr>
              <a:t> </a:t>
            </a:r>
          </a:p>
          <a:p>
            <a:pPr algn="just" defTabSz="914400">
              <a:lnSpc>
                <a:spcPct val="90000"/>
              </a:lnSpc>
              <a:spcAft>
                <a:spcPts val="800"/>
              </a:spcAft>
              <a:buClr>
                <a:schemeClr val="accent1"/>
              </a:buClr>
            </a:pPr>
            <a:r>
              <a:rPr lang="fr-CA" sz="2400" b="1" dirty="0">
                <a:effectLst/>
              </a:rPr>
              <a:t>Rapport Location Plus </a:t>
            </a:r>
            <a:r>
              <a:rPr lang="fr-CA" sz="2400" dirty="0">
                <a:effectLst/>
              </a:rPr>
              <a:t>- L'étude a commencé en janvier 2022 - Un consultant externe a été engagé en raison de changements importants dans l'immobilier - Les coûts initiaux d'un déménagement, prévus à plus de 7 millions de dollars, ont rendu un déménagement intenable à ce moment-là. Le coût n'était pas le seul facteur. - Le nouveau bail en 2025 ne portera que sur le 11e étage, tous les employés du 8e étage déménageant. - Le coût de la rénovation du 11e étage pour accueillir les 21 employés supplémentaires a été estimé à 1,4 million de dollars.</a:t>
            </a:r>
          </a:p>
        </p:txBody>
      </p:sp>
      <p:sp>
        <p:nvSpPr>
          <p:cNvPr id="21" name="Rectangle 20">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5895899"/>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unettes au-dessus d’un livre">
            <a:extLst>
              <a:ext uri="{FF2B5EF4-FFF2-40B4-BE49-F238E27FC236}">
                <a16:creationId xmlns:a16="http://schemas.microsoft.com/office/drawing/2014/main" id="{88315A35-E2FB-B2E2-BB59-88AC19FDC1E6}"/>
              </a:ext>
            </a:extLst>
          </p:cNvPr>
          <p:cNvPicPr>
            <a:picLocks noChangeAspect="1"/>
          </p:cNvPicPr>
          <p:nvPr/>
        </p:nvPicPr>
        <p:blipFill rotWithShape="1">
          <a:blip r:embed="rId2"/>
          <a:srcRect r="3370"/>
          <a:stretch/>
        </p:blipFill>
        <p:spPr>
          <a:xfrm>
            <a:off x="327547" y="321733"/>
            <a:ext cx="5688020" cy="3899748"/>
          </a:xfrm>
          <a:prstGeom prst="rect">
            <a:avLst/>
          </a:prstGeom>
        </p:spPr>
      </p:pic>
      <p:sp>
        <p:nvSpPr>
          <p:cNvPr id="52" name="Rectangle 51">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B1EF094-4A2C-7572-5997-4AD33708A9AE}"/>
              </a:ext>
            </a:extLst>
          </p:cNvPr>
          <p:cNvSpPr txBox="1"/>
          <p:nvPr/>
        </p:nvSpPr>
        <p:spPr>
          <a:xfrm>
            <a:off x="6555542" y="605090"/>
            <a:ext cx="4935618" cy="5800435"/>
          </a:xfrm>
          <a:prstGeom prst="rect">
            <a:avLst/>
          </a:prstGeom>
        </p:spPr>
        <p:txBody>
          <a:bodyPr vert="horz" lIns="45720" tIns="45720" rIns="45720" bIns="45720" rtlCol="0" anchor="ctr">
            <a:noAutofit/>
          </a:bodyPr>
          <a:lstStyle/>
          <a:p>
            <a:pPr defTabSz="914400">
              <a:lnSpc>
                <a:spcPct val="90000"/>
              </a:lnSpc>
              <a:spcAft>
                <a:spcPts val="800"/>
              </a:spcAft>
              <a:buClr>
                <a:schemeClr val="accent1"/>
              </a:buClr>
            </a:pPr>
            <a:r>
              <a:rPr lang="fr-CA" dirty="0">
                <a:solidFill>
                  <a:srgbClr val="FFFFFF"/>
                </a:solidFill>
                <a:effectLst/>
              </a:rPr>
              <a:t>En cours de développement :</a:t>
            </a:r>
          </a:p>
          <a:p>
            <a:pPr defTabSz="914400">
              <a:lnSpc>
                <a:spcPct val="90000"/>
              </a:lnSpc>
              <a:spcAft>
                <a:spcPts val="800"/>
              </a:spcAft>
              <a:buClr>
                <a:schemeClr val="accent1"/>
              </a:buClr>
            </a:pPr>
            <a:r>
              <a:rPr lang="fr-CA" dirty="0">
                <a:solidFill>
                  <a:srgbClr val="FFFFFF"/>
                </a:solidFill>
                <a:effectLst/>
              </a:rPr>
              <a:t>LIVRES:</a:t>
            </a:r>
          </a:p>
          <a:p>
            <a:pPr defTabSz="914400">
              <a:lnSpc>
                <a:spcPct val="90000"/>
              </a:lnSpc>
              <a:spcAft>
                <a:spcPts val="800"/>
              </a:spcAft>
              <a:buClr>
                <a:schemeClr val="accent1"/>
              </a:buClr>
            </a:pPr>
            <a:r>
              <a:rPr lang="fr-CA" dirty="0">
                <a:solidFill>
                  <a:srgbClr val="FFFFFF"/>
                </a:solidFill>
                <a:effectLst/>
              </a:rPr>
              <a:t>- Quatrième édition du Gros Livre en espagnol</a:t>
            </a:r>
          </a:p>
          <a:p>
            <a:pPr defTabSz="914400">
              <a:lnSpc>
                <a:spcPct val="90000"/>
              </a:lnSpc>
              <a:spcAft>
                <a:spcPts val="800"/>
              </a:spcAft>
              <a:buClr>
                <a:schemeClr val="accent1"/>
              </a:buClr>
            </a:pPr>
            <a:r>
              <a:rPr lang="fr-CA" dirty="0">
                <a:solidFill>
                  <a:srgbClr val="FFFFFF"/>
                </a:solidFill>
                <a:effectLst/>
              </a:rPr>
              <a:t>- Cinquième édition du Gros Livre (toutes les histoires sont lues - 200-250 sélectionnées)</a:t>
            </a:r>
          </a:p>
          <a:p>
            <a:pPr defTabSz="914400">
              <a:lnSpc>
                <a:spcPct val="90000"/>
              </a:lnSpc>
              <a:spcAft>
                <a:spcPts val="800"/>
              </a:spcAft>
              <a:buClr>
                <a:schemeClr val="accent1"/>
              </a:buClr>
            </a:pPr>
            <a:r>
              <a:rPr lang="fr-CA" dirty="0">
                <a:solidFill>
                  <a:srgbClr val="FFFFFF"/>
                </a:solidFill>
                <a:effectLst/>
              </a:rPr>
              <a:t>- Manuel de service AA (révisions)</a:t>
            </a:r>
          </a:p>
          <a:p>
            <a:pPr defTabSz="914400">
              <a:lnSpc>
                <a:spcPct val="90000"/>
              </a:lnSpc>
              <a:spcAft>
                <a:spcPts val="800"/>
              </a:spcAft>
              <a:buClr>
                <a:schemeClr val="accent1"/>
              </a:buClr>
            </a:pPr>
            <a:r>
              <a:rPr lang="fr-CA" dirty="0">
                <a:solidFill>
                  <a:srgbClr val="FFFFFF"/>
                </a:solidFill>
                <a:effectLst/>
              </a:rPr>
              <a:t>BROCHURES :</a:t>
            </a:r>
          </a:p>
          <a:p>
            <a:pPr defTabSz="914400">
              <a:lnSpc>
                <a:spcPct val="90000"/>
              </a:lnSpc>
              <a:spcAft>
                <a:spcPts val="800"/>
              </a:spcAft>
              <a:buClr>
                <a:schemeClr val="accent1"/>
              </a:buClr>
            </a:pPr>
            <a:r>
              <a:rPr lang="fr-CA" dirty="0">
                <a:solidFill>
                  <a:srgbClr val="FFFFFF"/>
                </a:solidFill>
                <a:effectLst/>
              </a:rPr>
              <a:t>- Les Douze Étapes illustrées</a:t>
            </a:r>
          </a:p>
          <a:p>
            <a:pPr defTabSz="914400">
              <a:lnSpc>
                <a:spcPct val="90000"/>
              </a:lnSpc>
              <a:spcAft>
                <a:spcPts val="800"/>
              </a:spcAft>
              <a:buClr>
                <a:schemeClr val="accent1"/>
              </a:buClr>
            </a:pPr>
            <a:r>
              <a:rPr lang="fr-CA" dirty="0">
                <a:solidFill>
                  <a:srgbClr val="FFFFFF"/>
                </a:solidFill>
                <a:effectLst/>
              </a:rPr>
              <a:t>- AA pour les autochtones d'Amérique du Nord</a:t>
            </a:r>
          </a:p>
          <a:p>
            <a:pPr defTabSz="914400">
              <a:lnSpc>
                <a:spcPct val="90000"/>
              </a:lnSpc>
              <a:spcAft>
                <a:spcPts val="800"/>
              </a:spcAft>
              <a:buClr>
                <a:schemeClr val="accent1"/>
              </a:buClr>
            </a:pPr>
            <a:r>
              <a:rPr lang="fr-CA" dirty="0">
                <a:solidFill>
                  <a:srgbClr val="FFFFFF"/>
                </a:solidFill>
                <a:effectLst/>
              </a:rPr>
              <a:t>- Brochure pour les alcooliques asiatiques et américains d'origine asiatique</a:t>
            </a:r>
          </a:p>
          <a:p>
            <a:pPr defTabSz="914400">
              <a:lnSpc>
                <a:spcPct val="90000"/>
              </a:lnSpc>
              <a:spcAft>
                <a:spcPts val="800"/>
              </a:spcAft>
              <a:buClr>
                <a:schemeClr val="accent1"/>
              </a:buClr>
            </a:pPr>
            <a:r>
              <a:rPr lang="fr-CA" dirty="0">
                <a:solidFill>
                  <a:srgbClr val="FFFFFF"/>
                </a:solidFill>
                <a:effectLst/>
              </a:rPr>
              <a:t>- Brochure pour les alcooliques transgenres</a:t>
            </a:r>
          </a:p>
          <a:p>
            <a:pPr defTabSz="914400">
              <a:lnSpc>
                <a:spcPct val="90000"/>
              </a:lnSpc>
              <a:spcAft>
                <a:spcPts val="800"/>
              </a:spcAft>
              <a:buClr>
                <a:schemeClr val="accent1"/>
              </a:buClr>
            </a:pPr>
            <a:r>
              <a:rPr lang="fr-CA" dirty="0">
                <a:solidFill>
                  <a:srgbClr val="FFFFFF"/>
                </a:solidFill>
                <a:effectLst/>
              </a:rPr>
              <a:t>- Questions et réponses sur le parrainage (révision)</a:t>
            </a:r>
          </a:p>
          <a:p>
            <a:pPr defTabSz="914400">
              <a:lnSpc>
                <a:spcPct val="90000"/>
              </a:lnSpc>
              <a:spcAft>
                <a:spcPts val="800"/>
              </a:spcAft>
              <a:buClr>
                <a:schemeClr val="accent1"/>
              </a:buClr>
            </a:pPr>
            <a:r>
              <a:rPr lang="fr-CA" dirty="0">
                <a:solidFill>
                  <a:srgbClr val="FFFFFF"/>
                </a:solidFill>
                <a:effectLst/>
              </a:rPr>
              <a:t>- Dépliant - « Où vais-je maintenant ? » (révision)</a:t>
            </a:r>
          </a:p>
          <a:p>
            <a:pPr defTabSz="914400">
              <a:lnSpc>
                <a:spcPct val="90000"/>
              </a:lnSpc>
              <a:spcAft>
                <a:spcPts val="800"/>
              </a:spcAft>
              <a:buClr>
                <a:schemeClr val="accent1"/>
              </a:buClr>
            </a:pPr>
            <a:r>
              <a:rPr lang="fr-CA" dirty="0">
                <a:solidFill>
                  <a:srgbClr val="FFFFFF"/>
                </a:solidFill>
                <a:effectLst/>
              </a:rPr>
              <a:t>Vidéo :</a:t>
            </a:r>
          </a:p>
          <a:p>
            <a:pPr defTabSz="914400">
              <a:lnSpc>
                <a:spcPct val="90000"/>
              </a:lnSpc>
              <a:spcAft>
                <a:spcPts val="800"/>
              </a:spcAft>
              <a:buClr>
                <a:schemeClr val="accent1"/>
              </a:buClr>
            </a:pPr>
            <a:r>
              <a:rPr lang="fr-CA" dirty="0">
                <a:solidFill>
                  <a:srgbClr val="FFFFFF"/>
                </a:solidFill>
                <a:effectLst/>
              </a:rPr>
              <a:t>Les 12 concepts illustrés</a:t>
            </a:r>
          </a:p>
        </p:txBody>
      </p:sp>
    </p:spTree>
    <p:extLst>
      <p:ext uri="{BB962C8B-B14F-4D97-AF65-F5344CB8AC3E}">
        <p14:creationId xmlns:p14="http://schemas.microsoft.com/office/powerpoint/2010/main" val="191492505"/>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unettes au-dessus d’un livre">
            <a:extLst>
              <a:ext uri="{FF2B5EF4-FFF2-40B4-BE49-F238E27FC236}">
                <a16:creationId xmlns:a16="http://schemas.microsoft.com/office/drawing/2014/main" id="{88315A35-E2FB-B2E2-BB59-88AC19FDC1E6}"/>
              </a:ext>
            </a:extLst>
          </p:cNvPr>
          <p:cNvPicPr>
            <a:picLocks noChangeAspect="1"/>
          </p:cNvPicPr>
          <p:nvPr/>
        </p:nvPicPr>
        <p:blipFill rotWithShape="1">
          <a:blip r:embed="rId2"/>
          <a:srcRect r="3370"/>
          <a:stretch/>
        </p:blipFill>
        <p:spPr>
          <a:xfrm>
            <a:off x="327547" y="321733"/>
            <a:ext cx="5688020" cy="3899748"/>
          </a:xfrm>
          <a:prstGeom prst="rect">
            <a:avLst/>
          </a:prstGeom>
        </p:spPr>
      </p:pic>
      <p:sp>
        <p:nvSpPr>
          <p:cNvPr id="52" name="Rectangle 51">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69653F8-1743-C8D1-8C57-FC3A9379C5A4}"/>
              </a:ext>
            </a:extLst>
          </p:cNvPr>
          <p:cNvSpPr txBox="1"/>
          <p:nvPr/>
        </p:nvSpPr>
        <p:spPr>
          <a:xfrm>
            <a:off x="6371816" y="475861"/>
            <a:ext cx="5058184" cy="5775649"/>
          </a:xfrm>
          <a:prstGeom prst="rect">
            <a:avLst/>
          </a:prstGeom>
        </p:spPr>
        <p:txBody>
          <a:bodyPr vert="horz" lIns="45720" tIns="45720" rIns="45720" bIns="45720" rtlCol="0" anchor="ctr">
            <a:normAutofit/>
          </a:bodyPr>
          <a:lstStyle/>
          <a:p>
            <a:pPr defTabSz="914400">
              <a:lnSpc>
                <a:spcPct val="90000"/>
              </a:lnSpc>
              <a:spcAft>
                <a:spcPts val="800"/>
              </a:spcAft>
              <a:buClr>
                <a:schemeClr val="accent1"/>
              </a:buClr>
            </a:pPr>
            <a:r>
              <a:rPr lang="en-US" dirty="0">
                <a:solidFill>
                  <a:srgbClr val="FFFFFF"/>
                </a:solidFill>
                <a:effectLst/>
              </a:rPr>
              <a:t>Les Item </a:t>
            </a:r>
            <a:r>
              <a:rPr lang="en-US" dirty="0" err="1">
                <a:solidFill>
                  <a:srgbClr val="FFFFFF"/>
                </a:solidFill>
                <a:effectLst/>
              </a:rPr>
              <a:t>approuvés</a:t>
            </a:r>
            <a:r>
              <a:rPr lang="en-US" dirty="0">
                <a:solidFill>
                  <a:srgbClr val="FFFFFF"/>
                </a:solidFill>
                <a:effectLst/>
              </a:rPr>
              <a:t> :</a:t>
            </a:r>
          </a:p>
          <a:p>
            <a:pPr defTabSz="914400">
              <a:lnSpc>
                <a:spcPct val="90000"/>
              </a:lnSpc>
              <a:spcAft>
                <a:spcPts val="800"/>
              </a:spcAft>
              <a:buClr>
                <a:schemeClr val="accent1"/>
              </a:buClr>
            </a:pPr>
            <a:endParaRPr lang="en-US" dirty="0">
              <a:solidFill>
                <a:srgbClr val="FFFFFF"/>
              </a:solidFill>
              <a:effectLst/>
            </a:endParaRPr>
          </a:p>
          <a:p>
            <a:pPr defTabSz="914400">
              <a:lnSpc>
                <a:spcPct val="90000"/>
              </a:lnSpc>
              <a:spcAft>
                <a:spcPts val="800"/>
              </a:spcAft>
              <a:buClr>
                <a:schemeClr val="accent1"/>
              </a:buClr>
            </a:pPr>
            <a:r>
              <a:rPr lang="en-US" dirty="0">
                <a:solidFill>
                  <a:srgbClr val="FFFFFF"/>
                </a:solidFill>
                <a:effectLst/>
              </a:rPr>
              <a:t>Livre :</a:t>
            </a:r>
          </a:p>
          <a:p>
            <a:pPr defTabSz="914400">
              <a:lnSpc>
                <a:spcPct val="90000"/>
              </a:lnSpc>
              <a:spcAft>
                <a:spcPts val="800"/>
              </a:spcAft>
              <a:buClr>
                <a:schemeClr val="accent1"/>
              </a:buClr>
            </a:pPr>
            <a:r>
              <a:rPr lang="en-US" dirty="0">
                <a:solidFill>
                  <a:srgbClr val="FFFFFF"/>
                </a:solidFill>
                <a:effectLst/>
              </a:rPr>
              <a:t>Plain Language Big Book (PLBB) : (Le GLLC Un </a:t>
            </a:r>
            <a:r>
              <a:rPr lang="en-US" dirty="0" err="1">
                <a:solidFill>
                  <a:srgbClr val="FFFFFF"/>
                </a:solidFill>
                <a:effectLst/>
              </a:rPr>
              <a:t>outil</a:t>
            </a:r>
            <a:r>
              <a:rPr lang="en-US" dirty="0">
                <a:solidFill>
                  <a:srgbClr val="FFFFFF"/>
                </a:solidFill>
                <a:effectLst/>
              </a:rPr>
              <a:t> de lecture des </a:t>
            </a:r>
            <a:r>
              <a:rPr lang="en-US" dirty="0" err="1">
                <a:solidFill>
                  <a:srgbClr val="FFFFFF"/>
                </a:solidFill>
                <a:effectLst/>
              </a:rPr>
              <a:t>Alcooliques</a:t>
            </a:r>
            <a:r>
              <a:rPr lang="en-US" dirty="0">
                <a:solidFill>
                  <a:srgbClr val="FFFFFF"/>
                </a:solidFill>
                <a:effectLst/>
              </a:rPr>
              <a:t> </a:t>
            </a:r>
            <a:r>
              <a:rPr lang="en-US" dirty="0" err="1">
                <a:solidFill>
                  <a:srgbClr val="FFFFFF"/>
                </a:solidFill>
                <a:effectLst/>
              </a:rPr>
              <a:t>anonymes</a:t>
            </a:r>
            <a:r>
              <a:rPr lang="en-US" dirty="0">
                <a:solidFill>
                  <a:srgbClr val="FFFFFF"/>
                </a:solidFill>
                <a:effectLst/>
              </a:rPr>
              <a:t>)</a:t>
            </a:r>
          </a:p>
          <a:p>
            <a:pPr defTabSz="914400">
              <a:lnSpc>
                <a:spcPct val="90000"/>
              </a:lnSpc>
              <a:spcAft>
                <a:spcPts val="800"/>
              </a:spcAft>
              <a:buClr>
                <a:schemeClr val="accent1"/>
              </a:buClr>
            </a:pPr>
            <a:endParaRPr lang="en-US" dirty="0">
              <a:solidFill>
                <a:srgbClr val="FFFFFF"/>
              </a:solidFill>
              <a:effectLst/>
            </a:endParaRPr>
          </a:p>
          <a:p>
            <a:pPr defTabSz="914400">
              <a:lnSpc>
                <a:spcPct val="90000"/>
              </a:lnSpc>
              <a:spcAft>
                <a:spcPts val="800"/>
              </a:spcAft>
              <a:buClr>
                <a:schemeClr val="accent1"/>
              </a:buClr>
            </a:pPr>
            <a:r>
              <a:rPr lang="en-US" dirty="0">
                <a:solidFill>
                  <a:srgbClr val="FFFFFF"/>
                </a:solidFill>
                <a:effectLst/>
              </a:rPr>
              <a:t>Brochures :</a:t>
            </a:r>
          </a:p>
          <a:p>
            <a:pPr defTabSz="914400">
              <a:lnSpc>
                <a:spcPct val="90000"/>
              </a:lnSpc>
              <a:spcAft>
                <a:spcPts val="800"/>
              </a:spcAft>
              <a:buClr>
                <a:schemeClr val="accent1"/>
              </a:buClr>
            </a:pPr>
            <a:r>
              <a:rPr lang="en-US" dirty="0">
                <a:solidFill>
                  <a:srgbClr val="FFFFFF"/>
                </a:solidFill>
                <a:effectLst/>
              </a:rPr>
              <a:t>- Bridging the Gap (</a:t>
            </a:r>
            <a:r>
              <a:rPr lang="en-US" dirty="0" err="1">
                <a:solidFill>
                  <a:srgbClr val="FFFFFF"/>
                </a:solidFill>
                <a:effectLst/>
              </a:rPr>
              <a:t>Favoriser</a:t>
            </a:r>
            <a:r>
              <a:rPr lang="en-US" dirty="0">
                <a:solidFill>
                  <a:srgbClr val="FFFFFF"/>
                </a:solidFill>
                <a:effectLst/>
              </a:rPr>
              <a:t> le rapprochement)</a:t>
            </a:r>
          </a:p>
          <a:p>
            <a:pPr defTabSz="914400">
              <a:lnSpc>
                <a:spcPct val="90000"/>
              </a:lnSpc>
              <a:spcAft>
                <a:spcPts val="800"/>
              </a:spcAft>
              <a:buClr>
                <a:schemeClr val="accent1"/>
              </a:buClr>
            </a:pPr>
            <a:r>
              <a:rPr lang="en-US" dirty="0">
                <a:solidFill>
                  <a:srgbClr val="FFFFFF"/>
                </a:solidFill>
                <a:effectLst/>
              </a:rPr>
              <a:t>- Black in AA: </a:t>
            </a:r>
            <a:r>
              <a:rPr lang="en-US" dirty="0" err="1">
                <a:solidFill>
                  <a:srgbClr val="FFFFFF"/>
                </a:solidFill>
                <a:effectLst/>
              </a:rPr>
              <a:t>expérience</a:t>
            </a:r>
            <a:r>
              <a:rPr lang="en-US" dirty="0">
                <a:solidFill>
                  <a:srgbClr val="FFFFFF"/>
                </a:solidFill>
                <a:effectLst/>
              </a:rPr>
              <a:t>, force et </a:t>
            </a:r>
            <a:r>
              <a:rPr lang="en-US" dirty="0" err="1">
                <a:solidFill>
                  <a:srgbClr val="FFFFFF"/>
                </a:solidFill>
                <a:effectLst/>
              </a:rPr>
              <a:t>espoir</a:t>
            </a:r>
            <a:endParaRPr lang="en-US" dirty="0">
              <a:solidFill>
                <a:srgbClr val="FFFFFF"/>
              </a:solidFill>
              <a:effectLst/>
            </a:endParaRPr>
          </a:p>
          <a:p>
            <a:pPr defTabSz="914400">
              <a:lnSpc>
                <a:spcPct val="90000"/>
              </a:lnSpc>
              <a:spcAft>
                <a:spcPts val="800"/>
              </a:spcAft>
              <a:buClr>
                <a:schemeClr val="accent1"/>
              </a:buClr>
            </a:pPr>
            <a:r>
              <a:rPr lang="en-US" dirty="0">
                <a:solidFill>
                  <a:srgbClr val="FFFFFF"/>
                </a:solidFill>
                <a:effectLst/>
              </a:rPr>
              <a:t>- AA at a Glance (</a:t>
            </a:r>
            <a:r>
              <a:rPr lang="en-US" dirty="0" err="1">
                <a:solidFill>
                  <a:srgbClr val="FFFFFF"/>
                </a:solidFill>
                <a:effectLst/>
              </a:rPr>
              <a:t>révision</a:t>
            </a:r>
            <a:r>
              <a:rPr lang="en-US" dirty="0">
                <a:solidFill>
                  <a:srgbClr val="FFFFFF"/>
                </a:solidFill>
                <a:effectLst/>
              </a:rPr>
              <a:t>) (Aperçu sur les AA)</a:t>
            </a:r>
          </a:p>
          <a:p>
            <a:pPr defTabSz="914400">
              <a:lnSpc>
                <a:spcPct val="90000"/>
              </a:lnSpc>
              <a:spcAft>
                <a:spcPts val="800"/>
              </a:spcAft>
              <a:buClr>
                <a:schemeClr val="accent1"/>
              </a:buClr>
            </a:pPr>
            <a:r>
              <a:rPr lang="en-US" dirty="0">
                <a:solidFill>
                  <a:srgbClr val="FFFFFF"/>
                </a:solidFill>
                <a:effectLst/>
              </a:rPr>
              <a:t>- Speaking at Meetings Outside of AA (</a:t>
            </a:r>
            <a:r>
              <a:rPr lang="en-US" dirty="0" err="1">
                <a:solidFill>
                  <a:srgbClr val="FFFFFF"/>
                </a:solidFill>
                <a:effectLst/>
              </a:rPr>
              <a:t>révision</a:t>
            </a:r>
            <a:r>
              <a:rPr lang="en-US" dirty="0">
                <a:solidFill>
                  <a:srgbClr val="FFFFFF"/>
                </a:solidFill>
                <a:effectLst/>
              </a:rPr>
              <a:t>) (Causeries à </a:t>
            </a:r>
            <a:r>
              <a:rPr lang="en-US" dirty="0" err="1">
                <a:solidFill>
                  <a:srgbClr val="FFFFFF"/>
                </a:solidFill>
                <a:effectLst/>
              </a:rPr>
              <a:t>l’extérieur</a:t>
            </a:r>
            <a:r>
              <a:rPr lang="en-US" dirty="0">
                <a:solidFill>
                  <a:srgbClr val="FFFFFF"/>
                </a:solidFill>
                <a:effectLst/>
              </a:rPr>
              <a:t> des AA)</a:t>
            </a:r>
          </a:p>
          <a:p>
            <a:pPr marL="285750" indent="-285750" defTabSz="914400">
              <a:lnSpc>
                <a:spcPct val="90000"/>
              </a:lnSpc>
              <a:spcAft>
                <a:spcPts val="800"/>
              </a:spcAft>
              <a:buClr>
                <a:schemeClr val="accent1"/>
              </a:buClr>
              <a:buFontTx/>
              <a:buChar char="-"/>
            </a:pPr>
            <a:endParaRPr lang="en-US" dirty="0">
              <a:solidFill>
                <a:srgbClr val="FFFFFF"/>
              </a:solidFill>
              <a:effectLst/>
            </a:endParaRPr>
          </a:p>
          <a:p>
            <a:pPr defTabSz="914400">
              <a:lnSpc>
                <a:spcPct val="90000"/>
              </a:lnSpc>
              <a:spcAft>
                <a:spcPts val="800"/>
              </a:spcAft>
              <a:buClr>
                <a:schemeClr val="accent1"/>
              </a:buClr>
            </a:pPr>
            <a:r>
              <a:rPr lang="en-US" dirty="0" err="1">
                <a:solidFill>
                  <a:srgbClr val="FFFFFF"/>
                </a:solidFill>
                <a:effectLst/>
              </a:rPr>
              <a:t>Vidéo</a:t>
            </a:r>
            <a:r>
              <a:rPr lang="en-US" dirty="0">
                <a:solidFill>
                  <a:srgbClr val="FFFFFF"/>
                </a:solidFill>
                <a:effectLst/>
              </a:rPr>
              <a:t> :</a:t>
            </a:r>
          </a:p>
          <a:p>
            <a:pPr defTabSz="914400">
              <a:lnSpc>
                <a:spcPct val="90000"/>
              </a:lnSpc>
              <a:spcAft>
                <a:spcPts val="800"/>
              </a:spcAft>
              <a:buClr>
                <a:schemeClr val="accent1"/>
              </a:buClr>
            </a:pPr>
            <a:r>
              <a:rPr lang="en-US" dirty="0">
                <a:solidFill>
                  <a:srgbClr val="FFFFFF"/>
                </a:solidFill>
                <a:effectLst/>
              </a:rPr>
              <a:t>Interviews de 18 </a:t>
            </a:r>
            <a:r>
              <a:rPr lang="en-US" dirty="0" err="1">
                <a:solidFill>
                  <a:srgbClr val="FFFFFF"/>
                </a:solidFill>
                <a:effectLst/>
              </a:rPr>
              <a:t>jeunes</a:t>
            </a:r>
            <a:r>
              <a:rPr lang="en-US" dirty="0">
                <a:solidFill>
                  <a:srgbClr val="FFFFFF"/>
                </a:solidFill>
                <a:effectLst/>
              </a:rPr>
              <a:t> dans le cadre du </a:t>
            </a:r>
            <a:r>
              <a:rPr lang="en-US" dirty="0" err="1">
                <a:solidFill>
                  <a:srgbClr val="FFFFFF"/>
                </a:solidFill>
                <a:effectLst/>
              </a:rPr>
              <a:t>projet</a:t>
            </a:r>
            <a:r>
              <a:rPr lang="en-US" dirty="0">
                <a:solidFill>
                  <a:srgbClr val="FFFFFF"/>
                </a:solidFill>
                <a:effectLst/>
              </a:rPr>
              <a:t> video (2 </a:t>
            </a:r>
            <a:r>
              <a:rPr lang="en-US" dirty="0" err="1">
                <a:solidFill>
                  <a:srgbClr val="FFFFFF"/>
                </a:solidFill>
                <a:effectLst/>
              </a:rPr>
              <a:t>en</a:t>
            </a:r>
            <a:r>
              <a:rPr lang="en-US" dirty="0">
                <a:solidFill>
                  <a:srgbClr val="FFFFFF"/>
                </a:solidFill>
                <a:effectLst/>
              </a:rPr>
              <a:t> </a:t>
            </a:r>
            <a:r>
              <a:rPr lang="en-US" dirty="0" err="1">
                <a:solidFill>
                  <a:srgbClr val="FFFFFF"/>
                </a:solidFill>
                <a:effectLst/>
              </a:rPr>
              <a:t>Français</a:t>
            </a:r>
            <a:r>
              <a:rPr lang="en-US" dirty="0">
                <a:solidFill>
                  <a:srgbClr val="FFFFFF"/>
                </a:solidFill>
                <a:effectLst/>
              </a:rPr>
              <a:t>) </a:t>
            </a:r>
          </a:p>
        </p:txBody>
      </p:sp>
    </p:spTree>
    <p:extLst>
      <p:ext uri="{BB962C8B-B14F-4D97-AF65-F5344CB8AC3E}">
        <p14:creationId xmlns:p14="http://schemas.microsoft.com/office/powerpoint/2010/main" val="1156286097"/>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unettes au-dessus d’un livre">
            <a:extLst>
              <a:ext uri="{FF2B5EF4-FFF2-40B4-BE49-F238E27FC236}">
                <a16:creationId xmlns:a16="http://schemas.microsoft.com/office/drawing/2014/main" id="{88315A35-E2FB-B2E2-BB59-88AC19FDC1E6}"/>
              </a:ext>
            </a:extLst>
          </p:cNvPr>
          <p:cNvPicPr>
            <a:picLocks noChangeAspect="1"/>
          </p:cNvPicPr>
          <p:nvPr/>
        </p:nvPicPr>
        <p:blipFill rotWithShape="1">
          <a:blip r:embed="rId2"/>
          <a:srcRect r="3370"/>
          <a:stretch/>
        </p:blipFill>
        <p:spPr>
          <a:xfrm>
            <a:off x="327547" y="321733"/>
            <a:ext cx="5688020" cy="3899748"/>
          </a:xfrm>
          <a:prstGeom prst="rect">
            <a:avLst/>
          </a:prstGeom>
        </p:spPr>
      </p:pic>
      <p:sp>
        <p:nvSpPr>
          <p:cNvPr id="52" name="Rectangle 51">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E90BD53-B37E-22EA-69FD-DBE6A5FD91FC}"/>
              </a:ext>
            </a:extLst>
          </p:cNvPr>
          <p:cNvSpPr txBox="1"/>
          <p:nvPr/>
        </p:nvSpPr>
        <p:spPr>
          <a:xfrm>
            <a:off x="6450019" y="443345"/>
            <a:ext cx="5317107" cy="4561890"/>
          </a:xfrm>
          <a:prstGeom prst="rect">
            <a:avLst/>
          </a:prstGeom>
          <a:noFill/>
        </p:spPr>
        <p:txBody>
          <a:bodyPr wrap="square">
            <a:spAutoFit/>
          </a:bodyPr>
          <a:lstStyle/>
          <a:p>
            <a:pPr>
              <a:lnSpc>
                <a:spcPct val="107000"/>
              </a:lnSpc>
              <a:spcAft>
                <a:spcPts val="800"/>
              </a:spcAft>
            </a:pPr>
            <a:r>
              <a:rPr lang="fr-FR"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Retiré et envoyé aux archives</a:t>
            </a:r>
            <a:r>
              <a:rPr lang="en-CA"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en-CA"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MIP</a:t>
            </a:r>
            <a:r>
              <a:rPr lang="en-CA"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en-CA"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Audio: We Know How You Feel (15 sec)</a:t>
            </a:r>
          </a:p>
          <a:p>
            <a:pPr>
              <a:lnSpc>
                <a:spcPct val="107000"/>
              </a:lnSpc>
              <a:spcAft>
                <a:spcPts val="800"/>
              </a:spcAft>
            </a:pPr>
            <a:r>
              <a:rPr lang="en-CA"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Video: Since Getting Sober I have Hope (30 sec.)</a:t>
            </a:r>
          </a:p>
          <a:p>
            <a:pPr>
              <a:lnSpc>
                <a:spcPct val="107000"/>
              </a:lnSpc>
              <a:spcAft>
                <a:spcPts val="800"/>
              </a:spcAft>
            </a:pPr>
            <a:r>
              <a:rPr lang="en-CA"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Video: Since Getting Sober I have Hope (60 sec.)</a:t>
            </a:r>
          </a:p>
          <a:p>
            <a:pPr>
              <a:lnSpc>
                <a:spcPct val="107000"/>
              </a:lnSpc>
              <a:spcAft>
                <a:spcPts val="800"/>
              </a:spcAft>
            </a:pPr>
            <a:endParaRPr lang="en-CA"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BROCHURE:</a:t>
            </a:r>
          </a:p>
          <a:p>
            <a:pPr>
              <a:lnSpc>
                <a:spcPct val="107000"/>
              </a:lnSpc>
              <a:spcAft>
                <a:spcPts val="800"/>
              </a:spcAft>
            </a:pPr>
            <a:r>
              <a:rPr lang="en-CA"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It Happened to Alice (P-38)</a:t>
            </a:r>
          </a:p>
          <a:p>
            <a:pPr>
              <a:lnSpc>
                <a:spcPct val="107000"/>
              </a:lnSpc>
              <a:spcAft>
                <a:spcPts val="800"/>
              </a:spcAft>
            </a:pPr>
            <a:r>
              <a:rPr lang="en-CA"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It Happened to Joe (P-39)</a:t>
            </a:r>
          </a:p>
          <a:p>
            <a:pPr>
              <a:lnSpc>
                <a:spcPct val="107000"/>
              </a:lnSpc>
              <a:spcAft>
                <a:spcPts val="800"/>
              </a:spcAft>
            </a:pPr>
            <a:r>
              <a:rPr lang="en-CA"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 message to Teenagers (F-9)</a:t>
            </a:r>
          </a:p>
        </p:txBody>
      </p:sp>
    </p:spTree>
    <p:extLst>
      <p:ext uri="{BB962C8B-B14F-4D97-AF65-F5344CB8AC3E}">
        <p14:creationId xmlns:p14="http://schemas.microsoft.com/office/powerpoint/2010/main" val="3709070265"/>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2F5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6610963-7721-7A8D-0441-7F02075D31D6}"/>
              </a:ext>
            </a:extLst>
          </p:cNvPr>
          <p:cNvSpPr txBox="1"/>
          <p:nvPr/>
        </p:nvSpPr>
        <p:spPr>
          <a:xfrm>
            <a:off x="839975" y="447869"/>
            <a:ext cx="6358267" cy="5861491"/>
          </a:xfrm>
          <a:prstGeom prst="rect">
            <a:avLst/>
          </a:prstGeom>
        </p:spPr>
        <p:txBody>
          <a:bodyPr vert="horz" lIns="45720" tIns="45720" rIns="45720" bIns="45720" rtlCol="0">
            <a:normAutofit/>
          </a:bodyPr>
          <a:lstStyle/>
          <a:p>
            <a:pPr algn="ctr" defTabSz="914400">
              <a:lnSpc>
                <a:spcPct val="90000"/>
              </a:lnSpc>
              <a:spcAft>
                <a:spcPts val="800"/>
              </a:spcAft>
              <a:buClr>
                <a:schemeClr val="accent1"/>
              </a:buClr>
            </a:pPr>
            <a:r>
              <a:rPr lang="en-US" cap="all" spc="100" baseline="0" dirty="0" err="1">
                <a:ln w="3175" cmpd="sng">
                  <a:noFill/>
                </a:ln>
                <a:solidFill>
                  <a:srgbClr val="FFFFFF"/>
                </a:solidFill>
                <a:effectLst/>
              </a:rPr>
              <a:t>statistiques</a:t>
            </a:r>
            <a:r>
              <a:rPr lang="en-US" cap="all" spc="100" baseline="0" dirty="0">
                <a:ln w="3175" cmpd="sng">
                  <a:noFill/>
                </a:ln>
                <a:solidFill>
                  <a:srgbClr val="FFFFFF"/>
                </a:solidFill>
                <a:effectLst/>
              </a:rPr>
              <a:t> de la </a:t>
            </a:r>
            <a:r>
              <a:rPr lang="en-US" cap="all" spc="100" baseline="0" dirty="0" err="1">
                <a:ln w="3175" cmpd="sng">
                  <a:noFill/>
                </a:ln>
                <a:solidFill>
                  <a:srgbClr val="FFFFFF"/>
                </a:solidFill>
                <a:effectLst/>
              </a:rPr>
              <a:t>confÉrence</a:t>
            </a:r>
            <a:r>
              <a:rPr lang="en-US" cap="all" spc="100" dirty="0">
                <a:ln w="3175" cmpd="sng">
                  <a:noFill/>
                </a:ln>
                <a:solidFill>
                  <a:srgbClr val="FFFFFF"/>
                </a:solidFill>
              </a:rPr>
              <a:t> des services</a:t>
            </a:r>
            <a:r>
              <a:rPr lang="en-US" cap="all" spc="100" baseline="0" dirty="0">
                <a:ln w="3175" cmpd="sng">
                  <a:noFill/>
                </a:ln>
                <a:solidFill>
                  <a:srgbClr val="FFFFFF"/>
                </a:solidFill>
                <a:effectLst/>
              </a:rPr>
              <a:t> </a:t>
            </a:r>
            <a:r>
              <a:rPr lang="en-US" cap="all" spc="100" baseline="0" dirty="0" err="1">
                <a:ln w="3175" cmpd="sng">
                  <a:noFill/>
                </a:ln>
                <a:solidFill>
                  <a:srgbClr val="FFFFFF"/>
                </a:solidFill>
                <a:effectLst/>
              </a:rPr>
              <a:t>generaux</a:t>
            </a:r>
            <a:r>
              <a:rPr lang="en-US" cap="all" spc="100" baseline="0" dirty="0">
                <a:ln w="3175" cmpd="sng">
                  <a:noFill/>
                </a:ln>
                <a:solidFill>
                  <a:srgbClr val="FFFFFF"/>
                </a:solidFill>
                <a:effectLst/>
              </a:rPr>
              <a:t> </a:t>
            </a:r>
            <a:r>
              <a:rPr lang="en-US" b="1" dirty="0">
                <a:solidFill>
                  <a:srgbClr val="FFFFFF"/>
                </a:solidFill>
                <a:effectLst/>
              </a:rPr>
              <a:t> </a:t>
            </a:r>
          </a:p>
          <a:p>
            <a:pPr defTabSz="914400">
              <a:lnSpc>
                <a:spcPct val="90000"/>
              </a:lnSpc>
              <a:spcAft>
                <a:spcPts val="800"/>
              </a:spcAft>
              <a:buClr>
                <a:schemeClr val="accent1"/>
              </a:buClr>
            </a:pPr>
            <a:endParaRPr lang="en-US" dirty="0">
              <a:solidFill>
                <a:srgbClr val="FFFFFF"/>
              </a:solidFill>
              <a:effectLst/>
            </a:endParaRPr>
          </a:p>
          <a:p>
            <a:pPr defTabSz="914400">
              <a:lnSpc>
                <a:spcPct val="90000"/>
              </a:lnSpc>
              <a:spcAft>
                <a:spcPts val="800"/>
              </a:spcAft>
              <a:buClr>
                <a:schemeClr val="accent1"/>
              </a:buClr>
            </a:pPr>
            <a:r>
              <a:rPr lang="en-US" b="1" u="sng" dirty="0">
                <a:solidFill>
                  <a:srgbClr val="FFFFFF"/>
                </a:solidFill>
                <a:effectLst/>
              </a:rPr>
              <a:t>2024 </a:t>
            </a:r>
            <a:r>
              <a:rPr lang="en-US" b="1" dirty="0">
                <a:solidFill>
                  <a:srgbClr val="FFFFFF"/>
                </a:solidFill>
                <a:effectLst/>
              </a:rPr>
              <a:t>                               </a:t>
            </a:r>
            <a:r>
              <a:rPr lang="en-US" b="1" u="sng" dirty="0">
                <a:solidFill>
                  <a:srgbClr val="FFFFFF"/>
                </a:solidFill>
                <a:effectLst/>
              </a:rPr>
              <a:t>2023</a:t>
            </a:r>
            <a:endParaRPr lang="en-US" dirty="0">
              <a:solidFill>
                <a:srgbClr val="FFFFFF"/>
              </a:solidFill>
              <a:effectLst/>
            </a:endParaRPr>
          </a:p>
          <a:p>
            <a:pPr defTabSz="914400">
              <a:lnSpc>
                <a:spcPct val="90000"/>
              </a:lnSpc>
              <a:spcAft>
                <a:spcPts val="800"/>
              </a:spcAft>
              <a:buClr>
                <a:schemeClr val="accent1"/>
              </a:buClr>
            </a:pPr>
            <a:r>
              <a:rPr lang="en-US" dirty="0">
                <a:solidFill>
                  <a:srgbClr val="FFFFFF"/>
                </a:solidFill>
                <a:effectLst/>
              </a:rPr>
              <a:t>  78                                   85       </a:t>
            </a:r>
            <a:r>
              <a:rPr lang="fr-CA" dirty="0">
                <a:solidFill>
                  <a:srgbClr val="FFFFFF"/>
                </a:solidFill>
                <a:effectLst/>
              </a:rPr>
              <a:t>Articles à l'ordre du jour </a:t>
            </a:r>
          </a:p>
          <a:p>
            <a:pPr defTabSz="914400">
              <a:lnSpc>
                <a:spcPct val="90000"/>
              </a:lnSpc>
              <a:spcAft>
                <a:spcPts val="800"/>
              </a:spcAft>
              <a:buClr>
                <a:schemeClr val="accent1"/>
              </a:buClr>
            </a:pPr>
            <a:r>
              <a:rPr lang="fr-CA" dirty="0">
                <a:solidFill>
                  <a:srgbClr val="FFFFFF"/>
                </a:solidFill>
                <a:effectLst/>
              </a:rPr>
              <a:t>  45                                   29       Résolutions</a:t>
            </a:r>
          </a:p>
          <a:p>
            <a:pPr defTabSz="914400">
              <a:lnSpc>
                <a:spcPct val="90000"/>
              </a:lnSpc>
              <a:spcAft>
                <a:spcPts val="800"/>
              </a:spcAft>
              <a:buClr>
                <a:schemeClr val="accent1"/>
              </a:buClr>
            </a:pPr>
            <a:r>
              <a:rPr lang="fr-CA" dirty="0">
                <a:solidFill>
                  <a:srgbClr val="FFFFFF"/>
                </a:solidFill>
                <a:effectLst/>
              </a:rPr>
              <a:t>    9                                     4       Recommandations non retenues</a:t>
            </a:r>
          </a:p>
          <a:p>
            <a:pPr defTabSz="914400">
              <a:lnSpc>
                <a:spcPct val="90000"/>
              </a:lnSpc>
              <a:spcAft>
                <a:spcPts val="800"/>
              </a:spcAft>
              <a:buClr>
                <a:schemeClr val="accent1"/>
              </a:buClr>
            </a:pPr>
            <a:r>
              <a:rPr lang="fr-CA" dirty="0">
                <a:solidFill>
                  <a:srgbClr val="FFFFFF"/>
                </a:solidFill>
                <a:effectLst/>
              </a:rPr>
              <a:t>102                                   78       Considérations des comités </a:t>
            </a:r>
          </a:p>
          <a:p>
            <a:pPr defTabSz="914400">
              <a:lnSpc>
                <a:spcPct val="90000"/>
              </a:lnSpc>
              <a:spcAft>
                <a:spcPts val="800"/>
              </a:spcAft>
              <a:buClr>
                <a:schemeClr val="accent1"/>
              </a:buClr>
            </a:pPr>
            <a:r>
              <a:rPr lang="fr-CA" dirty="0">
                <a:solidFill>
                  <a:srgbClr val="FFFFFF"/>
                </a:solidFill>
                <a:effectLst/>
              </a:rPr>
              <a:t>  15                                   10       Propositions de l’Assemblée</a:t>
            </a:r>
          </a:p>
          <a:p>
            <a:pPr defTabSz="914400">
              <a:lnSpc>
                <a:spcPct val="90000"/>
              </a:lnSpc>
              <a:spcAft>
                <a:spcPts val="800"/>
              </a:spcAft>
              <a:buClr>
                <a:schemeClr val="accent1"/>
              </a:buClr>
            </a:pPr>
            <a:r>
              <a:rPr lang="en-US" dirty="0">
                <a:solidFill>
                  <a:srgbClr val="FFFFFF"/>
                </a:solidFill>
                <a:effectLst/>
              </a:rPr>
              <a:t> </a:t>
            </a:r>
          </a:p>
        </p:txBody>
      </p:sp>
      <p:pic>
        <p:nvPicPr>
          <p:cNvPr id="16" name="Picture 15" descr="Graphiques financiers sur un écran sombre">
            <a:extLst>
              <a:ext uri="{FF2B5EF4-FFF2-40B4-BE49-F238E27FC236}">
                <a16:creationId xmlns:a16="http://schemas.microsoft.com/office/drawing/2014/main" id="{88D96314-28EC-48B6-792A-56C9827EE683}"/>
              </a:ext>
            </a:extLst>
          </p:cNvPr>
          <p:cNvPicPr>
            <a:picLocks noChangeAspect="1"/>
          </p:cNvPicPr>
          <p:nvPr/>
        </p:nvPicPr>
        <p:blipFill rotWithShape="1">
          <a:blip r:embed="rId2"/>
          <a:srcRect l="25954" r="31762"/>
          <a:stretch/>
        </p:blipFill>
        <p:spPr>
          <a:xfrm>
            <a:off x="7552266" y="10"/>
            <a:ext cx="4639734" cy="6857990"/>
          </a:xfrm>
          <a:prstGeom prst="rect">
            <a:avLst/>
          </a:prstGeom>
        </p:spPr>
      </p:pic>
    </p:spTree>
    <p:extLst>
      <p:ext uri="{BB962C8B-B14F-4D97-AF65-F5344CB8AC3E}">
        <p14:creationId xmlns:p14="http://schemas.microsoft.com/office/powerpoint/2010/main" val="4128637606"/>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 name="Rectangle 12"/>
          <p:cNvSpPr/>
          <p:nvPr/>
        </p:nvSpPr>
        <p:spPr>
          <a:xfrm>
            <a:off x="1384300" y="0"/>
            <a:ext cx="2679700" cy="6858000"/>
          </a:xfrm>
          <a:prstGeom prst="rect">
            <a:avLst/>
          </a:prstGeom>
          <a:solidFill>
            <a:srgbClr val="55B2DA"/>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pic>
        <p:nvPicPr>
          <p:cNvPr id="1256" name="Picture 2" descr="Picture 2"/>
          <p:cNvPicPr>
            <a:picLocks noChangeAspect="1"/>
          </p:cNvPicPr>
          <p:nvPr/>
        </p:nvPicPr>
        <p:blipFill>
          <a:blip r:embed="rId2"/>
          <a:stretch>
            <a:fillRect/>
          </a:stretch>
        </p:blipFill>
        <p:spPr>
          <a:xfrm>
            <a:off x="-265944" y="1818019"/>
            <a:ext cx="6007103" cy="3695677"/>
          </a:xfrm>
          <a:prstGeom prst="rect">
            <a:avLst/>
          </a:prstGeom>
          <a:ln w="12700">
            <a:miter lim="400000"/>
          </a:ln>
        </p:spPr>
      </p:pic>
      <p:pic>
        <p:nvPicPr>
          <p:cNvPr id="1257" name="Bill_caricature.png" descr="Bill_caricature.png"/>
          <p:cNvPicPr>
            <a:picLocks noGrp="1" noChangeAspect="1"/>
          </p:cNvPicPr>
          <p:nvPr>
            <p:ph type="pic" idx="21"/>
          </p:nvPr>
        </p:nvPicPr>
        <p:blipFill>
          <a:blip r:embed="rId3"/>
          <a:srcRect l="16045" t="26897" r="16045" b="26897"/>
          <a:stretch>
            <a:fillRect/>
          </a:stretch>
        </p:blipFill>
        <p:spPr>
          <a:xfrm>
            <a:off x="785091" y="2041236"/>
            <a:ext cx="3962400" cy="2826450"/>
          </a:xfrm>
          <a:prstGeom prst="rect">
            <a:avLst/>
          </a:prstGeom>
        </p:spPr>
      </p:pic>
      <p:sp>
        <p:nvSpPr>
          <p:cNvPr id="1258" name="TextBox 5"/>
          <p:cNvSpPr txBox="1"/>
          <p:nvPr/>
        </p:nvSpPr>
        <p:spPr>
          <a:xfrm>
            <a:off x="5803624" y="950961"/>
            <a:ext cx="600710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a:solidFill>
                  <a:srgbClr val="404040"/>
                </a:solidFill>
                <a:latin typeface="Calibri"/>
                <a:ea typeface="Calibri"/>
                <a:cs typeface="Calibri"/>
                <a:sym typeface="Calibri"/>
              </a:defRPr>
            </a:pPr>
            <a:endParaRPr dirty="0"/>
          </a:p>
        </p:txBody>
      </p:sp>
      <p:sp>
        <p:nvSpPr>
          <p:cNvPr id="1259" name="TextBox 6"/>
          <p:cNvSpPr txBox="1"/>
          <p:nvPr/>
        </p:nvSpPr>
        <p:spPr>
          <a:xfrm>
            <a:off x="5803624" y="169542"/>
            <a:ext cx="522459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200">
                <a:solidFill>
                  <a:srgbClr val="404040"/>
                </a:solidFill>
                <a:latin typeface="Lato Black"/>
                <a:ea typeface="Lato Black"/>
                <a:cs typeface="Lato Black"/>
                <a:sym typeface="Lato Black"/>
              </a:defRPr>
            </a:pPr>
            <a:r>
              <a:rPr lang="fr-CA" dirty="0">
                <a:solidFill>
                  <a:schemeClr val="accent1">
                    <a:lumMod val="75000"/>
                  </a:schemeClr>
                </a:solidFill>
              </a:rPr>
              <a:t>Dernier Message de Bill</a:t>
            </a:r>
            <a:endParaRPr dirty="0">
              <a:solidFill>
                <a:schemeClr val="accent1">
                  <a:lumMod val="75000"/>
                </a:schemeClr>
              </a:solidFill>
            </a:endParaRPr>
          </a:p>
        </p:txBody>
      </p:sp>
      <p:sp>
        <p:nvSpPr>
          <p:cNvPr id="3" name="TextBox 2">
            <a:extLst>
              <a:ext uri="{FF2B5EF4-FFF2-40B4-BE49-F238E27FC236}">
                <a16:creationId xmlns:a16="http://schemas.microsoft.com/office/drawing/2014/main" id="{17AC7210-9F57-9436-B473-DB66678CB3AA}"/>
              </a:ext>
            </a:extLst>
          </p:cNvPr>
          <p:cNvSpPr txBox="1"/>
          <p:nvPr/>
        </p:nvSpPr>
        <p:spPr>
          <a:xfrm>
            <a:off x="5714245" y="877455"/>
            <a:ext cx="6007102" cy="5663089"/>
          </a:xfrm>
          <a:prstGeom prst="rect">
            <a:avLst/>
          </a:prstGeom>
          <a:noFill/>
        </p:spPr>
        <p:txBody>
          <a:bodyPr wrap="square">
            <a:spAutoFit/>
          </a:bodyPr>
          <a:lstStyle/>
          <a:p>
            <a:r>
              <a:rPr lang="fr-FR" dirty="0"/>
              <a:t>« Mes chers amis,</a:t>
            </a:r>
          </a:p>
          <a:p>
            <a:endParaRPr lang="fr-FR" sz="1400" dirty="0"/>
          </a:p>
          <a:p>
            <a:pPr algn="just"/>
            <a:r>
              <a:rPr lang="fr-FR" dirty="0"/>
              <a:t>Récemment, un membre des AA m'a envoyé une salutation inhabituelle que j'aimerais vous transmettre. Il m'a dit qu'il s'agissait d'une ancienne salutation arabe. Nous n'avons peut-être pas de groupes arabes, mais cette salutation me semble tout à fait appropriée pour exprimer ce que je ressens pour chacun d'entre vous. Il dit : « Je vous salue et vous remercie pour votre vie ».</a:t>
            </a:r>
          </a:p>
          <a:p>
            <a:endParaRPr lang="fr-FR" sz="1400" dirty="0"/>
          </a:p>
          <a:p>
            <a:pPr algn="just"/>
            <a:r>
              <a:rPr lang="fr-FR" dirty="0"/>
              <a:t>Ces jours-ci, mes pensées sont largement occupées par la gratitude envers notre association et la myriade de bénédictions qui nous sont accordées par la grâce de Dieu.</a:t>
            </a:r>
          </a:p>
          <a:p>
            <a:endParaRPr lang="fr-FR" sz="1400" dirty="0"/>
          </a:p>
          <a:p>
            <a:pPr algn="just"/>
            <a:r>
              <a:rPr lang="fr-FR" dirty="0"/>
              <a:t>Si l'on me demandait laquelle de ces bénédictions est la plus responsable de notre croissance en tant que communauté et la plus vitale pour notre continuité, je répondrais : le « concept de l'anonymat ». </a:t>
            </a:r>
          </a:p>
          <a:p>
            <a:endParaRPr lang="fr-FR" sz="1400" dirty="0"/>
          </a:p>
          <a:p>
            <a:pPr algn="just"/>
            <a:r>
              <a:rPr lang="fr-FR" dirty="0"/>
              <a:t>L'anonymat a deux attributs essentiels à notre survie individuelle et collective : l'un spirituel et l'autre pratique.</a:t>
            </a:r>
            <a:endParaRPr lang="en-CA"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2" name="Image" descr="Image"/>
          <p:cNvPicPr>
            <a:picLocks noChangeAspect="1"/>
          </p:cNvPicPr>
          <p:nvPr/>
        </p:nvPicPr>
        <p:blipFill>
          <a:blip r:embed="rId2"/>
          <a:stretch>
            <a:fillRect/>
          </a:stretch>
        </p:blipFill>
        <p:spPr>
          <a:xfrm>
            <a:off x="7968824" y="4579026"/>
            <a:ext cx="2146266" cy="1211259"/>
          </a:xfrm>
          <a:prstGeom prst="rect">
            <a:avLst/>
          </a:prstGeom>
          <a:ln w="12700">
            <a:miter lim="400000"/>
          </a:ln>
        </p:spPr>
      </p:pic>
      <p:sp>
        <p:nvSpPr>
          <p:cNvPr id="1264" name="Rectangle 12"/>
          <p:cNvSpPr/>
          <p:nvPr/>
        </p:nvSpPr>
        <p:spPr>
          <a:xfrm>
            <a:off x="1384300" y="0"/>
            <a:ext cx="2679700" cy="6858000"/>
          </a:xfrm>
          <a:prstGeom prst="rect">
            <a:avLst/>
          </a:prstGeom>
          <a:solidFill>
            <a:srgbClr val="55B2DA"/>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pic>
        <p:nvPicPr>
          <p:cNvPr id="1265" name="Picture 2" descr="Picture 2"/>
          <p:cNvPicPr>
            <a:picLocks noChangeAspect="1"/>
          </p:cNvPicPr>
          <p:nvPr/>
        </p:nvPicPr>
        <p:blipFill>
          <a:blip r:embed="rId3"/>
          <a:stretch>
            <a:fillRect/>
          </a:stretch>
        </p:blipFill>
        <p:spPr>
          <a:xfrm>
            <a:off x="-265944" y="1818019"/>
            <a:ext cx="6007103" cy="3695677"/>
          </a:xfrm>
          <a:prstGeom prst="rect">
            <a:avLst/>
          </a:prstGeom>
          <a:ln w="12700">
            <a:miter lim="400000"/>
          </a:ln>
        </p:spPr>
      </p:pic>
      <p:pic>
        <p:nvPicPr>
          <p:cNvPr id="1266" name="Bill_caricature.png" descr="Bill_caricature.png"/>
          <p:cNvPicPr>
            <a:picLocks noGrp="1" noChangeAspect="1"/>
          </p:cNvPicPr>
          <p:nvPr>
            <p:ph type="pic" idx="21"/>
          </p:nvPr>
        </p:nvPicPr>
        <p:blipFill>
          <a:blip r:embed="rId4"/>
          <a:srcRect l="16045" t="26897" r="16045" b="26897"/>
          <a:stretch>
            <a:fillRect/>
          </a:stretch>
        </p:blipFill>
        <p:spPr>
          <a:xfrm>
            <a:off x="627530" y="1990314"/>
            <a:ext cx="4229101" cy="2877372"/>
          </a:xfrm>
          <a:prstGeom prst="rect">
            <a:avLst/>
          </a:prstGeom>
        </p:spPr>
      </p:pic>
      <p:sp>
        <p:nvSpPr>
          <p:cNvPr id="1267" name="TextBox 6"/>
          <p:cNvSpPr txBox="1"/>
          <p:nvPr/>
        </p:nvSpPr>
        <p:spPr>
          <a:xfrm>
            <a:off x="5803624" y="169542"/>
            <a:ext cx="4311466"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200">
                <a:solidFill>
                  <a:srgbClr val="404040"/>
                </a:solidFill>
                <a:latin typeface="Lato Black"/>
                <a:ea typeface="Lato Black"/>
                <a:cs typeface="Lato Black"/>
                <a:sym typeface="Lato Black"/>
              </a:defRPr>
            </a:pPr>
            <a:endParaRPr dirty="0">
              <a:solidFill>
                <a:srgbClr val="FBC654"/>
              </a:solidFill>
            </a:endParaRPr>
          </a:p>
        </p:txBody>
      </p:sp>
      <p:sp>
        <p:nvSpPr>
          <p:cNvPr id="3" name="TextBox 2">
            <a:extLst>
              <a:ext uri="{FF2B5EF4-FFF2-40B4-BE49-F238E27FC236}">
                <a16:creationId xmlns:a16="http://schemas.microsoft.com/office/drawing/2014/main" id="{D360C7A2-B539-D772-F331-385C95F511A8}"/>
              </a:ext>
            </a:extLst>
          </p:cNvPr>
          <p:cNvSpPr txBox="1"/>
          <p:nvPr/>
        </p:nvSpPr>
        <p:spPr>
          <a:xfrm>
            <a:off x="5514109" y="101601"/>
            <a:ext cx="6149807" cy="6340197"/>
          </a:xfrm>
          <a:prstGeom prst="rect">
            <a:avLst/>
          </a:prstGeom>
          <a:noFill/>
        </p:spPr>
        <p:txBody>
          <a:bodyPr wrap="square">
            <a:spAutoFit/>
          </a:bodyPr>
          <a:lstStyle/>
          <a:p>
            <a:endParaRPr lang="fr-FR" dirty="0"/>
          </a:p>
          <a:p>
            <a:endParaRPr lang="fr-FR" dirty="0"/>
          </a:p>
          <a:p>
            <a:endParaRPr lang="fr-FR" dirty="0"/>
          </a:p>
          <a:p>
            <a:pPr algn="just"/>
            <a:r>
              <a:rPr lang="fr-FR" dirty="0"/>
              <a:t>Sur le plan spirituel, l'anonymat exige la plus grande discipline dont nous sommes capables ; sur le plan pratique, l'anonymat a apporté la protection au nouveau venu, le respect et le soutien du monde extérieur, et la sécurité contre ceux d'entre nous qui utiliseraient les AA à des fins malades et égoïstes.</a:t>
            </a:r>
          </a:p>
          <a:p>
            <a:endParaRPr lang="fr-FR" sz="1400" dirty="0"/>
          </a:p>
          <a:p>
            <a:pPr algn="just"/>
            <a:r>
              <a:rPr lang="fr-FR" dirty="0"/>
              <a:t>Les AA doivent changer et continueront de changer au fil des ans. Nous ne pouvons ni ne devons revenir en arrière. Cependant, je crois profondément que le principe de l'anonymat doit demeurer notre principale et durable protection. Tant que nous accepterons notre sobriété dans notre esprit traditionnel d'anonymat, nous continuerons à recevoir la grâce de Dieu.</a:t>
            </a:r>
          </a:p>
          <a:p>
            <a:endParaRPr lang="fr-FR" sz="1400" dirty="0"/>
          </a:p>
          <a:p>
            <a:r>
              <a:rPr lang="fr-FR" dirty="0"/>
              <a:t>Ainsi, une fois de plus, je vous salue dans cet esprit et je vous remercie pour vos vies.</a:t>
            </a:r>
          </a:p>
          <a:p>
            <a:endParaRPr lang="fr-FR" dirty="0"/>
          </a:p>
          <a:p>
            <a:endParaRPr lang="fr-FR" dirty="0"/>
          </a:p>
          <a:p>
            <a:pPr algn="just"/>
            <a:r>
              <a:rPr lang="fr-FR" dirty="0"/>
              <a:t>Lu par Lois lors du dîner d'anniversaire donné à l'Association de l'Intergroupe de New York en l'honneur du 36ème anniversaire de Bill, le 10 octobre 1970.</a:t>
            </a:r>
            <a:endParaRPr lang="en-CA"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07" name="Straight Connector 506">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9" name="Rectangle 508">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1" name="Straight Connector 510">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99" name="Rectangle 50"/>
          <p:cNvSpPr txBox="1"/>
          <p:nvPr/>
        </p:nvSpPr>
        <p:spPr>
          <a:xfrm>
            <a:off x="762000" y="1740724"/>
            <a:ext cx="4384141" cy="447719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45720" tIns="45720" rIns="45720" bIns="45720" rtlCol="0">
            <a:normAutofit/>
          </a:bodyPr>
          <a:lstStyle/>
          <a:p>
            <a:pPr algn="just" defTabSz="914400">
              <a:lnSpc>
                <a:spcPct val="90000"/>
              </a:lnSpc>
              <a:spcBef>
                <a:spcPct val="20000"/>
              </a:spcBef>
              <a:spcAft>
                <a:spcPts val="600"/>
              </a:spcAft>
              <a:buClr>
                <a:schemeClr val="accent1"/>
              </a:buClr>
              <a:buSzPct val="80000"/>
              <a:defRPr sz="2700" b="1">
                <a:solidFill>
                  <a:srgbClr val="595959"/>
                </a:solidFill>
                <a:latin typeface="Calibri"/>
                <a:ea typeface="Calibri"/>
                <a:cs typeface="Calibri"/>
                <a:sym typeface="Calibri"/>
              </a:defRPr>
            </a:pPr>
            <a:r>
              <a:rPr lang="fr-CA" sz="2700" dirty="0">
                <a:solidFill>
                  <a:srgbClr val="FFFFFF"/>
                </a:solidFill>
              </a:rPr>
              <a:t>Prenez des notes au fur et à mesure et si vous avez des questions, j'y répondrai à la fin de cette présentation ou vous pouvez à tout moment m'envoyer un courriel à l'adresse </a:t>
            </a:r>
            <a:r>
              <a:rPr lang="fr-CA" sz="2700" u="sng" dirty="0">
                <a:solidFill>
                  <a:srgbClr val="FFFFFF"/>
                </a:solidFill>
              </a:rPr>
              <a:t>del@aa90.org. </a:t>
            </a:r>
          </a:p>
        </p:txBody>
      </p:sp>
      <p:pic>
        <p:nvPicPr>
          <p:cNvPr id="498" name="note-taking.jpg" descr="note-taking.jpg"/>
          <p:cNvPicPr>
            <a:picLocks noGrp="1" noChangeAspect="1"/>
          </p:cNvPicPr>
          <p:nvPr>
            <p:ph type="pic" idx="21"/>
          </p:nvPr>
        </p:nvPicPr>
        <p:blipFill rotWithShape="1">
          <a:blip r:embed="rId3"/>
          <a:srcRect t="7707" b="7707"/>
          <a:stretch/>
        </p:blipFill>
        <p:spPr>
          <a:xfrm>
            <a:off x="6096000" y="1894531"/>
            <a:ext cx="5455921" cy="3068938"/>
          </a:xfrm>
          <a:prstGeom prst="rect">
            <a:avLst/>
          </a:prstGeom>
        </p:spPr>
      </p:pic>
      <p:sp>
        <p:nvSpPr>
          <p:cNvPr id="502" name="12"/>
          <p:cNvSpPr/>
          <p:nvPr/>
        </p:nvSpPr>
        <p:spPr>
          <a:xfrm>
            <a:off x="11709400" y="6390640"/>
            <a:ext cx="337379" cy="337379"/>
          </a:xfrm>
          <a:prstGeom prst="rect">
            <a:avLst/>
          </a:prstGeom>
          <a:ln w="635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1500"/>
            </a:pPr>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1" name="Rectangle 10">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A01E224-02B5-AF40-9E52-96BF70342076}"/>
              </a:ext>
            </a:extLst>
          </p:cNvPr>
          <p:cNvSpPr txBox="1"/>
          <p:nvPr/>
        </p:nvSpPr>
        <p:spPr>
          <a:xfrm>
            <a:off x="3256384" y="0"/>
            <a:ext cx="5467738" cy="523220"/>
          </a:xfrm>
          <a:prstGeom prst="rect">
            <a:avLst/>
          </a:prstGeom>
          <a:noFill/>
        </p:spPr>
        <p:txBody>
          <a:bodyPr wrap="square" rtlCol="0">
            <a:spAutoFit/>
          </a:bodyPr>
          <a:lstStyle/>
          <a:p>
            <a:r>
              <a:rPr lang="fr-CA" sz="2800" dirty="0"/>
              <a:t>GRATITUDE POUR MA VIE ! </a:t>
            </a:r>
          </a:p>
        </p:txBody>
      </p:sp>
      <p:sp>
        <p:nvSpPr>
          <p:cNvPr id="3" name="Picture Placeholder 2">
            <a:extLst>
              <a:ext uri="{FF2B5EF4-FFF2-40B4-BE49-F238E27FC236}">
                <a16:creationId xmlns:a16="http://schemas.microsoft.com/office/drawing/2014/main" id="{3FC73C16-A1D4-E597-F667-24C1B66F8D28}"/>
              </a:ext>
            </a:extLst>
          </p:cNvPr>
          <p:cNvSpPr>
            <a:spLocks noGrp="1"/>
          </p:cNvSpPr>
          <p:nvPr>
            <p:ph type="pic" idx="21"/>
          </p:nvPr>
        </p:nvSpPr>
        <p:spPr/>
        <p:txBody>
          <a:bodyPr/>
          <a:lstStyle/>
          <a:p>
            <a:endParaRPr lang="en-CA"/>
          </a:p>
        </p:txBody>
      </p:sp>
    </p:spTree>
    <p:extLst>
      <p:ext uri="{BB962C8B-B14F-4D97-AF65-F5344CB8AC3E}">
        <p14:creationId xmlns:p14="http://schemas.microsoft.com/office/powerpoint/2010/main" val="2504484076"/>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0" name="Picture Placeholder 2" descr="Picture Placeholder 2"/>
          <p:cNvPicPr>
            <a:picLocks noGrp="1" noChangeAspect="1"/>
          </p:cNvPicPr>
          <p:nvPr>
            <p:ph type="pic" idx="21"/>
          </p:nvPr>
        </p:nvPicPr>
        <p:blipFill>
          <a:blip r:embed="rId2"/>
          <a:srcRect t="21875" b="21875"/>
          <a:stretch>
            <a:fillRect/>
          </a:stretch>
        </p:blipFill>
        <p:spPr>
          <a:prstGeom prst="rect">
            <a:avLst/>
          </a:prstGeom>
        </p:spPr>
      </p:pic>
      <p:sp>
        <p:nvSpPr>
          <p:cNvPr id="1271" name="Rectangle 23"/>
          <p:cNvSpPr/>
          <p:nvPr/>
        </p:nvSpPr>
        <p:spPr>
          <a:xfrm>
            <a:off x="-2" y="841"/>
            <a:ext cx="10371944" cy="6856318"/>
          </a:xfrm>
          <a:prstGeom prst="rect">
            <a:avLst/>
          </a:prstGeom>
          <a:solidFill>
            <a:srgbClr val="000000">
              <a:alpha val="20000"/>
            </a:srgbClr>
          </a:solidFill>
          <a:ln w="12700">
            <a:miter lim="400000"/>
          </a:ln>
        </p:spPr>
        <p:txBody>
          <a:bodyPr lIns="45719" rIns="45719" anchor="ctr"/>
          <a:lstStyle/>
          <a:p>
            <a:pPr algn="ctr">
              <a:defRPr>
                <a:solidFill>
                  <a:srgbClr val="FFFFFF"/>
                </a:solidFill>
              </a:defRPr>
            </a:pPr>
            <a:endParaRPr/>
          </a:p>
        </p:txBody>
      </p:sp>
      <p:pic>
        <p:nvPicPr>
          <p:cNvPr id="1272" name="Image" descr="Image"/>
          <p:cNvPicPr>
            <a:picLocks noChangeAspect="1"/>
          </p:cNvPicPr>
          <p:nvPr/>
        </p:nvPicPr>
        <p:blipFill>
          <a:blip r:embed="rId3"/>
          <a:srcRect b="20278"/>
          <a:stretch>
            <a:fillRect/>
          </a:stretch>
        </p:blipFill>
        <p:spPr>
          <a:xfrm>
            <a:off x="4" y="1489229"/>
            <a:ext cx="10371943" cy="5380970"/>
          </a:xfrm>
          <a:prstGeom prst="rect">
            <a:avLst/>
          </a:prstGeom>
          <a:ln w="12700">
            <a:miter lim="400000"/>
          </a:ln>
        </p:spPr>
      </p:pic>
      <p:sp>
        <p:nvSpPr>
          <p:cNvPr id="1273" name="Rectangle 39"/>
          <p:cNvSpPr/>
          <p:nvPr/>
        </p:nvSpPr>
        <p:spPr>
          <a:xfrm>
            <a:off x="10371941" y="841"/>
            <a:ext cx="1820060" cy="6856318"/>
          </a:xfrm>
          <a:prstGeom prst="rect">
            <a:avLst/>
          </a:prstGeom>
          <a:solidFill>
            <a:srgbClr val="55B2DA"/>
          </a:solidFill>
          <a:ln w="12700">
            <a:miter lim="400000"/>
          </a:ln>
        </p:spPr>
        <p:txBody>
          <a:bodyPr lIns="45719" rIns="45719" anchor="ctr"/>
          <a:lstStyle/>
          <a:p>
            <a:pPr algn="ctr">
              <a:defRPr>
                <a:solidFill>
                  <a:srgbClr val="FFFFFF"/>
                </a:solidFill>
              </a:defRPr>
            </a:pPr>
            <a:endParaRPr/>
          </a:p>
        </p:txBody>
      </p:sp>
      <p:sp>
        <p:nvSpPr>
          <p:cNvPr id="1275" name="Rectangle 5"/>
          <p:cNvSpPr txBox="1"/>
          <p:nvPr/>
        </p:nvSpPr>
        <p:spPr>
          <a:xfrm>
            <a:off x="690555" y="714444"/>
            <a:ext cx="8990829" cy="2018694"/>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70000"/>
              </a:lnSpc>
              <a:defRPr sz="4400" b="1">
                <a:solidFill>
                  <a:srgbClr val="FFFFFF"/>
                </a:solidFill>
                <a:latin typeface="Calibri"/>
                <a:ea typeface="Calibri"/>
                <a:cs typeface="Calibri"/>
                <a:sym typeface="Calibri"/>
              </a:defRPr>
            </a:pPr>
            <a:r>
              <a:rPr lang="fr-FR" dirty="0"/>
              <a:t>74</a:t>
            </a:r>
            <a:r>
              <a:rPr lang="fr-FR" baseline="30000" dirty="0"/>
              <a:t>e</a:t>
            </a:r>
            <a:r>
              <a:rPr lang="fr-FR" dirty="0"/>
              <a:t> Conférence des Services généraux</a:t>
            </a:r>
          </a:p>
          <a:p>
            <a:pPr algn="ctr">
              <a:lnSpc>
                <a:spcPct val="70000"/>
              </a:lnSpc>
              <a:defRPr sz="4400" b="1">
                <a:solidFill>
                  <a:srgbClr val="FFFFFF"/>
                </a:solidFill>
                <a:latin typeface="Calibri"/>
                <a:ea typeface="Calibri"/>
                <a:cs typeface="Calibri"/>
                <a:sym typeface="Calibri"/>
              </a:defRPr>
            </a:pPr>
            <a:r>
              <a:rPr lang="fr-FR" dirty="0"/>
              <a:t>Rapport final de la déléguée</a:t>
            </a:r>
          </a:p>
          <a:p>
            <a:pPr algn="ctr">
              <a:lnSpc>
                <a:spcPct val="70000"/>
              </a:lnSpc>
              <a:defRPr sz="4400" b="1">
                <a:solidFill>
                  <a:srgbClr val="FFFFFF"/>
                </a:solidFill>
                <a:latin typeface="Calibri"/>
                <a:ea typeface="Calibri"/>
                <a:cs typeface="Calibri"/>
                <a:sym typeface="Calibri"/>
              </a:defRPr>
            </a:pPr>
            <a:endParaRPr lang="fr-FR" dirty="0"/>
          </a:p>
          <a:p>
            <a:pPr algn="ctr">
              <a:lnSpc>
                <a:spcPct val="70000"/>
              </a:lnSpc>
              <a:defRPr sz="4400" b="1">
                <a:solidFill>
                  <a:srgbClr val="FFFFFF"/>
                </a:solidFill>
                <a:latin typeface="Calibri"/>
                <a:ea typeface="Calibri"/>
                <a:cs typeface="Calibri"/>
                <a:sym typeface="Calibri"/>
              </a:defRPr>
            </a:pPr>
            <a:r>
              <a:rPr lang="fr-FR" dirty="0"/>
              <a:t>Merci </a:t>
            </a:r>
            <a:r>
              <a:rPr lang="fr-FR"/>
              <a:t>de servir</a:t>
            </a:r>
            <a:endParaRPr dirty="0"/>
          </a:p>
        </p:txBody>
      </p:sp>
      <p:sp>
        <p:nvSpPr>
          <p:cNvPr id="1276" name="Rick W., Delegate - Panel 73…"/>
          <p:cNvSpPr txBox="1"/>
          <p:nvPr/>
        </p:nvSpPr>
        <p:spPr>
          <a:xfrm>
            <a:off x="588994" y="5995741"/>
            <a:ext cx="4678138" cy="6408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80000"/>
              </a:lnSpc>
              <a:defRPr sz="2200" b="1">
                <a:solidFill>
                  <a:srgbClr val="FFFFFF"/>
                </a:solidFill>
                <a:latin typeface="Calibri"/>
                <a:ea typeface="Calibri"/>
                <a:cs typeface="Calibri"/>
                <a:sym typeface="Calibri"/>
              </a:defRPr>
            </a:pPr>
            <a:r>
              <a:rPr lang="fr-CA" dirty="0"/>
              <a:t>Debbie L. P74 R90 Nord-ouest QC</a:t>
            </a:r>
          </a:p>
          <a:p>
            <a:pPr>
              <a:lnSpc>
                <a:spcPct val="80000"/>
              </a:lnSpc>
              <a:defRPr sz="2200" b="1">
                <a:solidFill>
                  <a:srgbClr val="FFFFFF"/>
                </a:solidFill>
                <a:latin typeface="Calibri"/>
                <a:ea typeface="Calibri"/>
                <a:cs typeface="Calibri"/>
                <a:sym typeface="Calibri"/>
              </a:defRPr>
            </a:pPr>
            <a:r>
              <a:rPr lang="fr-CA" dirty="0"/>
              <a:t>del@aa90.org</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3386</TotalTime>
  <Words>9513</Words>
  <Application>Microsoft Office PowerPoint</Application>
  <PresentationFormat>Widescreen</PresentationFormat>
  <Paragraphs>526</Paragraphs>
  <Slides>91</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91</vt:i4>
      </vt:variant>
    </vt:vector>
  </HeadingPairs>
  <TitlesOfParts>
    <vt:vector size="100" baseType="lpstr">
      <vt:lpstr>Aptos</vt:lpstr>
      <vt:lpstr>Arial</vt:lpstr>
      <vt:lpstr>Bernard MT Condensed</vt:lpstr>
      <vt:lpstr>Calibri</vt:lpstr>
      <vt:lpstr>Tw Cen MT</vt:lpstr>
      <vt:lpstr>Tw Cen MT Condensed</vt:lpstr>
      <vt:lpstr>Wingdings</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Debbie</dc:creator>
  <cp:lastModifiedBy>Na Bi</cp:lastModifiedBy>
  <cp:revision>76</cp:revision>
  <cp:lastPrinted>2024-06-06T16:00:02Z</cp:lastPrinted>
  <dcterms:modified xsi:type="dcterms:W3CDTF">2024-06-13T13:37:14Z</dcterms:modified>
</cp:coreProperties>
</file>