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8" r:id="rId2"/>
    <p:sldId id="27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290362-E77B-42C1-A87E-F964941E36A0}" v="96" dt="2026-02-24T03:32:25.3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567C1B-A14B-4AA0-A6BA-82439888F5E5}" type="datetimeFigureOut">
              <a:rPr lang="en-CA" smtClean="0"/>
              <a:t>2026-02-23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C41135-6210-46A0-B277-7674E918D8AE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14603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>
            <a:extLst>
              <a:ext uri="{FF2B5EF4-FFF2-40B4-BE49-F238E27FC236}">
                <a16:creationId xmlns:a16="http://schemas.microsoft.com/office/drawing/2014/main" id="{2B860F09-B89B-F2C9-78AF-E00F0B10865A}"/>
              </a:ext>
            </a:extLst>
          </p:cNvPr>
          <p:cNvSpPr>
            <a:spLocks noChangeShapeType="1"/>
          </p:cNvSpPr>
          <p:nvPr/>
        </p:nvSpPr>
        <p:spPr bwMode="auto">
          <a:xfrm>
            <a:off x="1" y="333375"/>
            <a:ext cx="12196233" cy="0"/>
          </a:xfrm>
          <a:prstGeom prst="line">
            <a:avLst/>
          </a:prstGeom>
          <a:noFill/>
          <a:ln w="12700" cap="sq">
            <a:solidFill>
              <a:srgbClr val="003399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Arc 3">
            <a:extLst>
              <a:ext uri="{FF2B5EF4-FFF2-40B4-BE49-F238E27FC236}">
                <a16:creationId xmlns:a16="http://schemas.microsoft.com/office/drawing/2014/main" id="{C345D7B5-DE14-4BE4-39D6-C4905CA06C60}"/>
              </a:ext>
            </a:extLst>
          </p:cNvPr>
          <p:cNvSpPr>
            <a:spLocks/>
          </p:cNvSpPr>
          <p:nvPr/>
        </p:nvSpPr>
        <p:spPr bwMode="auto">
          <a:xfrm>
            <a:off x="0" y="842963"/>
            <a:ext cx="3860800" cy="6018212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Line 10">
            <a:extLst>
              <a:ext uri="{FF2B5EF4-FFF2-40B4-BE49-F238E27FC236}">
                <a16:creationId xmlns:a16="http://schemas.microsoft.com/office/drawing/2014/main" id="{6B145A26-8EAB-2441-19A0-71763FEEE0C8}"/>
              </a:ext>
            </a:extLst>
          </p:cNvPr>
          <p:cNvSpPr>
            <a:spLocks noChangeShapeType="1"/>
          </p:cNvSpPr>
          <p:nvPr/>
        </p:nvSpPr>
        <p:spPr bwMode="auto">
          <a:xfrm>
            <a:off x="1" y="404813"/>
            <a:ext cx="12196233" cy="0"/>
          </a:xfrm>
          <a:prstGeom prst="line">
            <a:avLst/>
          </a:prstGeom>
          <a:noFill/>
          <a:ln w="12700" cap="sq">
            <a:solidFill>
              <a:srgbClr val="003399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Line 11">
            <a:extLst>
              <a:ext uri="{FF2B5EF4-FFF2-40B4-BE49-F238E27FC236}">
                <a16:creationId xmlns:a16="http://schemas.microsoft.com/office/drawing/2014/main" id="{EC85A6DA-02E4-637B-86DD-8F12EBB28B24}"/>
              </a:ext>
            </a:extLst>
          </p:cNvPr>
          <p:cNvSpPr>
            <a:spLocks noChangeShapeType="1"/>
          </p:cNvSpPr>
          <p:nvPr/>
        </p:nvSpPr>
        <p:spPr bwMode="auto">
          <a:xfrm>
            <a:off x="1" y="260350"/>
            <a:ext cx="12196233" cy="0"/>
          </a:xfrm>
          <a:prstGeom prst="line">
            <a:avLst/>
          </a:prstGeom>
          <a:noFill/>
          <a:ln w="12700" cap="sq">
            <a:solidFill>
              <a:srgbClr val="003399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2544233" y="427038"/>
            <a:ext cx="9645651" cy="1778000"/>
          </a:xfrm>
        </p:spPr>
        <p:txBody>
          <a:bodyPr anchor="b"/>
          <a:lstStyle>
            <a:lvl1pPr>
              <a:lnSpc>
                <a:spcPct val="80000"/>
              </a:lnSpc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1AC170-5307-F27F-9617-BE6C4A1ADE7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CA">
              <a:solidFill>
                <a:srgbClr val="FFFFFF"/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C7FC5B-DFF7-4B4C-03DF-F24F239BFF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CA">
              <a:solidFill>
                <a:srgbClr val="FFFFFF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A9CCF5-6EB9-9858-BD1B-EF639C1DEF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3C1EA709-92DC-4792-BB05-8ACC8362ACA8}" type="slidenum">
              <a:rPr lang="fr-CA" altLang="en-US" smtClean="0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fr-CA" altLang="en-US">
              <a:solidFill>
                <a:srgbClr val="FFFFFF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C47CFC2-8C5D-E23E-BF4D-EBB4557EA89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46400" y="2755106"/>
            <a:ext cx="8639544" cy="177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656769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A834FD-C565-E329-F4BC-AADD0D21C5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EBFB05-F703-BE52-AF59-B2D69782D9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0927C-EFA5-C2F3-C034-A238D00E9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AD3DF-32BF-42C8-93B0-3E84DA33EBCC}" type="datetimeFigureOut">
              <a:rPr lang="en-CA" smtClean="0"/>
              <a:t>2026-02-23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FDB20E-B37A-E4FA-47EA-B1EECED44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0E472575-FAE4-4694-8392-1E97A1AB79BA}" type="slidenum">
              <a:rPr lang="en-CA" smtClean="0"/>
              <a:pPr/>
              <a:t>‹N°›</a:t>
            </a:fld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FC4580-3B16-2610-4AE2-AFAFF36D7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6209B-0076-40CA-ABFD-30646C99FCF4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98970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E7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rc 2">
            <a:extLst>
              <a:ext uri="{FF2B5EF4-FFF2-40B4-BE49-F238E27FC236}">
                <a16:creationId xmlns:a16="http://schemas.microsoft.com/office/drawing/2014/main" id="{D1D53730-4F37-7C63-A722-00600C4FBD28}"/>
              </a:ext>
            </a:extLst>
          </p:cNvPr>
          <p:cNvSpPr>
            <a:spLocks/>
          </p:cNvSpPr>
          <p:nvPr/>
        </p:nvSpPr>
        <p:spPr bwMode="auto">
          <a:xfrm>
            <a:off x="1" y="0"/>
            <a:ext cx="2544233" cy="686117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CA" sz="1800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E0E2DE1-017A-2028-FD75-2422800F07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734733" y="476250"/>
            <a:ext cx="9152467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CA" altLang="en-US"/>
              <a:t>Cliquez pour modifier le style du titre du masque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90217C7-BF39-AC43-E109-366D5AA24F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734733" y="1981200"/>
            <a:ext cx="9152467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A" altLang="en-US"/>
              <a:t>Cliquez pour modifier les styles du texte du masque</a:t>
            </a:r>
          </a:p>
          <a:p>
            <a:pPr lvl="1"/>
            <a:r>
              <a:rPr lang="fr-CA" altLang="en-US"/>
              <a:t>Deuxième niveau</a:t>
            </a:r>
          </a:p>
          <a:p>
            <a:pPr lvl="2"/>
            <a:r>
              <a:rPr lang="fr-CA" altLang="en-US"/>
              <a:t>Troisième niveau</a:t>
            </a:r>
          </a:p>
          <a:p>
            <a:pPr lvl="3"/>
            <a:r>
              <a:rPr lang="fr-CA" altLang="en-US"/>
              <a:t>Quatrième niveau</a:t>
            </a:r>
          </a:p>
          <a:p>
            <a:pPr lvl="4"/>
            <a:r>
              <a:rPr lang="fr-CA" altLang="en-US"/>
              <a:t>Cinquième niveau</a:t>
            </a:r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AF51154C-6ACD-24A3-319A-E6AE11BA59B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06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+mn-lt"/>
              </a:defRPr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4A5BFA23-8065-6638-4C76-DD6FC803045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7752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+mn-lt"/>
              </a:defRPr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8199" name="Rectangle 7">
            <a:extLst>
              <a:ext uri="{FF2B5EF4-FFF2-40B4-BE49-F238E27FC236}">
                <a16:creationId xmlns:a16="http://schemas.microsoft.com/office/drawing/2014/main" id="{7F8191AA-9EE9-9047-A84B-37B80F7B0A9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3472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kumimoji="0"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A691553-B966-402D-BE60-40C805DFA9C9}" type="slidenum">
              <a:rPr lang="fr-CA" altLang="en-US"/>
              <a:pPr>
                <a:defRPr/>
              </a:pPr>
              <a:t>‹N°›</a:t>
            </a:fld>
            <a:endParaRPr lang="fr-CA" alt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5AD8D9-1A77-1321-D196-68385766CE4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347200" y="6215108"/>
            <a:ext cx="2540000" cy="523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52101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ransition>
    <p:random/>
  </p:transition>
  <p:txStyles>
    <p:titleStyle>
      <a:lvl1pPr algn="l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rgbClr val="003399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rgbClr val="003399"/>
          </a:solidFill>
          <a:latin typeface="Arial Narrow" pitchFamily="34" charset="0"/>
        </a:defRPr>
      </a:lvl2pPr>
      <a:lvl3pPr algn="l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rgbClr val="003399"/>
          </a:solidFill>
          <a:latin typeface="Arial Narrow" pitchFamily="34" charset="0"/>
        </a:defRPr>
      </a:lvl3pPr>
      <a:lvl4pPr algn="l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rgbClr val="003399"/>
          </a:solidFill>
          <a:latin typeface="Arial Narrow" pitchFamily="34" charset="0"/>
        </a:defRPr>
      </a:lvl4pPr>
      <a:lvl5pPr algn="l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rgbClr val="003399"/>
          </a:solidFill>
          <a:latin typeface="Arial Narrow" pitchFamily="34" charset="0"/>
        </a:defRPr>
      </a:lvl5pPr>
      <a:lvl6pPr marL="457200" algn="l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rgbClr val="003399"/>
          </a:solidFill>
          <a:latin typeface="Arial Narrow" pitchFamily="34" charset="0"/>
        </a:defRPr>
      </a:lvl6pPr>
      <a:lvl7pPr marL="914400" algn="l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rgbClr val="003399"/>
          </a:solidFill>
          <a:latin typeface="Arial Narrow" pitchFamily="34" charset="0"/>
        </a:defRPr>
      </a:lvl7pPr>
      <a:lvl8pPr marL="1371600" algn="l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rgbClr val="003399"/>
          </a:solidFill>
          <a:latin typeface="Arial Narrow" pitchFamily="34" charset="0"/>
        </a:defRPr>
      </a:lvl8pPr>
      <a:lvl9pPr marL="1828800" algn="l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rgbClr val="003399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Font typeface="Wingdings" panose="05000000000000000000" pitchFamily="2" charset="2"/>
        <a:buChar char="§"/>
        <a:defRPr sz="2800">
          <a:solidFill>
            <a:srgbClr val="003399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Font typeface="Wingdings" panose="05000000000000000000" pitchFamily="2" charset="2"/>
        <a:buChar char="§"/>
        <a:defRPr sz="2600">
          <a:solidFill>
            <a:srgbClr val="003399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Font typeface="Wingdings" panose="05000000000000000000" pitchFamily="2" charset="2"/>
        <a:buChar char="§"/>
        <a:defRPr sz="2400">
          <a:solidFill>
            <a:srgbClr val="003399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Font typeface="Wingdings" panose="05000000000000000000" pitchFamily="2" charset="2"/>
        <a:buChar char="§"/>
        <a:defRPr sz="2000">
          <a:solidFill>
            <a:srgbClr val="003399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Font typeface="Wingdings" panose="05000000000000000000" pitchFamily="2" charset="2"/>
        <a:buChar char="§"/>
        <a:defRPr sz="2000">
          <a:solidFill>
            <a:srgbClr val="003399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Font typeface="Wingdings" pitchFamily="2" charset="2"/>
        <a:buChar char="§"/>
        <a:defRPr sz="2000">
          <a:solidFill>
            <a:srgbClr val="003399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Font typeface="Wingdings" pitchFamily="2" charset="2"/>
        <a:buChar char="§"/>
        <a:defRPr sz="2000">
          <a:solidFill>
            <a:srgbClr val="003399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Font typeface="Wingdings" pitchFamily="2" charset="2"/>
        <a:buChar char="§"/>
        <a:defRPr sz="2000">
          <a:solidFill>
            <a:srgbClr val="003399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Font typeface="Wingdings" pitchFamily="2" charset="2"/>
        <a:buChar char="§"/>
        <a:defRPr sz="2000">
          <a:solidFill>
            <a:srgbClr val="003399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60EF4-B35F-F973-B1D3-41904C7C55D0}"/>
              </a:ext>
            </a:extLst>
          </p:cNvPr>
          <p:cNvSpPr>
            <a:spLocks noGrp="1"/>
          </p:cNvSpPr>
          <p:nvPr>
            <p:ph type="ctrTitle" sz="quarter"/>
          </p:nvPr>
        </p:nvSpPr>
        <p:spPr>
          <a:xfrm>
            <a:off x="3680740" y="659756"/>
            <a:ext cx="8148580" cy="1747773"/>
          </a:xfrm>
        </p:spPr>
        <p:txBody>
          <a:bodyPr/>
          <a:lstStyle/>
          <a:p>
            <a:r>
              <a:rPr lang="fr-FR" sz="4000" dirty="0">
                <a:latin typeface="+mn-lt"/>
              </a:rPr>
              <a:t>Échange de vues</a:t>
            </a:r>
            <a:br>
              <a:rPr lang="fr-FR" sz="4000" dirty="0">
                <a:latin typeface="+mn-lt"/>
              </a:rPr>
            </a:br>
            <a:r>
              <a:rPr lang="fr-FR" sz="4000" dirty="0">
                <a:latin typeface="+mn-lt"/>
              </a:rPr>
              <a:t>Hausse du prix des publications</a:t>
            </a:r>
            <a:endParaRPr lang="en-CA" sz="4000" dirty="0">
              <a:latin typeface="+mn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323CE6-7F42-AF3F-9FD4-60B29339D419}"/>
              </a:ext>
            </a:extLst>
          </p:cNvPr>
          <p:cNvSpPr txBox="1"/>
          <p:nvPr/>
        </p:nvSpPr>
        <p:spPr>
          <a:xfrm>
            <a:off x="9803759" y="6407816"/>
            <a:ext cx="1886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chemeClr val="accent2">
                    <a:lumMod val="75000"/>
                  </a:schemeClr>
                </a:solidFill>
              </a:rPr>
              <a:t>10 mars 2026</a:t>
            </a:r>
          </a:p>
        </p:txBody>
      </p:sp>
    </p:spTree>
    <p:extLst>
      <p:ext uri="{BB962C8B-B14F-4D97-AF65-F5344CB8AC3E}">
        <p14:creationId xmlns:p14="http://schemas.microsoft.com/office/powerpoint/2010/main" val="1049269558"/>
      </p:ext>
    </p:extLst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0804B-6DDB-9AEB-8CAA-FDFDDBAC2C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6591" y="218268"/>
            <a:ext cx="9160272" cy="732039"/>
          </a:xfrm>
        </p:spPr>
        <p:txBody>
          <a:bodyPr/>
          <a:lstStyle/>
          <a:p>
            <a:pPr algn="l"/>
            <a:r>
              <a:rPr lang="en-CA" sz="4000" dirty="0"/>
              <a:t>Sources pour </a:t>
            </a:r>
            <a:r>
              <a:rPr lang="en-CA" sz="4000" dirty="0" err="1"/>
              <a:t>amorcer</a:t>
            </a:r>
            <a:r>
              <a:rPr lang="en-CA" sz="4000" dirty="0"/>
              <a:t> la discussion à la suite de la hausse des prix des Publications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A7B904-9032-1108-CE75-DD3DDCA742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1706" y="1317776"/>
            <a:ext cx="9144000" cy="4222448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CA" dirty="0"/>
              <a:t>Rapport final CSG 2025 : </a:t>
            </a:r>
            <a:r>
              <a:rPr lang="en-CA" dirty="0">
                <a:ea typeface="+mn-lt"/>
                <a:cs typeface="+mn-lt"/>
              </a:rPr>
              <a:t>https://www.aa.org/fr/rapport-final-de-la-conference-des-services-generaux-de-2025</a:t>
            </a:r>
            <a:endParaRPr lang="en-CA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CA" dirty="0"/>
              <a:t>FM-39 (</a:t>
            </a:r>
            <a:r>
              <a:rPr lang="en-CA" dirty="0" err="1"/>
              <a:t>historique</a:t>
            </a:r>
            <a:r>
              <a:rPr lang="en-CA" dirty="0"/>
              <a:t> </a:t>
            </a:r>
            <a:r>
              <a:rPr lang="en-CA" dirty="0" err="1"/>
              <a:t>hausse</a:t>
            </a:r>
            <a:r>
              <a:rPr lang="en-CA" dirty="0"/>
              <a:t> des prix)  :  </a:t>
            </a:r>
            <a:r>
              <a:rPr lang="en-CA" dirty="0">
                <a:ea typeface="+mn-lt"/>
                <a:cs typeface="+mn-lt"/>
              </a:rPr>
              <a:t>https://www.aa.org/fr/fm-39-resolutions-de-la-conference</a:t>
            </a:r>
            <a:endParaRPr lang="en-CA">
              <a:cs typeface="Arial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CA" dirty="0"/>
              <a:t>Rapport </a:t>
            </a:r>
            <a:r>
              <a:rPr lang="en-CA" err="1"/>
              <a:t>trimestriel</a:t>
            </a:r>
            <a:r>
              <a:rPr lang="en-CA" dirty="0"/>
              <a:t> : </a:t>
            </a:r>
            <a:r>
              <a:rPr lang="en-CA" dirty="0">
                <a:ea typeface="+mn-lt"/>
                <a:cs typeface="+mn-lt"/>
              </a:rPr>
              <a:t>https://www.aa.org/fr/quarterly-reports-from-gso</a:t>
            </a:r>
            <a:endParaRPr lang="en-CA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CA" dirty="0"/>
              <a:t>Quoi de </a:t>
            </a:r>
            <a:r>
              <a:rPr lang="en-CA" err="1"/>
              <a:t>neuf</a:t>
            </a:r>
            <a:r>
              <a:rPr lang="en-CA" dirty="0"/>
              <a:t> “</a:t>
            </a:r>
            <a:r>
              <a:rPr lang="en-CA" err="1"/>
              <a:t>lettre</a:t>
            </a:r>
            <a:r>
              <a:rPr lang="en-CA" dirty="0"/>
              <a:t> explicative” 22 </a:t>
            </a:r>
            <a:r>
              <a:rPr lang="en-CA" err="1"/>
              <a:t>décembre</a:t>
            </a:r>
            <a:r>
              <a:rPr lang="en-CA" dirty="0"/>
              <a:t> 2025 : </a:t>
            </a:r>
            <a:r>
              <a:rPr lang="en-CA" dirty="0">
                <a:ea typeface="+mn-lt"/>
                <a:cs typeface="+mn-lt"/>
              </a:rPr>
              <a:t>https://www.aa.org/fr/news-and-announcements</a:t>
            </a:r>
            <a:endParaRPr lang="en-CA">
              <a:cs typeface="Arial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CA" dirty="0"/>
              <a:t>Manuel du Service..., p.65 </a:t>
            </a:r>
            <a:r>
              <a:rPr lang="en-CA" dirty="0" err="1"/>
              <a:t>Comité</a:t>
            </a:r>
            <a:r>
              <a:rPr lang="en-CA" dirty="0"/>
              <a:t> </a:t>
            </a:r>
            <a:r>
              <a:rPr lang="en-CA" dirty="0" err="1"/>
              <a:t>Édition</a:t>
            </a:r>
            <a:r>
              <a:rPr lang="en-CA" dirty="0"/>
              <a:t> sous Conseil </a:t>
            </a:r>
            <a:r>
              <a:rPr lang="en-CA" dirty="0" err="1"/>
              <a:t>d’administration</a:t>
            </a:r>
            <a:r>
              <a:rPr lang="en-CA" dirty="0"/>
              <a:t> </a:t>
            </a:r>
            <a:r>
              <a:rPr lang="en-CA" dirty="0" err="1"/>
              <a:t>d’AAWS</a:t>
            </a:r>
            <a:r>
              <a:rPr lang="en-CA" dirty="0"/>
              <a:t> “</a:t>
            </a:r>
            <a:r>
              <a:rPr lang="en-CA" dirty="0" err="1"/>
              <a:t>S’occupe</a:t>
            </a:r>
            <a:r>
              <a:rPr lang="en-CA" dirty="0"/>
              <a:t> de la tariffication, des </a:t>
            </a:r>
            <a:r>
              <a:rPr lang="en-CA" dirty="0" err="1"/>
              <a:t>réimpressions</a:t>
            </a:r>
            <a:r>
              <a:rPr lang="en-CA" dirty="0"/>
              <a:t> et </a:t>
            </a:r>
            <a:r>
              <a:rPr lang="en-CA" dirty="0" err="1"/>
              <a:t>autres</a:t>
            </a:r>
            <a:r>
              <a:rPr lang="en-CA" dirty="0"/>
              <a:t> questions </a:t>
            </a:r>
            <a:r>
              <a:rPr lang="en-CA" dirty="0" err="1"/>
              <a:t>d’édition</a:t>
            </a:r>
            <a:r>
              <a:rPr lang="en-CA" dirty="0"/>
              <a:t>”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CA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0F473E7-4FDB-08FD-8895-F0A20459E832}"/>
              </a:ext>
            </a:extLst>
          </p:cNvPr>
          <p:cNvCxnSpPr>
            <a:cxnSpLocks/>
          </p:cNvCxnSpPr>
          <p:nvPr/>
        </p:nvCxnSpPr>
        <p:spPr bwMode="auto">
          <a:xfrm>
            <a:off x="2106591" y="1171930"/>
            <a:ext cx="9549115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92398825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Réguion 90">
  <a:themeElements>
    <a:clrScheme name="Generic 1">
      <a:dk1>
        <a:srgbClr val="800000"/>
      </a:dk1>
      <a:lt1>
        <a:srgbClr val="FFFFFF"/>
      </a:lt1>
      <a:dk2>
        <a:srgbClr val="000000"/>
      </a:dk2>
      <a:lt2>
        <a:srgbClr val="FFFFCC"/>
      </a:lt2>
      <a:accent1>
        <a:srgbClr val="000000"/>
      </a:accent1>
      <a:accent2>
        <a:srgbClr val="0033CC"/>
      </a:accent2>
      <a:accent3>
        <a:srgbClr val="AAAAAA"/>
      </a:accent3>
      <a:accent4>
        <a:srgbClr val="DADADA"/>
      </a:accent4>
      <a:accent5>
        <a:srgbClr val="AAAAAA"/>
      </a:accent5>
      <a:accent6>
        <a:srgbClr val="002DB9"/>
      </a:accent6>
      <a:hlink>
        <a:srgbClr val="800000"/>
      </a:hlink>
      <a:folHlink>
        <a:srgbClr val="660066"/>
      </a:folHlink>
    </a:clrScheme>
    <a:fontScheme name="Generic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fr-C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fr-C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Generic 1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33CC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2DB9"/>
        </a:accent6>
        <a:hlink>
          <a:srgbClr val="800000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c 2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8" id="{F04BE284-33AC-46FF-8174-5B21F0D9DD15}" vid="{91495C93-72F5-4ACD-B237-CFEEA1888D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1281</TotalTime>
  <Words>124</Words>
  <Application>Microsoft Office PowerPoint</Application>
  <PresentationFormat>Grand écran</PresentationFormat>
  <Paragraphs>8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Aptos</vt:lpstr>
      <vt:lpstr>Arial</vt:lpstr>
      <vt:lpstr>Arial Narrow</vt:lpstr>
      <vt:lpstr>Wingdings</vt:lpstr>
      <vt:lpstr>Thème Réguion 90</vt:lpstr>
      <vt:lpstr>Échange de vues Hausse du prix des publications</vt:lpstr>
      <vt:lpstr>Sources pour amorcer la discussion à la suite de la hausse des prix des Publications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Nathalie Reid</dc:creator>
  <cp:lastModifiedBy>Zachari</cp:lastModifiedBy>
  <cp:revision>76</cp:revision>
  <dcterms:created xsi:type="dcterms:W3CDTF">2026-01-07T13:36:12Z</dcterms:created>
  <dcterms:modified xsi:type="dcterms:W3CDTF">2026-02-24T03:36:25Z</dcterms:modified>
</cp:coreProperties>
</file>