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handoutMasterIdLst>
    <p:handoutMasterId r:id="rId102"/>
  </p:handoutMasterIdLst>
  <p:sldIdLst>
    <p:sldId id="256" r:id="rId2"/>
    <p:sldId id="275" r:id="rId3"/>
    <p:sldId id="278" r:id="rId4"/>
    <p:sldId id="279" r:id="rId5"/>
    <p:sldId id="270" r:id="rId6"/>
    <p:sldId id="282" r:id="rId7"/>
    <p:sldId id="273" r:id="rId8"/>
    <p:sldId id="281" r:id="rId9"/>
    <p:sldId id="283" r:id="rId10"/>
    <p:sldId id="284" r:id="rId11"/>
    <p:sldId id="285" r:id="rId12"/>
    <p:sldId id="286" r:id="rId13"/>
    <p:sldId id="477" r:id="rId14"/>
    <p:sldId id="288" r:id="rId15"/>
    <p:sldId id="404" r:id="rId16"/>
    <p:sldId id="276" r:id="rId17"/>
    <p:sldId id="290" r:id="rId18"/>
    <p:sldId id="409" r:id="rId19"/>
    <p:sldId id="289" r:id="rId20"/>
    <p:sldId id="392" r:id="rId21"/>
    <p:sldId id="291" r:id="rId22"/>
    <p:sldId id="394" r:id="rId23"/>
    <p:sldId id="395" r:id="rId24"/>
    <p:sldId id="393" r:id="rId25"/>
    <p:sldId id="396" r:id="rId26"/>
    <p:sldId id="397" r:id="rId27"/>
    <p:sldId id="398" r:id="rId28"/>
    <p:sldId id="399" r:id="rId29"/>
    <p:sldId id="400" r:id="rId30"/>
    <p:sldId id="401" r:id="rId31"/>
    <p:sldId id="402" r:id="rId32"/>
    <p:sldId id="403" r:id="rId33"/>
    <p:sldId id="405" r:id="rId34"/>
    <p:sldId id="407" r:id="rId35"/>
    <p:sldId id="408" r:id="rId36"/>
    <p:sldId id="406" r:id="rId37"/>
    <p:sldId id="410" r:id="rId38"/>
    <p:sldId id="411" r:id="rId39"/>
    <p:sldId id="413" r:id="rId40"/>
    <p:sldId id="412" r:id="rId41"/>
    <p:sldId id="414" r:id="rId42"/>
    <p:sldId id="415" r:id="rId43"/>
    <p:sldId id="416" r:id="rId44"/>
    <p:sldId id="417" r:id="rId45"/>
    <p:sldId id="418" r:id="rId46"/>
    <p:sldId id="419" r:id="rId47"/>
    <p:sldId id="420" r:id="rId48"/>
    <p:sldId id="421" r:id="rId49"/>
    <p:sldId id="422" r:id="rId50"/>
    <p:sldId id="423" r:id="rId51"/>
    <p:sldId id="425" r:id="rId52"/>
    <p:sldId id="426" r:id="rId53"/>
    <p:sldId id="429" r:id="rId54"/>
    <p:sldId id="428" r:id="rId55"/>
    <p:sldId id="430" r:id="rId56"/>
    <p:sldId id="431" r:id="rId57"/>
    <p:sldId id="432" r:id="rId58"/>
    <p:sldId id="433" r:id="rId59"/>
    <p:sldId id="434" r:id="rId60"/>
    <p:sldId id="435" r:id="rId61"/>
    <p:sldId id="436" r:id="rId62"/>
    <p:sldId id="437" r:id="rId63"/>
    <p:sldId id="483" r:id="rId64"/>
    <p:sldId id="441" r:id="rId65"/>
    <p:sldId id="442" r:id="rId66"/>
    <p:sldId id="443" r:id="rId67"/>
    <p:sldId id="444" r:id="rId68"/>
    <p:sldId id="445" r:id="rId69"/>
    <p:sldId id="446" r:id="rId70"/>
    <p:sldId id="449" r:id="rId71"/>
    <p:sldId id="448" r:id="rId72"/>
    <p:sldId id="450" r:id="rId73"/>
    <p:sldId id="452" r:id="rId74"/>
    <p:sldId id="453" r:id="rId75"/>
    <p:sldId id="454" r:id="rId76"/>
    <p:sldId id="456" r:id="rId77"/>
    <p:sldId id="457" r:id="rId78"/>
    <p:sldId id="458" r:id="rId79"/>
    <p:sldId id="461" r:id="rId80"/>
    <p:sldId id="462" r:id="rId81"/>
    <p:sldId id="464" r:id="rId82"/>
    <p:sldId id="485" r:id="rId83"/>
    <p:sldId id="465" r:id="rId84"/>
    <p:sldId id="467" r:id="rId85"/>
    <p:sldId id="466" r:id="rId86"/>
    <p:sldId id="468" r:id="rId87"/>
    <p:sldId id="470" r:id="rId88"/>
    <p:sldId id="471" r:id="rId89"/>
    <p:sldId id="475" r:id="rId90"/>
    <p:sldId id="476" r:id="rId91"/>
    <p:sldId id="478" r:id="rId92"/>
    <p:sldId id="479" r:id="rId93"/>
    <p:sldId id="480" r:id="rId94"/>
    <p:sldId id="481" r:id="rId95"/>
    <p:sldId id="484" r:id="rId96"/>
    <p:sldId id="486" r:id="rId97"/>
    <p:sldId id="482" r:id="rId98"/>
    <p:sldId id="488" r:id="rId99"/>
    <p:sldId id="490" r:id="rId100"/>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434" autoAdjust="0"/>
    <p:restoredTop sz="96283" autoAdjust="0"/>
  </p:normalViewPr>
  <p:slideViewPr>
    <p:cSldViewPr>
      <p:cViewPr varScale="1">
        <p:scale>
          <a:sx n="103" d="100"/>
          <a:sy n="103" d="100"/>
        </p:scale>
        <p:origin x="114" y="336"/>
      </p:cViewPr>
      <p:guideLst>
        <p:guide pos="3839"/>
        <p:guide orient="horz" pos="2160"/>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94400285511698"/>
          <c:y val="2.072279691599687E-2"/>
          <c:w val="0.81288407883408298"/>
          <c:h val="0.97927720308400312"/>
        </c:manualLayout>
      </c:layout>
      <c:pieChart>
        <c:varyColors val="1"/>
        <c:ser>
          <c:idx val="0"/>
          <c:order val="0"/>
          <c:tx>
            <c:strRef>
              <c:f>Sheet1!$B$1</c:f>
              <c:strCache>
                <c:ptCount val="1"/>
                <c:pt idx="0">
                  <c:v>Sales</c:v>
                </c:pt>
              </c:strCache>
            </c:strRef>
          </c:tx>
          <c:dPt>
            <c:idx val="0"/>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4-608F-4520-954B-41139AB9851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1-608F-4520-954B-41139AB98514}"/>
              </c:ext>
            </c:extLst>
          </c:dPt>
          <c:dPt>
            <c:idx val="2"/>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5-608F-4520-954B-41139AB98514}"/>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3-608F-4520-954B-41139AB98514}"/>
              </c:ext>
            </c:extLst>
          </c:dPt>
          <c:cat>
            <c:strRef>
              <c:f>Sheet1!$A$2:$A$5</c:f>
              <c:strCache>
                <c:ptCount val="4"/>
                <c:pt idx="0">
                  <c:v>1st Qtr</c:v>
                </c:pt>
                <c:pt idx="1">
                  <c:v>2nd Qtr</c:v>
                </c:pt>
                <c:pt idx="2">
                  <c:v>3rd Qtr</c:v>
                </c:pt>
                <c:pt idx="3">
                  <c:v>4th Qtr</c:v>
                </c:pt>
              </c:strCache>
            </c:strRef>
          </c:cat>
          <c:val>
            <c:numRef>
              <c:f>Sheet1!$B$2:$B$5</c:f>
              <c:numCache>
                <c:formatCode>0%</c:formatCode>
                <c:ptCount val="4"/>
                <c:pt idx="0">
                  <c:v>0.16</c:v>
                </c:pt>
                <c:pt idx="1">
                  <c:v>0.04</c:v>
                </c:pt>
                <c:pt idx="2">
                  <c:v>0.12</c:v>
                </c:pt>
                <c:pt idx="3">
                  <c:v>0.68</c:v>
                </c:pt>
              </c:numCache>
            </c:numRef>
          </c:val>
          <c:extLst>
            <c:ext xmlns:c16="http://schemas.microsoft.com/office/drawing/2014/chart" uri="{C3380CC4-5D6E-409C-BE32-E72D297353CC}">
              <c16:uniqueId val="{00000000-608F-4520-954B-41139AB98514}"/>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9-9E31-4758-AB4D-57C8BD91F56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B-9E31-4758-AB4D-57C8BD91F5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D-9E31-4758-AB4D-57C8BD91F56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F-9E31-4758-AB4D-57C8BD91F56A}"/>
              </c:ext>
            </c:extLst>
          </c:dPt>
          <c:cat>
            <c:strRef>
              <c:f>Sheet1!$A$2:$A$5</c:f>
              <c:strCache>
                <c:ptCount val="4"/>
                <c:pt idx="0">
                  <c:v>1st Qtr</c:v>
                </c:pt>
                <c:pt idx="1">
                  <c:v>2nd Qtr</c:v>
                </c:pt>
                <c:pt idx="2">
                  <c:v>3rd Qtr</c:v>
                </c:pt>
                <c:pt idx="3">
                  <c:v>4th Qtr</c:v>
                </c:pt>
              </c:strCache>
            </c:strRef>
          </c:cat>
          <c:val>
            <c:numRef>
              <c:f>Sheet1!$C$2:$C$5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608F-4520-954B-41139AB9851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spPr>
            <a:solidFill>
              <a:srgbClr val="00B0F0"/>
            </a:solidFill>
            <a:ln>
              <a:noFill/>
            </a:ln>
            <a:effectLst/>
          </c:spPr>
          <c:invertIfNegative val="0"/>
          <c:dPt>
            <c:idx val="14"/>
            <c:invertIfNegative val="0"/>
            <c:bubble3D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0-4FF2-414B-B51F-B0DDF69FF66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smtId="4294967295">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Sheet2!$T$7:$T$16</c:f>
              <c:strCache>
                <c:ptCount val="10"/>
                <c:pt idx="0">
                  <c:v>2016</c:v>
                </c:pt>
                <c:pt idx="1">
                  <c:v>2017</c:v>
                </c:pt>
                <c:pt idx="2">
                  <c:v>2018</c:v>
                </c:pt>
                <c:pt idx="3">
                  <c:v>2019</c:v>
                </c:pt>
                <c:pt idx="4">
                  <c:v>2020</c:v>
                </c:pt>
                <c:pt idx="5">
                  <c:v>2021</c:v>
                </c:pt>
                <c:pt idx="6">
                  <c:v>2022</c:v>
                </c:pt>
                <c:pt idx="7">
                  <c:v>2023</c:v>
                </c:pt>
                <c:pt idx="8">
                  <c:v>2024</c:v>
                </c:pt>
                <c:pt idx="9">
                  <c:v>2025 Budget</c:v>
                </c:pt>
              </c:strCache>
            </c:strRef>
          </c:cat>
          <c:val>
            <c:numRef>
              <c:f>Sheet2!$U$7:$U$16</c:f>
              <c:numCache>
                <c:formatCode>#,##0</c:formatCode>
                <c:ptCount val="10"/>
                <c:pt idx="0">
                  <c:v>7934869</c:v>
                </c:pt>
                <c:pt idx="1">
                  <c:v>8049452</c:v>
                </c:pt>
                <c:pt idx="2">
                  <c:v>8385009</c:v>
                </c:pt>
                <c:pt idx="3">
                  <c:v>8863480</c:v>
                </c:pt>
                <c:pt idx="4">
                  <c:v>10256687</c:v>
                </c:pt>
                <c:pt idx="5">
                  <c:v>10775871</c:v>
                </c:pt>
                <c:pt idx="6">
                  <c:v>10548525</c:v>
                </c:pt>
                <c:pt idx="7">
                  <c:v>10841419</c:v>
                </c:pt>
                <c:pt idx="8">
                  <c:v>11248573</c:v>
                </c:pt>
                <c:pt idx="9">
                  <c:v>11000000</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4FF2-414B-B51F-B0DDF69FF663}"/>
            </c:ext>
          </c:extLst>
        </c:ser>
        <c:dLbls>
          <c:showLegendKey val="0"/>
          <c:showVal val="0"/>
          <c:showCatName val="0"/>
          <c:showSerName val="0"/>
          <c:showPercent val="0"/>
          <c:showBubbleSize val="0"/>
        </c:dLbls>
        <c:gapWidth val="109"/>
        <c:overlap val="-39"/>
        <c:axId val="673167288"/>
        <c:axId val="673167680"/>
      </c:barChart>
      <c:catAx>
        <c:axId val="673167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0" b="1" i="0" u="none" strike="noStrike" kern="1200" baseline="0" smtId="4294967295">
                <a:solidFill>
                  <a:schemeClr val="tx1">
                    <a:lumMod val="65000"/>
                    <a:lumOff val="35000"/>
                  </a:schemeClr>
                </a:solidFill>
                <a:latin typeface="+mn-lt"/>
                <a:ea typeface="+mn-ea"/>
                <a:cs typeface="+mn-cs"/>
              </a:defRPr>
            </a:pPr>
            <a:endParaRPr lang="en-US"/>
          </a:p>
        </c:txPr>
        <c:crossAx val="673167680"/>
        <c:crosses val="autoZero"/>
        <c:auto val="0"/>
        <c:lblAlgn val="ctr"/>
        <c:lblOffset val="100"/>
        <c:noMultiLvlLbl val="0"/>
      </c:catAx>
      <c:valAx>
        <c:axId val="673167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smtId="4294967295">
                <a:solidFill>
                  <a:schemeClr val="tx1">
                    <a:lumMod val="65000"/>
                    <a:lumOff val="35000"/>
                  </a:schemeClr>
                </a:solidFill>
                <a:latin typeface="+mn-lt"/>
                <a:ea typeface="+mn-ea"/>
                <a:cs typeface="+mn-cs"/>
              </a:defRPr>
            </a:pPr>
            <a:endParaRPr lang="en-US"/>
          </a:p>
        </c:txPr>
        <c:crossAx val="673167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19837-5B71-4D44-BB01-DB0B084933C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33EAD35F-38F2-4CB7-9A6D-B04FFD8A51FD}">
      <dgm:prSet phldrT="[Text]"/>
      <dgm:spPr/>
      <dgm:t>
        <a:bodyPr/>
        <a:lstStyle/>
        <a:p>
          <a:r>
            <a:rPr lang="fr-FR" dirty="0"/>
            <a:t>Le plus jeune :</a:t>
          </a:r>
          <a:r>
            <a:rPr lang="en-US" dirty="0"/>
            <a:t> 29</a:t>
          </a:r>
        </a:p>
      </dgm:t>
    </dgm:pt>
    <dgm:pt modelId="{81FE7DB1-4BFC-4407-80A9-E5514E94C61D}" type="parTrans" cxnId="{FAC3D40F-8E66-452D-9CA4-C2871F2D10EF}">
      <dgm:prSet/>
      <dgm:spPr/>
      <dgm:t>
        <a:bodyPr/>
        <a:lstStyle/>
        <a:p>
          <a:endParaRPr lang="en-US"/>
        </a:p>
      </dgm:t>
    </dgm:pt>
    <dgm:pt modelId="{4B66B839-1910-459B-92B2-14846EBA7A70}" type="sibTrans" cxnId="{FAC3D40F-8E66-452D-9CA4-C2871F2D10EF}">
      <dgm:prSet/>
      <dgm:spPr/>
      <dgm:t>
        <a:bodyPr/>
        <a:lstStyle/>
        <a:p>
          <a:endParaRPr lang="en-US"/>
        </a:p>
      </dgm:t>
    </dgm:pt>
    <dgm:pt modelId="{3C67E77D-62FA-499D-B5E6-E79A091C5267}">
      <dgm:prSet phldrT="[Text]"/>
      <dgm:spPr/>
      <dgm:t>
        <a:bodyPr/>
        <a:lstStyle/>
        <a:p>
          <a:r>
            <a:rPr lang="fr-FR" dirty="0"/>
            <a:t>Durée moyenne d’abstinence 22 ans </a:t>
          </a:r>
          <a:endParaRPr lang="en-US" dirty="0"/>
        </a:p>
      </dgm:t>
      <dgm:extLst>
        <a:ext uri="{E40237B7-FDA0-4F09-8148-C483321AD2D9}">
          <dgm14:cNvPr xmlns:dgm14="http://schemas.microsoft.com/office/drawing/2010/diagram" id="0" name="" title="Group B heading"/>
        </a:ext>
      </dgm:extLst>
    </dgm:pt>
    <dgm:pt modelId="{5337D229-E330-4525-B0FA-14EC5A80604A}" type="parTrans" cxnId="{32AA6160-4426-4C4D-93AE-E2F474E37AD9}">
      <dgm:prSet/>
      <dgm:spPr/>
      <dgm:t>
        <a:bodyPr/>
        <a:lstStyle/>
        <a:p>
          <a:endParaRPr lang="en-US"/>
        </a:p>
      </dgm:t>
    </dgm:pt>
    <dgm:pt modelId="{C056AC5D-B04E-4376-A1CB-3EAB7BE5AF5B}" type="sibTrans" cxnId="{32AA6160-4426-4C4D-93AE-E2F474E37AD9}">
      <dgm:prSet/>
      <dgm:spPr/>
      <dgm:t>
        <a:bodyPr/>
        <a:lstStyle/>
        <a:p>
          <a:endParaRPr lang="en-US"/>
        </a:p>
      </dgm:t>
    </dgm:pt>
    <dgm:pt modelId="{D6510970-8F9C-4B45-A0F3-6ACB9AA76D40}">
      <dgm:prSet phldrT="[Text]"/>
      <dgm:spPr/>
      <dgm:t>
        <a:bodyPr/>
        <a:lstStyle/>
        <a:p>
          <a:r>
            <a:rPr lang="fr-FR" dirty="0"/>
            <a:t>Abstinence la plus longue : 47</a:t>
          </a:r>
          <a:endParaRPr lang="en-US" dirty="0"/>
        </a:p>
      </dgm:t>
      <dgm:extLst>
        <a:ext uri="{E40237B7-FDA0-4F09-8148-C483321AD2D9}">
          <dgm14:cNvPr xmlns:dgm14="http://schemas.microsoft.com/office/drawing/2010/diagram" id="0" name="" title="Group B tasks"/>
        </a:ext>
      </dgm:extLst>
    </dgm:pt>
    <dgm:pt modelId="{7A9FC291-2B6A-4475-8B09-917F9F09E3AB}" type="parTrans" cxnId="{C6E7222A-5F84-456A-9806-D51868FAF8A9}">
      <dgm:prSet/>
      <dgm:spPr/>
      <dgm:t>
        <a:bodyPr/>
        <a:lstStyle/>
        <a:p>
          <a:endParaRPr lang="en-US"/>
        </a:p>
      </dgm:t>
    </dgm:pt>
    <dgm:pt modelId="{4B87F32C-3630-48F2-9114-4262C0BEEA9E}" type="sibTrans" cxnId="{C6E7222A-5F84-456A-9806-D51868FAF8A9}">
      <dgm:prSet/>
      <dgm:spPr/>
      <dgm:t>
        <a:bodyPr/>
        <a:lstStyle/>
        <a:p>
          <a:endParaRPr lang="en-US"/>
        </a:p>
      </dgm:t>
    </dgm:pt>
    <dgm:pt modelId="{709ED9DC-E391-4C6C-B788-93F1C2EFB6FD}">
      <dgm:prSet phldrT="[Text]"/>
      <dgm:spPr/>
      <dgm:t>
        <a:bodyPr/>
        <a:lstStyle/>
        <a:p>
          <a:r>
            <a:rPr lang="fr-FR" dirty="0"/>
            <a:t>Abstinence la plus courte : 7</a:t>
          </a:r>
          <a:endParaRPr lang="en-US" dirty="0"/>
        </a:p>
      </dgm:t>
    </dgm:pt>
    <dgm:pt modelId="{B5FA6CF0-E0A0-46A0-93C9-B722B31A8A9C}" type="parTrans" cxnId="{78E3C3B3-FD19-41A6-A9CC-BB3375A6FF81}">
      <dgm:prSet/>
      <dgm:spPr/>
      <dgm:t>
        <a:bodyPr/>
        <a:lstStyle/>
        <a:p>
          <a:endParaRPr lang="en-US"/>
        </a:p>
      </dgm:t>
    </dgm:pt>
    <dgm:pt modelId="{F3C03C29-D7FF-4D61-8D75-8B75B2F589EC}" type="sibTrans" cxnId="{78E3C3B3-FD19-41A6-A9CC-BB3375A6FF81}">
      <dgm:prSet/>
      <dgm:spPr/>
      <dgm:t>
        <a:bodyPr/>
        <a:lstStyle/>
        <a:p>
          <a:endParaRPr lang="en-US"/>
        </a:p>
      </dgm:t>
    </dgm:pt>
    <dgm:pt modelId="{CC6B7442-0B72-4EF2-9F13-1325B51AFF9F}">
      <dgm:prSet phldrT="[Text]"/>
      <dgm:spPr/>
      <dgm:t>
        <a:bodyPr/>
        <a:lstStyle/>
        <a:p>
          <a:r>
            <a:rPr lang="fr-FR" dirty="0"/>
            <a:t>Durée moyenne du service : 17 ans </a:t>
          </a:r>
          <a:endParaRPr lang="en-US" dirty="0"/>
        </a:p>
      </dgm:t>
      <dgm:extLst>
        <a:ext uri="{E40237B7-FDA0-4F09-8148-C483321AD2D9}">
          <dgm14:cNvPr xmlns:dgm14="http://schemas.microsoft.com/office/drawing/2010/diagram" id="0" name="" title="Group C heading"/>
        </a:ext>
      </dgm:extLst>
    </dgm:pt>
    <dgm:pt modelId="{E3D139E0-5DC2-4F8E-9F8F-B3F0EBCD4689}" type="parTrans" cxnId="{102D6D4D-90C9-40F4-A001-35DCC329B127}">
      <dgm:prSet/>
      <dgm:spPr/>
      <dgm:t>
        <a:bodyPr/>
        <a:lstStyle/>
        <a:p>
          <a:endParaRPr lang="en-US"/>
        </a:p>
      </dgm:t>
    </dgm:pt>
    <dgm:pt modelId="{FF80E1BA-0D6F-4EE8-9640-892A5897DBCD}" type="sibTrans" cxnId="{102D6D4D-90C9-40F4-A001-35DCC329B127}">
      <dgm:prSet/>
      <dgm:spPr/>
      <dgm:t>
        <a:bodyPr/>
        <a:lstStyle/>
        <a:p>
          <a:endParaRPr lang="en-US"/>
        </a:p>
      </dgm:t>
    </dgm:pt>
    <dgm:pt modelId="{FE0A3CAE-D039-42F2-AF12-1E6F6793A633}">
      <dgm:prSet phldrT="[Text]"/>
      <dgm:spPr/>
      <dgm:t>
        <a:bodyPr/>
        <a:lstStyle/>
        <a:p>
          <a:r>
            <a:rPr lang="fr-FR" dirty="0"/>
            <a:t>Expérience de service la plus longue : 47</a:t>
          </a:r>
          <a:endParaRPr lang="en-US" dirty="0"/>
        </a:p>
      </dgm:t>
      <dgm:extLst>
        <a:ext uri="{E40237B7-FDA0-4F09-8148-C483321AD2D9}">
          <dgm14:cNvPr xmlns:dgm14="http://schemas.microsoft.com/office/drawing/2010/diagram" id="0" name="" title="Group C tasks"/>
        </a:ext>
      </dgm:extLst>
    </dgm:pt>
    <dgm:pt modelId="{7E2ED2D1-AFF4-4DED-BB53-30A310825CE2}" type="parTrans" cxnId="{A6FB3C49-AB75-4315-BB6B-886AA454F16F}">
      <dgm:prSet/>
      <dgm:spPr/>
      <dgm:t>
        <a:bodyPr/>
        <a:lstStyle/>
        <a:p>
          <a:endParaRPr lang="en-US"/>
        </a:p>
      </dgm:t>
    </dgm:pt>
    <dgm:pt modelId="{417BDEF2-191B-4000-BDE8-D3D22A51FCF3}" type="sibTrans" cxnId="{A6FB3C49-AB75-4315-BB6B-886AA454F16F}">
      <dgm:prSet/>
      <dgm:spPr/>
      <dgm:t>
        <a:bodyPr/>
        <a:lstStyle/>
        <a:p>
          <a:endParaRPr lang="en-US"/>
        </a:p>
      </dgm:t>
    </dgm:pt>
    <dgm:pt modelId="{71D67D5D-013C-4885-A61E-A3F99D7C7108}">
      <dgm:prSet phldrT="[Text]"/>
      <dgm:spPr/>
      <dgm:t>
        <a:bodyPr/>
        <a:lstStyle/>
        <a:p>
          <a:r>
            <a:rPr lang="fr-FR" dirty="0"/>
            <a:t>Le plus âgé :</a:t>
          </a:r>
          <a:r>
            <a:rPr lang="en-US" dirty="0"/>
            <a:t> 79</a:t>
          </a:r>
        </a:p>
      </dgm:t>
      <dgm:extLst>
        <a:ext uri="{E40237B7-FDA0-4F09-8148-C483321AD2D9}">
          <dgm14:cNvPr xmlns:dgm14="http://schemas.microsoft.com/office/drawing/2010/diagram" id="0" name="" title="Group A tasks"/>
        </a:ext>
      </dgm:extLst>
    </dgm:pt>
    <dgm:pt modelId="{13FD8B77-EC9C-4F7D-85F3-A7191A755A86}" type="parTrans" cxnId="{7CDF5A89-87DF-4CC1-8943-7A0E14869583}">
      <dgm:prSet/>
      <dgm:spPr/>
      <dgm:t>
        <a:bodyPr/>
        <a:lstStyle/>
        <a:p>
          <a:endParaRPr lang="en-US"/>
        </a:p>
      </dgm:t>
    </dgm:pt>
    <dgm:pt modelId="{BC16BF20-A847-48B0-889B-BA6389A79929}" type="sibTrans" cxnId="{7CDF5A89-87DF-4CC1-8943-7A0E14869583}">
      <dgm:prSet/>
      <dgm:spPr/>
      <dgm:t>
        <a:bodyPr/>
        <a:lstStyle/>
        <a:p>
          <a:endParaRPr lang="en-US"/>
        </a:p>
      </dgm:t>
    </dgm:pt>
    <dgm:pt modelId="{1DE38F54-13B9-49B9-8D1C-BE40A0B41642}">
      <dgm:prSet phldrT="[Text]"/>
      <dgm:spPr/>
      <dgm:t>
        <a:bodyPr/>
        <a:lstStyle/>
        <a:p>
          <a:r>
            <a:rPr lang="fr-FR" dirty="0"/>
            <a:t>Expérience de service la plus courte : 6</a:t>
          </a:r>
          <a:endParaRPr lang="en-US" dirty="0"/>
        </a:p>
      </dgm:t>
    </dgm:pt>
    <dgm:pt modelId="{241FC70F-0CFE-4A9B-A53B-CB579CB35D65}" type="parTrans" cxnId="{E2BA7653-A0BC-4906-B811-36202FCAECA9}">
      <dgm:prSet/>
      <dgm:spPr/>
      <dgm:t>
        <a:bodyPr/>
        <a:lstStyle/>
        <a:p>
          <a:endParaRPr lang="en-US"/>
        </a:p>
      </dgm:t>
    </dgm:pt>
    <dgm:pt modelId="{5D6C750F-882D-4057-8E46-BA0F88DBA2EC}" type="sibTrans" cxnId="{E2BA7653-A0BC-4906-B811-36202FCAECA9}">
      <dgm:prSet/>
      <dgm:spPr/>
      <dgm:t>
        <a:bodyPr/>
        <a:lstStyle/>
        <a:p>
          <a:endParaRPr lang="en-US"/>
        </a:p>
      </dgm:t>
    </dgm:pt>
    <dgm:pt modelId="{C111C18A-FD96-4E63-821A-54D70D8DC65F}">
      <dgm:prSet phldrT="[Text]"/>
      <dgm:spPr/>
      <dgm:t>
        <a:bodyPr/>
        <a:lstStyle/>
        <a:p>
          <a:r>
            <a:rPr lang="fr-FR" dirty="0"/>
            <a:t>Moyenne d'âge 58 ans </a:t>
          </a:r>
          <a:endParaRPr lang="en-US" dirty="0"/>
        </a:p>
      </dgm:t>
      <dgm:extLst>
        <a:ext uri="{E40237B7-FDA0-4F09-8148-C483321AD2D9}">
          <dgm14:cNvPr xmlns:dgm14="http://schemas.microsoft.com/office/drawing/2010/diagram" id="0" name="" title="Group A heading"/>
        </a:ext>
      </dgm:extLst>
    </dgm:pt>
    <dgm:pt modelId="{B4F34DE2-2DAE-4F88-8C78-BD8892EBF4FF}" type="sibTrans" cxnId="{FFD8B471-C98F-4DB5-8DE3-2AB7E896ADD5}">
      <dgm:prSet/>
      <dgm:spPr/>
      <dgm:t>
        <a:bodyPr/>
        <a:lstStyle/>
        <a:p>
          <a:endParaRPr lang="en-US"/>
        </a:p>
      </dgm:t>
    </dgm:pt>
    <dgm:pt modelId="{83BE74EF-FAB4-45A2-BBED-7CD5259AB210}" type="parTrans" cxnId="{FFD8B471-C98F-4DB5-8DE3-2AB7E896ADD5}">
      <dgm:prSet/>
      <dgm:spPr/>
      <dgm:t>
        <a:bodyPr/>
        <a:lstStyle/>
        <a:p>
          <a:endParaRPr lang="en-US"/>
        </a:p>
      </dgm:t>
    </dgm:pt>
    <dgm:pt modelId="{ED5DCCC5-BCA8-4491-AA37-BAF153ECA184}" type="pres">
      <dgm:prSet presAssocID="{90119837-5B71-4D44-BB01-DB0B084933C8}" presName="linear" presStyleCnt="0">
        <dgm:presLayoutVars>
          <dgm:animLvl val="lvl"/>
          <dgm:resizeHandles val="exact"/>
        </dgm:presLayoutVars>
      </dgm:prSet>
      <dgm:spPr/>
    </dgm:pt>
    <dgm:pt modelId="{47A942F6-847D-4AE7-9CA0-5319E5F60B4F}" type="pres">
      <dgm:prSet presAssocID="{C111C18A-FD96-4E63-821A-54D70D8DC65F}" presName="parentText" presStyleLbl="node1" presStyleIdx="0" presStyleCnt="3">
        <dgm:presLayoutVars>
          <dgm:chMax val="0"/>
          <dgm:bulletEnabled val="1"/>
        </dgm:presLayoutVars>
      </dgm:prSet>
      <dgm:spPr/>
    </dgm:pt>
    <dgm:pt modelId="{6EA3914A-CB7F-4A5E-9543-C3A39D9197C9}" type="pres">
      <dgm:prSet presAssocID="{C111C18A-FD96-4E63-821A-54D70D8DC65F}" presName="childText" presStyleLbl="revTx" presStyleIdx="0" presStyleCnt="3">
        <dgm:presLayoutVars>
          <dgm:bulletEnabled val="1"/>
        </dgm:presLayoutVars>
      </dgm:prSet>
      <dgm:spPr/>
    </dgm:pt>
    <dgm:pt modelId="{81203336-F3DE-4B3A-BCF4-0F68C23AC2BB}" type="pres">
      <dgm:prSet presAssocID="{3C67E77D-62FA-499D-B5E6-E79A091C5267}" presName="parentText" presStyleLbl="node1" presStyleIdx="1" presStyleCnt="3">
        <dgm:presLayoutVars>
          <dgm:chMax val="0"/>
          <dgm:bulletEnabled val="1"/>
        </dgm:presLayoutVars>
      </dgm:prSet>
      <dgm:spPr/>
    </dgm:pt>
    <dgm:pt modelId="{782956A5-ADC8-4959-B856-589B9D9B9635}" type="pres">
      <dgm:prSet presAssocID="{3C67E77D-62FA-499D-B5E6-E79A091C5267}" presName="childText" presStyleLbl="revTx" presStyleIdx="1" presStyleCnt="3">
        <dgm:presLayoutVars>
          <dgm:bulletEnabled val="1"/>
        </dgm:presLayoutVars>
      </dgm:prSet>
      <dgm:spPr/>
    </dgm:pt>
    <dgm:pt modelId="{D64CB5D5-837D-47FC-9E42-A26D800BC695}" type="pres">
      <dgm:prSet presAssocID="{CC6B7442-0B72-4EF2-9F13-1325B51AFF9F}" presName="parentText" presStyleLbl="node1" presStyleIdx="2" presStyleCnt="3">
        <dgm:presLayoutVars>
          <dgm:chMax val="0"/>
          <dgm:bulletEnabled val="1"/>
        </dgm:presLayoutVars>
      </dgm:prSet>
      <dgm:spPr/>
    </dgm:pt>
    <dgm:pt modelId="{08B7B17B-8600-44B0-B235-389E5D71D804}" type="pres">
      <dgm:prSet presAssocID="{CC6B7442-0B72-4EF2-9F13-1325B51AFF9F}" presName="childText" presStyleLbl="revTx" presStyleIdx="2" presStyleCnt="3">
        <dgm:presLayoutVars>
          <dgm:bulletEnabled val="1"/>
        </dgm:presLayoutVars>
      </dgm:prSet>
      <dgm:spPr/>
    </dgm:pt>
  </dgm:ptLst>
  <dgm:cxnLst>
    <dgm:cxn modelId="{FAC3D40F-8E66-452D-9CA4-C2871F2D10EF}" srcId="{C111C18A-FD96-4E63-821A-54D70D8DC65F}" destId="{33EAD35F-38F2-4CB7-9A6D-B04FFD8A51FD}" srcOrd="1" destOrd="0" parTransId="{81FE7DB1-4BFC-4407-80A9-E5514E94C61D}" sibTransId="{4B66B839-1910-459B-92B2-14846EBA7A70}"/>
    <dgm:cxn modelId="{C37B6112-2040-4348-B215-46F4F5D2EE62}" type="presOf" srcId="{3C67E77D-62FA-499D-B5E6-E79A091C5267}" destId="{81203336-F3DE-4B3A-BCF4-0F68C23AC2BB}" srcOrd="0" destOrd="0" presId="urn:microsoft.com/office/officeart/2005/8/layout/vList2"/>
    <dgm:cxn modelId="{85A4AB16-4D0E-4AA6-89C3-87C107E042CB}" type="presOf" srcId="{1DE38F54-13B9-49B9-8D1C-BE40A0B41642}" destId="{08B7B17B-8600-44B0-B235-389E5D71D804}" srcOrd="0" destOrd="1" presId="urn:microsoft.com/office/officeart/2005/8/layout/vList2"/>
    <dgm:cxn modelId="{C6E7222A-5F84-456A-9806-D51868FAF8A9}" srcId="{3C67E77D-62FA-499D-B5E6-E79A091C5267}" destId="{D6510970-8F9C-4B45-A0F3-6ACB9AA76D40}" srcOrd="0" destOrd="0" parTransId="{7A9FC291-2B6A-4475-8B09-917F9F09E3AB}" sibTransId="{4B87F32C-3630-48F2-9114-4262C0BEEA9E}"/>
    <dgm:cxn modelId="{32AA6160-4426-4C4D-93AE-E2F474E37AD9}" srcId="{90119837-5B71-4D44-BB01-DB0B084933C8}" destId="{3C67E77D-62FA-499D-B5E6-E79A091C5267}" srcOrd="1" destOrd="0" parTransId="{5337D229-E330-4525-B0FA-14EC5A80604A}" sibTransId="{C056AC5D-B04E-4376-A1CB-3EAB7BE5AF5B}"/>
    <dgm:cxn modelId="{EE896344-E4D4-4152-8316-FFF14EFE4CC2}" type="presOf" srcId="{CC6B7442-0B72-4EF2-9F13-1325B51AFF9F}" destId="{D64CB5D5-837D-47FC-9E42-A26D800BC695}" srcOrd="0" destOrd="0" presId="urn:microsoft.com/office/officeart/2005/8/layout/vList2"/>
    <dgm:cxn modelId="{A6FB3C49-AB75-4315-BB6B-886AA454F16F}" srcId="{CC6B7442-0B72-4EF2-9F13-1325B51AFF9F}" destId="{FE0A3CAE-D039-42F2-AF12-1E6F6793A633}" srcOrd="0" destOrd="0" parTransId="{7E2ED2D1-AFF4-4DED-BB53-30A310825CE2}" sibTransId="{417BDEF2-191B-4000-BDE8-D3D22A51FCF3}"/>
    <dgm:cxn modelId="{3383924B-E3C1-4E0D-93DC-3D353B87B99D}" type="presOf" srcId="{D6510970-8F9C-4B45-A0F3-6ACB9AA76D40}" destId="{782956A5-ADC8-4959-B856-589B9D9B9635}" srcOrd="0" destOrd="0" presId="urn:microsoft.com/office/officeart/2005/8/layout/vList2"/>
    <dgm:cxn modelId="{102D6D4D-90C9-40F4-A001-35DCC329B127}" srcId="{90119837-5B71-4D44-BB01-DB0B084933C8}" destId="{CC6B7442-0B72-4EF2-9F13-1325B51AFF9F}" srcOrd="2" destOrd="0" parTransId="{E3D139E0-5DC2-4F8E-9F8F-B3F0EBCD4689}" sibTransId="{FF80E1BA-0D6F-4EE8-9640-892A5897DBCD}"/>
    <dgm:cxn modelId="{FFD8B471-C98F-4DB5-8DE3-2AB7E896ADD5}" srcId="{90119837-5B71-4D44-BB01-DB0B084933C8}" destId="{C111C18A-FD96-4E63-821A-54D70D8DC65F}" srcOrd="0" destOrd="0" parTransId="{83BE74EF-FAB4-45A2-BBED-7CD5259AB210}" sibTransId="{B4F34DE2-2DAE-4F88-8C78-BD8892EBF4FF}"/>
    <dgm:cxn modelId="{E2BA7653-A0BC-4906-B811-36202FCAECA9}" srcId="{CC6B7442-0B72-4EF2-9F13-1325B51AFF9F}" destId="{1DE38F54-13B9-49B9-8D1C-BE40A0B41642}" srcOrd="1" destOrd="0" parTransId="{241FC70F-0CFE-4A9B-A53B-CB579CB35D65}" sibTransId="{5D6C750F-882D-4057-8E46-BA0F88DBA2EC}"/>
    <dgm:cxn modelId="{D770275A-B0DF-44CF-A384-EACC135C5342}" type="presOf" srcId="{FE0A3CAE-D039-42F2-AF12-1E6F6793A633}" destId="{08B7B17B-8600-44B0-B235-389E5D71D804}" srcOrd="0" destOrd="0" presId="urn:microsoft.com/office/officeart/2005/8/layout/vList2"/>
    <dgm:cxn modelId="{BD7C427A-5FC8-4F89-8F55-4370E70C9A5A}" type="presOf" srcId="{709ED9DC-E391-4C6C-B788-93F1C2EFB6FD}" destId="{782956A5-ADC8-4959-B856-589B9D9B9635}" srcOrd="0" destOrd="1" presId="urn:microsoft.com/office/officeart/2005/8/layout/vList2"/>
    <dgm:cxn modelId="{7CDF5A89-87DF-4CC1-8943-7A0E14869583}" srcId="{C111C18A-FD96-4E63-821A-54D70D8DC65F}" destId="{71D67D5D-013C-4885-A61E-A3F99D7C7108}" srcOrd="0" destOrd="0" parTransId="{13FD8B77-EC9C-4F7D-85F3-A7191A755A86}" sibTransId="{BC16BF20-A847-48B0-889B-BA6389A79929}"/>
    <dgm:cxn modelId="{1198B798-FD3F-417E-8919-BBF7F44A1F6A}" type="presOf" srcId="{90119837-5B71-4D44-BB01-DB0B084933C8}" destId="{ED5DCCC5-BCA8-4491-AA37-BAF153ECA184}" srcOrd="0" destOrd="0" presId="urn:microsoft.com/office/officeart/2005/8/layout/vList2"/>
    <dgm:cxn modelId="{BBFCABA5-2E0E-4CC8-BF18-B78716329FDB}" type="presOf" srcId="{33EAD35F-38F2-4CB7-9A6D-B04FFD8A51FD}" destId="{6EA3914A-CB7F-4A5E-9543-C3A39D9197C9}" srcOrd="0" destOrd="1" presId="urn:microsoft.com/office/officeart/2005/8/layout/vList2"/>
    <dgm:cxn modelId="{78E3C3B3-FD19-41A6-A9CC-BB3375A6FF81}" srcId="{3C67E77D-62FA-499D-B5E6-E79A091C5267}" destId="{709ED9DC-E391-4C6C-B788-93F1C2EFB6FD}" srcOrd="1" destOrd="0" parTransId="{B5FA6CF0-E0A0-46A0-93C9-B722B31A8A9C}" sibTransId="{F3C03C29-D7FF-4D61-8D75-8B75B2F589EC}"/>
    <dgm:cxn modelId="{68DAE8B9-15FE-4552-91F9-C4AFCEB9594B}" type="presOf" srcId="{71D67D5D-013C-4885-A61E-A3F99D7C7108}" destId="{6EA3914A-CB7F-4A5E-9543-C3A39D9197C9}" srcOrd="0" destOrd="0" presId="urn:microsoft.com/office/officeart/2005/8/layout/vList2"/>
    <dgm:cxn modelId="{5AA98BCA-1539-4DF4-ABB3-8AB98C08E64C}" type="presOf" srcId="{C111C18A-FD96-4E63-821A-54D70D8DC65F}" destId="{47A942F6-847D-4AE7-9CA0-5319E5F60B4F}" srcOrd="0" destOrd="0" presId="urn:microsoft.com/office/officeart/2005/8/layout/vList2"/>
    <dgm:cxn modelId="{23BC3725-9E25-4B83-8F30-3577C7EDEACD}" type="presParOf" srcId="{ED5DCCC5-BCA8-4491-AA37-BAF153ECA184}" destId="{47A942F6-847D-4AE7-9CA0-5319E5F60B4F}" srcOrd="0" destOrd="0" presId="urn:microsoft.com/office/officeart/2005/8/layout/vList2"/>
    <dgm:cxn modelId="{35B0010D-5A50-4E3A-AB5E-4FDE822FA34F}" type="presParOf" srcId="{ED5DCCC5-BCA8-4491-AA37-BAF153ECA184}" destId="{6EA3914A-CB7F-4A5E-9543-C3A39D9197C9}" srcOrd="1" destOrd="0" presId="urn:microsoft.com/office/officeart/2005/8/layout/vList2"/>
    <dgm:cxn modelId="{011AEFB0-29A6-47C9-8097-E09A7ABEC44A}" type="presParOf" srcId="{ED5DCCC5-BCA8-4491-AA37-BAF153ECA184}" destId="{81203336-F3DE-4B3A-BCF4-0F68C23AC2BB}" srcOrd="2" destOrd="0" presId="urn:microsoft.com/office/officeart/2005/8/layout/vList2"/>
    <dgm:cxn modelId="{29E6835C-59D1-4D0E-B1D8-60041EEEBE9D}" type="presParOf" srcId="{ED5DCCC5-BCA8-4491-AA37-BAF153ECA184}" destId="{782956A5-ADC8-4959-B856-589B9D9B9635}" srcOrd="3" destOrd="0" presId="urn:microsoft.com/office/officeart/2005/8/layout/vList2"/>
    <dgm:cxn modelId="{4BA81705-493D-436D-8F5C-8A0A23209AB6}" type="presParOf" srcId="{ED5DCCC5-BCA8-4491-AA37-BAF153ECA184}" destId="{D64CB5D5-837D-47FC-9E42-A26D800BC695}" srcOrd="4" destOrd="0" presId="urn:microsoft.com/office/officeart/2005/8/layout/vList2"/>
    <dgm:cxn modelId="{B77E010D-C406-4330-9F1F-348370565A84}" type="presParOf" srcId="{ED5DCCC5-BCA8-4491-AA37-BAF153ECA184}" destId="{08B7B17B-8600-44B0-B235-389E5D71D80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942F6-847D-4AE7-9CA0-5319E5F60B4F}">
      <dsp:nvSpPr>
        <dsp:cNvPr id="0" name=""/>
        <dsp:cNvSpPr/>
      </dsp:nvSpPr>
      <dsp:spPr>
        <a:xfrm>
          <a:off x="0" y="477698"/>
          <a:ext cx="6264695" cy="74353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FR" sz="3100" kern="1200" dirty="0"/>
            <a:t>Moyenne d'âge 58 ans </a:t>
          </a:r>
          <a:endParaRPr lang="en-US" sz="3100" kern="1200" dirty="0"/>
        </a:p>
      </dsp:txBody>
      <dsp:txXfrm>
        <a:off x="36296" y="513994"/>
        <a:ext cx="6192103" cy="670943"/>
      </dsp:txXfrm>
    </dsp:sp>
    <dsp:sp modelId="{6EA3914A-CB7F-4A5E-9543-C3A39D9197C9}">
      <dsp:nvSpPr>
        <dsp:cNvPr id="0" name=""/>
        <dsp:cNvSpPr/>
      </dsp:nvSpPr>
      <dsp:spPr>
        <a:xfrm>
          <a:off x="0" y="1221233"/>
          <a:ext cx="6264695" cy="83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90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fr-FR" sz="2400" kern="1200" dirty="0"/>
            <a:t>Le plus âgé :</a:t>
          </a:r>
          <a:r>
            <a:rPr lang="en-US" sz="2400" kern="1200" dirty="0"/>
            <a:t> 79</a:t>
          </a:r>
        </a:p>
        <a:p>
          <a:pPr marL="228600" lvl="1" indent="-228600" algn="l" defTabSz="1066800">
            <a:lnSpc>
              <a:spcPct val="90000"/>
            </a:lnSpc>
            <a:spcBef>
              <a:spcPct val="0"/>
            </a:spcBef>
            <a:spcAft>
              <a:spcPct val="20000"/>
            </a:spcAft>
            <a:buChar char="•"/>
          </a:pPr>
          <a:r>
            <a:rPr lang="fr-FR" sz="2400" kern="1200" dirty="0"/>
            <a:t>Le plus jeune :</a:t>
          </a:r>
          <a:r>
            <a:rPr lang="en-US" sz="2400" kern="1200" dirty="0"/>
            <a:t> 29</a:t>
          </a:r>
        </a:p>
      </dsp:txBody>
      <dsp:txXfrm>
        <a:off x="0" y="1221233"/>
        <a:ext cx="6264695" cy="834210"/>
      </dsp:txXfrm>
    </dsp:sp>
    <dsp:sp modelId="{81203336-F3DE-4B3A-BCF4-0F68C23AC2BB}">
      <dsp:nvSpPr>
        <dsp:cNvPr id="0" name=""/>
        <dsp:cNvSpPr/>
      </dsp:nvSpPr>
      <dsp:spPr>
        <a:xfrm>
          <a:off x="0" y="2055443"/>
          <a:ext cx="6264695" cy="74353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FR" sz="3100" kern="1200" dirty="0"/>
            <a:t>Durée moyenne d’abstinence 22 ans </a:t>
          </a:r>
          <a:endParaRPr lang="en-US" sz="3100" kern="1200" dirty="0"/>
        </a:p>
      </dsp:txBody>
      <dsp:txXfrm>
        <a:off x="36296" y="2091739"/>
        <a:ext cx="6192103" cy="670943"/>
      </dsp:txXfrm>
    </dsp:sp>
    <dsp:sp modelId="{782956A5-ADC8-4959-B856-589B9D9B9635}">
      <dsp:nvSpPr>
        <dsp:cNvPr id="0" name=""/>
        <dsp:cNvSpPr/>
      </dsp:nvSpPr>
      <dsp:spPr>
        <a:xfrm>
          <a:off x="0" y="2798978"/>
          <a:ext cx="6264695" cy="83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90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fr-FR" sz="2400" kern="1200" dirty="0"/>
            <a:t>Abstinence la plus longue : 47</a:t>
          </a:r>
          <a:endParaRPr lang="en-US" sz="2400" kern="1200" dirty="0"/>
        </a:p>
        <a:p>
          <a:pPr marL="228600" lvl="1" indent="-228600" algn="l" defTabSz="1066800">
            <a:lnSpc>
              <a:spcPct val="90000"/>
            </a:lnSpc>
            <a:spcBef>
              <a:spcPct val="0"/>
            </a:spcBef>
            <a:spcAft>
              <a:spcPct val="20000"/>
            </a:spcAft>
            <a:buChar char="•"/>
          </a:pPr>
          <a:r>
            <a:rPr lang="fr-FR" sz="2400" kern="1200" dirty="0"/>
            <a:t>Abstinence la plus courte : 7</a:t>
          </a:r>
          <a:endParaRPr lang="en-US" sz="2400" kern="1200" dirty="0"/>
        </a:p>
      </dsp:txBody>
      <dsp:txXfrm>
        <a:off x="0" y="2798978"/>
        <a:ext cx="6264695" cy="834210"/>
      </dsp:txXfrm>
    </dsp:sp>
    <dsp:sp modelId="{D64CB5D5-837D-47FC-9E42-A26D800BC695}">
      <dsp:nvSpPr>
        <dsp:cNvPr id="0" name=""/>
        <dsp:cNvSpPr/>
      </dsp:nvSpPr>
      <dsp:spPr>
        <a:xfrm>
          <a:off x="0" y="3633188"/>
          <a:ext cx="6264695" cy="74353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FR" sz="3100" kern="1200" dirty="0"/>
            <a:t>Durée moyenne du service : 17 ans </a:t>
          </a:r>
          <a:endParaRPr lang="en-US" sz="3100" kern="1200" dirty="0"/>
        </a:p>
      </dsp:txBody>
      <dsp:txXfrm>
        <a:off x="36296" y="3669484"/>
        <a:ext cx="6192103" cy="670943"/>
      </dsp:txXfrm>
    </dsp:sp>
    <dsp:sp modelId="{08B7B17B-8600-44B0-B235-389E5D71D804}">
      <dsp:nvSpPr>
        <dsp:cNvPr id="0" name=""/>
        <dsp:cNvSpPr/>
      </dsp:nvSpPr>
      <dsp:spPr>
        <a:xfrm>
          <a:off x="0" y="4376723"/>
          <a:ext cx="6264695" cy="83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90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fr-FR" sz="2400" kern="1200" dirty="0"/>
            <a:t>Expérience de service la plus longue : 47</a:t>
          </a:r>
          <a:endParaRPr lang="en-US" sz="2400" kern="1200" dirty="0"/>
        </a:p>
        <a:p>
          <a:pPr marL="228600" lvl="1" indent="-228600" algn="l" defTabSz="1066800">
            <a:lnSpc>
              <a:spcPct val="90000"/>
            </a:lnSpc>
            <a:spcBef>
              <a:spcPct val="0"/>
            </a:spcBef>
            <a:spcAft>
              <a:spcPct val="20000"/>
            </a:spcAft>
            <a:buChar char="•"/>
          </a:pPr>
          <a:r>
            <a:rPr lang="fr-FR" sz="2400" kern="1200" dirty="0"/>
            <a:t>Expérience de service la plus courte : 6</a:t>
          </a:r>
          <a:endParaRPr lang="en-US" sz="2400" kern="1200" dirty="0"/>
        </a:p>
      </dsp:txBody>
      <dsp:txXfrm>
        <a:off x="0" y="4376723"/>
        <a:ext cx="6264695" cy="8342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0.23404</cdr:x>
      <cdr:y>0.2884</cdr:y>
    </cdr:from>
    <cdr:to>
      <cdr:x>0.36913</cdr:x>
      <cdr:y>0.42404</cdr:y>
    </cdr:to>
    <cdr:sp macro="" textlink="">
      <cdr:nvSpPr>
        <cdr:cNvPr id="2" name="TextBox 1">
          <a:extLst xmlns:a="http://schemas.openxmlformats.org/drawingml/2006/main">
            <a:ext uri="{FF2B5EF4-FFF2-40B4-BE49-F238E27FC236}">
              <a16:creationId xmlns:a16="http://schemas.microsoft.com/office/drawing/2014/main" id="{FB24243D-00B0-7C7A-7418-C93871392BB9}"/>
            </a:ext>
          </a:extLst>
        </cdr:cNvPr>
        <cdr:cNvSpPr txBox="1"/>
      </cdr:nvSpPr>
      <cdr:spPr>
        <a:xfrm xmlns:a="http://schemas.openxmlformats.org/drawingml/2006/main">
          <a:off x="1584176" y="19442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A" sz="1100" kern="1200" dirty="0"/>
        </a:p>
      </cdr:txBody>
    </cdr:sp>
  </cdr:relSizeAnchor>
  <cdr:relSizeAnchor xmlns:cdr="http://schemas.openxmlformats.org/drawingml/2006/chartDrawing">
    <cdr:from>
      <cdr:x>0.18237</cdr:x>
      <cdr:y>0.19227</cdr:y>
    </cdr:from>
    <cdr:to>
      <cdr:x>0.38131</cdr:x>
      <cdr:y>0.26988</cdr:y>
    </cdr:to>
    <cdr:sp macro="" textlink="">
      <cdr:nvSpPr>
        <cdr:cNvPr id="3" name="TextBox 2">
          <a:extLst xmlns:a="http://schemas.openxmlformats.org/drawingml/2006/main">
            <a:ext uri="{FF2B5EF4-FFF2-40B4-BE49-F238E27FC236}">
              <a16:creationId xmlns:a16="http://schemas.microsoft.com/office/drawing/2014/main" id="{95957C4E-DB4C-2C92-92E1-6F6B82D77156}"/>
            </a:ext>
          </a:extLst>
        </cdr:cNvPr>
        <cdr:cNvSpPr txBox="1"/>
      </cdr:nvSpPr>
      <cdr:spPr>
        <a:xfrm xmlns:a="http://schemas.openxmlformats.org/drawingml/2006/main">
          <a:off x="1584176" y="1296144"/>
          <a:ext cx="1728192" cy="5232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A" sz="1400" b="1" kern="1200" dirty="0" err="1">
              <a:latin typeface="Agency FB" panose="020B0503020202020204" pitchFamily="34" charset="0"/>
            </a:rPr>
            <a:t>Délégues</a:t>
          </a:r>
          <a:r>
            <a:rPr lang="fr-CA" sz="1400" b="1" kern="1200" dirty="0">
              <a:latin typeface="Agency FB" panose="020B0503020202020204" pitchFamily="34" charset="0"/>
            </a:rPr>
            <a:t> 68%</a:t>
          </a:r>
        </a:p>
      </cdr:txBody>
    </cdr:sp>
  </cdr:relSizeAnchor>
  <cdr:relSizeAnchor xmlns:cdr="http://schemas.openxmlformats.org/drawingml/2006/chartDrawing">
    <cdr:from>
      <cdr:x>0.56383</cdr:x>
      <cdr:y>0.1709</cdr:y>
    </cdr:from>
    <cdr:to>
      <cdr:x>0.69892</cdr:x>
      <cdr:y>0.30654</cdr:y>
    </cdr:to>
    <cdr:sp macro="" textlink="">
      <cdr:nvSpPr>
        <cdr:cNvPr id="4" name="TextBox 3">
          <a:extLst xmlns:a="http://schemas.openxmlformats.org/drawingml/2006/main">
            <a:ext uri="{FF2B5EF4-FFF2-40B4-BE49-F238E27FC236}">
              <a16:creationId xmlns:a16="http://schemas.microsoft.com/office/drawing/2014/main" id="{7C3B6F29-6A0D-FF07-4246-C4E28E3E8554}"/>
            </a:ext>
          </a:extLst>
        </cdr:cNvPr>
        <cdr:cNvSpPr txBox="1"/>
      </cdr:nvSpPr>
      <cdr:spPr>
        <a:xfrm xmlns:a="http://schemas.openxmlformats.org/drawingml/2006/main">
          <a:off x="3816424" y="115212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A" sz="1100" kern="1200" dirty="0"/>
        </a:p>
      </cdr:txBody>
    </cdr:sp>
  </cdr:relSizeAnchor>
  <cdr:relSizeAnchor xmlns:cdr="http://schemas.openxmlformats.org/drawingml/2006/chartDrawing">
    <cdr:from>
      <cdr:x>0.54255</cdr:x>
      <cdr:y>0.14954</cdr:y>
    </cdr:from>
    <cdr:to>
      <cdr:x>0.67764</cdr:x>
      <cdr:y>0.28518</cdr:y>
    </cdr:to>
    <cdr:sp macro="" textlink="">
      <cdr:nvSpPr>
        <cdr:cNvPr id="5" name="TextBox 4">
          <a:extLst xmlns:a="http://schemas.openxmlformats.org/drawingml/2006/main">
            <a:ext uri="{FF2B5EF4-FFF2-40B4-BE49-F238E27FC236}">
              <a16:creationId xmlns:a16="http://schemas.microsoft.com/office/drawing/2014/main" id="{9A50F909-9D81-B6FD-7071-62A577E5E55A}"/>
            </a:ext>
          </a:extLst>
        </cdr:cNvPr>
        <cdr:cNvSpPr txBox="1"/>
      </cdr:nvSpPr>
      <cdr:spPr>
        <a:xfrm xmlns:a="http://schemas.openxmlformats.org/drawingml/2006/main">
          <a:off x="3672408" y="100811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A" sz="1100" kern="1200" dirty="0"/>
        </a:p>
      </cdr:txBody>
    </cdr:sp>
  </cdr:relSizeAnchor>
  <cdr:relSizeAnchor xmlns:cdr="http://schemas.openxmlformats.org/drawingml/2006/chartDrawing">
    <cdr:from>
      <cdr:x>0.77638</cdr:x>
      <cdr:y>0.26501</cdr:y>
    </cdr:from>
    <cdr:to>
      <cdr:x>0.94821</cdr:x>
      <cdr:y>0.3291</cdr:y>
    </cdr:to>
    <cdr:sp macro="" textlink="">
      <cdr:nvSpPr>
        <cdr:cNvPr id="6" name="TextBox 5">
          <a:extLst xmlns:a="http://schemas.openxmlformats.org/drawingml/2006/main">
            <a:ext uri="{FF2B5EF4-FFF2-40B4-BE49-F238E27FC236}">
              <a16:creationId xmlns:a16="http://schemas.microsoft.com/office/drawing/2014/main" id="{4247427C-B664-A043-17FC-9C416C96BE08}"/>
            </a:ext>
          </a:extLst>
        </cdr:cNvPr>
        <cdr:cNvSpPr txBox="1"/>
      </cdr:nvSpPr>
      <cdr:spPr>
        <a:xfrm xmlns:a="http://schemas.openxmlformats.org/drawingml/2006/main">
          <a:off x="6408712" y="1786508"/>
          <a:ext cx="1418456"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A" sz="1100" kern="1200" dirty="0"/>
        </a:p>
      </cdr:txBody>
    </cdr:sp>
  </cdr:relSizeAnchor>
  <cdr:relSizeAnchor xmlns:cdr="http://schemas.openxmlformats.org/drawingml/2006/chartDrawing">
    <cdr:from>
      <cdr:x>0.82872</cdr:x>
      <cdr:y>0.30773</cdr:y>
    </cdr:from>
    <cdr:to>
      <cdr:x>0.93949</cdr:x>
      <cdr:y>0.44337</cdr:y>
    </cdr:to>
    <cdr:sp macro="" textlink="">
      <cdr:nvSpPr>
        <cdr:cNvPr id="7" name="TextBox 6">
          <a:extLst xmlns:a="http://schemas.openxmlformats.org/drawingml/2006/main">
            <a:ext uri="{FF2B5EF4-FFF2-40B4-BE49-F238E27FC236}">
              <a16:creationId xmlns:a16="http://schemas.microsoft.com/office/drawing/2014/main" id="{76A0795D-0F0E-85DC-C590-8197872A6A78}"/>
            </a:ext>
          </a:extLst>
        </cdr:cNvPr>
        <cdr:cNvSpPr txBox="1"/>
      </cdr:nvSpPr>
      <cdr:spPr>
        <a:xfrm xmlns:a="http://schemas.openxmlformats.org/drawingml/2006/main">
          <a:off x="6840760" y="207454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A" sz="1100" kern="1200" dirty="0"/>
        </a:p>
      </cdr:txBody>
    </cdr:sp>
  </cdr:relSizeAnchor>
  <cdr:relSizeAnchor xmlns:cdr="http://schemas.openxmlformats.org/drawingml/2006/chartDrawing">
    <cdr:from>
      <cdr:x>0.82872</cdr:x>
      <cdr:y>0.27569</cdr:y>
    </cdr:from>
    <cdr:to>
      <cdr:x>0.93949</cdr:x>
      <cdr:y>0.41133</cdr:y>
    </cdr:to>
    <cdr:sp macro="" textlink="">
      <cdr:nvSpPr>
        <cdr:cNvPr id="8" name="TextBox 7">
          <a:extLst xmlns:a="http://schemas.openxmlformats.org/drawingml/2006/main">
            <a:ext uri="{FF2B5EF4-FFF2-40B4-BE49-F238E27FC236}">
              <a16:creationId xmlns:a16="http://schemas.microsoft.com/office/drawing/2014/main" id="{DBBC4903-F69B-10B9-A588-6F3EDBE30336}"/>
            </a:ext>
          </a:extLst>
        </cdr:cNvPr>
        <cdr:cNvSpPr txBox="1"/>
      </cdr:nvSpPr>
      <cdr:spPr>
        <a:xfrm xmlns:a="http://schemas.openxmlformats.org/drawingml/2006/main">
          <a:off x="6840760" y="18585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A" sz="1100" kern="1200" dirty="0"/>
        </a:p>
      </cdr:txBody>
    </cdr:sp>
  </cdr:relSizeAnchor>
  <cdr:relSizeAnchor xmlns:cdr="http://schemas.openxmlformats.org/drawingml/2006/chartDrawing">
    <cdr:from>
      <cdr:x>0.84552</cdr:x>
      <cdr:y>0.48932</cdr:y>
    </cdr:from>
    <cdr:to>
      <cdr:x>0.96987</cdr:x>
      <cdr:y>0.56409</cdr:y>
    </cdr:to>
    <cdr:sp macro="" textlink="">
      <cdr:nvSpPr>
        <cdr:cNvPr id="9" name="TextBox 8">
          <a:extLst xmlns:a="http://schemas.openxmlformats.org/drawingml/2006/main">
            <a:ext uri="{FF2B5EF4-FFF2-40B4-BE49-F238E27FC236}">
              <a16:creationId xmlns:a16="http://schemas.microsoft.com/office/drawing/2014/main" id="{FB75DA82-5902-7BD8-8F20-3B3CAF51A2F1}"/>
            </a:ext>
          </a:extLst>
        </cdr:cNvPr>
        <cdr:cNvSpPr txBox="1"/>
      </cdr:nvSpPr>
      <cdr:spPr>
        <a:xfrm xmlns:a="http://schemas.openxmlformats.org/drawingml/2006/main">
          <a:off x="7344816" y="3298676"/>
          <a:ext cx="1080120" cy="5040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A" sz="1200" b="1" kern="1200" dirty="0">
              <a:latin typeface="Agency FB" panose="020B0503020202020204" pitchFamily="34" charset="0"/>
            </a:rPr>
            <a:t>GSO STAFF</a:t>
          </a:r>
        </a:p>
        <a:p xmlns:a="http://schemas.openxmlformats.org/drawingml/2006/main">
          <a:r>
            <a:rPr lang="fr-CA" sz="1200" b="1" kern="1200" dirty="0">
              <a:latin typeface="Agency FB" panose="020B0503020202020204" pitchFamily="34" charset="0"/>
            </a:rPr>
            <a:t>12%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C8CEC3D-96F7-401F-9673-3EE7F75C9C5B}" type="datetimeFigureOut">
              <a:rPr lang="en-US"/>
              <a:t>6/17/2025</a:t>
            </a:fld>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A98ED8CD-4E4C-49AC-BDC6-2963BA49E54F}" type="slidenum">
              <a:rPr/>
              <a:t>‹#›</a:t>
            </a:fld>
            <a:endParaRPr/>
          </a:p>
        </p:txBody>
      </p:sp>
    </p:spTree>
    <p:extLst>
      <p:ext uri="{BB962C8B-B14F-4D97-AF65-F5344CB8AC3E}">
        <p14:creationId xmlns:p14="http://schemas.microsoft.com/office/powerpoint/2010/main" val="343417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F032BCF4-D26D-4DAF-9F57-FE1E61FE7935}" type="datetimeFigureOut">
              <a:rPr lang="en-US"/>
              <a:t>6/17/2025</a:t>
            </a:fld>
            <a:endParaRPr/>
          </a:p>
        </p:txBody>
      </p:sp>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FB91549-43BF-425A-AF25-75262019208C}" type="slidenum">
              <a:rPr/>
              <a:t>‹#›</a:t>
            </a:fld>
            <a:endParaRPr/>
          </a:p>
        </p:txBody>
      </p:sp>
    </p:spTree>
    <p:extLst>
      <p:ext uri="{BB962C8B-B14F-4D97-AF65-F5344CB8AC3E}">
        <p14:creationId xmlns:p14="http://schemas.microsoft.com/office/powerpoint/2010/main" val="42392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pic>
        <p:nvPicPr>
          <p:cNvPr id="5" name="Picture 4" descr="Looking up to clouds and blue sky surrounded by glass-walled building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73625" y="0"/>
            <a:ext cx="7315200" cy="6858001"/>
          </a:xfrm>
          <a:prstGeom prst="rect">
            <a:avLst/>
          </a:prstGeom>
        </p:spPr>
      </p:pic>
      <p:sp>
        <p:nvSpPr>
          <p:cNvPr id="2" name="Title 1"/>
          <p:cNvSpPr>
            <a:spLocks noGrp="1"/>
          </p:cNvSpPr>
          <p:nvPr>
            <p:ph type="ctrTitle"/>
          </p:nvPr>
        </p:nvSpPr>
        <p:spPr>
          <a:xfrm>
            <a:off x="608013" y="685801"/>
            <a:ext cx="3962400" cy="4724399"/>
          </a:xfrm>
        </p:spPr>
        <p:txBody>
          <a:bodyPr>
            <a:normAutofit/>
          </a:bodyPr>
          <a:lstStyle>
            <a:lvl1pPr>
              <a:defRPr sz="4800"/>
            </a:lvl1pPr>
          </a:lstStyle>
          <a:p>
            <a:r>
              <a:rPr lang="en-US"/>
              <a:t>Click to edit Master title style</a:t>
            </a:r>
            <a:endParaRPr/>
          </a:p>
        </p:txBody>
      </p:sp>
      <p:sp>
        <p:nvSpPr>
          <p:cNvPr id="3" name="Subtitle 2"/>
          <p:cNvSpPr>
            <a:spLocks noGrp="1"/>
          </p:cNvSpPr>
          <p:nvPr>
            <p:ph type="subTitle" idx="1"/>
          </p:nvPr>
        </p:nvSpPr>
        <p:spPr>
          <a:xfrm>
            <a:off x="608013" y="5410200"/>
            <a:ext cx="3962400"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8" name="Date Placeholder 7"/>
          <p:cNvSpPr>
            <a:spLocks noGrp="1"/>
          </p:cNvSpPr>
          <p:nvPr>
            <p:ph type="dt" sz="half" idx="10"/>
          </p:nvPr>
        </p:nvSpPr>
        <p:spPr/>
        <p:txBody>
          <a:bodyPr/>
          <a:lstStyle/>
          <a:p>
            <a:fld id="{81C93FC7-9D1A-468B-98DB-D1E8D74418D9}" type="datetimeFigureOut">
              <a:rPr lang="en-US"/>
              <a:pPr/>
              <a:t>6/17/2025</a:t>
            </a:fld>
            <a:endParaRPr/>
          </a:p>
        </p:txBody>
      </p:sp>
      <p:sp>
        <p:nvSpPr>
          <p:cNvPr id="9" name="Footer Placeholder 8"/>
          <p:cNvSpPr>
            <a:spLocks noGrp="1"/>
          </p:cNvSpPr>
          <p:nvPr>
            <p:ph type="ftr" sz="quarter" idx="11"/>
          </p:nvPr>
        </p:nvSpPr>
        <p:spPr/>
        <p:txBody>
          <a:bodyPr/>
          <a:lstStyle/>
          <a:p>
            <a:r>
              <a:rPr lang="en-US" dirty="0"/>
              <a:t>Add a footer</a:t>
            </a:r>
          </a:p>
        </p:txBody>
      </p:sp>
      <p:sp>
        <p:nvSpPr>
          <p:cNvPr id="10" name="Slide Number Placeholder 9"/>
          <p:cNvSpPr>
            <a:spLocks noGrp="1"/>
          </p:cNvSpPr>
          <p:nvPr>
            <p:ph type="sldNum" sz="quarter" idx="12"/>
          </p:nvPr>
        </p:nvSpPr>
        <p:spPr/>
        <p:txBody>
          <a:bodyPr/>
          <a:lstStyle/>
          <a:p>
            <a:fld id="{A3F31473-23EB-4724-8B59-FE6D21D89FA4}" type="slidenum">
              <a:rPr/>
              <a:pPr/>
              <a:t>‹#›</a:t>
            </a:fld>
            <a:endParaRPr/>
          </a:p>
        </p:txBody>
      </p:sp>
    </p:spTree>
    <p:extLst>
      <p:ext uri="{BB962C8B-B14F-4D97-AF65-F5344CB8AC3E}">
        <p14:creationId xmlns:p14="http://schemas.microsoft.com/office/powerpoint/2010/main" val="2734839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1C93FC7-9D1A-468B-98DB-D1E8D74418D9}" type="datetimeFigureOut">
              <a:rPr lang="en-US"/>
              <a:t>6/17/2025</a:t>
            </a:fld>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6" name="Slide Number Placeholder 5"/>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21762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2" y="685800"/>
            <a:ext cx="12954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8012" y="685800"/>
            <a:ext cx="9474253" cy="5486400"/>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1C93FC7-9D1A-468B-98DB-D1E8D74418D9}" type="datetimeFigureOut">
              <a:rPr lang="en-US"/>
              <a:t>6/17/2025</a:t>
            </a:fld>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6" name="Slide Number Placeholder 5"/>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38500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8_Title Slide">
    <p:spTree>
      <p:nvGrpSpPr>
        <p:cNvPr id="1" name=""/>
        <p:cNvGrpSpPr/>
        <p:nvPr/>
      </p:nvGrpSpPr>
      <p:grpSpPr>
        <a:xfrm>
          <a:off x="0" y="0"/>
          <a:ext cx="0" cy="0"/>
          <a:chOff x="0" y="0"/>
          <a:chExt cx="0" cy="0"/>
        </a:xfrm>
      </p:grpSpPr>
      <p:sp>
        <p:nvSpPr>
          <p:cNvPr id="207" name="Picture Placeholder 3"/>
          <p:cNvSpPr>
            <a:spLocks noGrp="1"/>
          </p:cNvSpPr>
          <p:nvPr>
            <p:ph type="pic" sz="quarter" idx="21"/>
          </p:nvPr>
        </p:nvSpPr>
        <p:spPr>
          <a:xfrm>
            <a:off x="7441265" y="3427316"/>
            <a:ext cx="4747562" cy="3427317"/>
          </a:xfrm>
          <a:prstGeom prst="rect">
            <a:avLst/>
          </a:prstGeom>
        </p:spPr>
        <p:txBody>
          <a:bodyPr lIns="91439" rIns="91439">
            <a:noAutofit/>
          </a:bodyPr>
          <a:lstStyle/>
          <a:p>
            <a:endParaRPr/>
          </a:p>
        </p:txBody>
      </p:sp>
      <p:sp>
        <p:nvSpPr>
          <p:cNvPr id="208" name="Picture Placeholder 3"/>
          <p:cNvSpPr>
            <a:spLocks noGrp="1"/>
          </p:cNvSpPr>
          <p:nvPr>
            <p:ph type="pic" sz="half" idx="22"/>
          </p:nvPr>
        </p:nvSpPr>
        <p:spPr>
          <a:xfrm>
            <a:off x="1371246" y="-2"/>
            <a:ext cx="5155847" cy="3427319"/>
          </a:xfrm>
          <a:prstGeom prst="rect">
            <a:avLst/>
          </a:prstGeom>
        </p:spPr>
        <p:txBody>
          <a:bodyPr lIns="91439" rIns="91439">
            <a:noAutofit/>
          </a:bodyPr>
          <a:lstStyle/>
          <a:p>
            <a:endParaRP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75154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1C93FC7-9D1A-468B-98DB-D1E8D74418D9}" type="datetimeFigureOut">
              <a:rPr lang="en-US"/>
              <a:t>6/17/2025</a:t>
            </a:fld>
            <a:endParaRPr/>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313786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90800"/>
            <a:ext cx="8229599" cy="2819400"/>
          </a:xfrm>
        </p:spPr>
        <p:txBody>
          <a:bodyPr anchor="b">
            <a:norm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606425" y="5410200"/>
            <a:ext cx="8231187" cy="762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1C93FC7-9D1A-468B-98DB-D1E8D74418D9}" type="datetimeFigureOut">
              <a:rPr lang="en-US"/>
              <a:pPr/>
              <a:t>6/17/2025</a:t>
            </a:fld>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9" name="Slide Number Placeholder 8"/>
          <p:cNvSpPr>
            <a:spLocks noGrp="1"/>
          </p:cNvSpPr>
          <p:nvPr>
            <p:ph type="sldNum" sz="quarter" idx="12"/>
          </p:nvPr>
        </p:nvSpPr>
        <p:spPr/>
        <p:txBody>
          <a:bodyPr/>
          <a:lstStyle/>
          <a:p>
            <a:fld id="{A3F31473-23EB-4724-8B59-FE6D21D89FA4}" type="slidenum">
              <a:rPr/>
              <a:pPr/>
              <a:t>‹#›</a:t>
            </a:fld>
            <a:endParaRPr/>
          </a:p>
        </p:txBody>
      </p:sp>
    </p:spTree>
    <p:extLst>
      <p:ext uri="{BB962C8B-B14F-4D97-AF65-F5344CB8AC3E}">
        <p14:creationId xmlns:p14="http://schemas.microsoft.com/office/powerpoint/2010/main" val="3225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685800"/>
            <a:ext cx="5029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51614" y="685800"/>
            <a:ext cx="5029199"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81C93FC7-9D1A-468B-98DB-D1E8D74418D9}" type="datetimeFigureOut">
              <a:rPr lang="en-US"/>
              <a:t>6/17/2025</a:t>
            </a:fld>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7" name="Slide Number Placeholder 6"/>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38970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664" y="685800"/>
            <a:ext cx="5029200"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3664" y="1676400"/>
            <a:ext cx="502920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551613" y="685800"/>
            <a:ext cx="5029200"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50025" y="1676400"/>
            <a:ext cx="502920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81C93FC7-9D1A-468B-98DB-D1E8D74418D9}" type="datetimeFigureOut">
              <a:rPr lang="en-US"/>
              <a:t>6/17/2025</a:t>
            </a:fld>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9" name="Slide Number Placeholder 8"/>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5130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1C93FC7-9D1A-468B-98DB-D1E8D74418D9}" type="datetimeFigureOut">
              <a:rPr lang="en-US"/>
              <a:t>6/17/2025</a:t>
            </a:fld>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5" name="Slide Number Placeholder 4"/>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31344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93FC7-9D1A-468B-98DB-D1E8D74418D9}" type="datetimeFigureOut">
              <a:rPr lang="en-US"/>
              <a:t>6/17/2025</a:t>
            </a:fld>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4" name="Slide Number Placeholder 3"/>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19103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4" y="685800"/>
            <a:ext cx="3962400" cy="4724400"/>
          </a:xfrm>
        </p:spPr>
        <p:txBody>
          <a:bodyPr anchor="b">
            <a:no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212" y="685800"/>
            <a:ext cx="6704171"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8013" y="5410200"/>
            <a:ext cx="3962400"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C93FC7-9D1A-468B-98DB-D1E8D74418D9}" type="datetimeFigureOut">
              <a:rPr lang="en-US"/>
              <a:t>6/17/2025</a:t>
            </a:fld>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7" name="Slide Number Placeholder 6"/>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22347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4" y="685800"/>
            <a:ext cx="3962400" cy="4724400"/>
          </a:xfrm>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875213" y="685800"/>
            <a:ext cx="6705600" cy="5486400"/>
          </a:xfrm>
          <a:ln w="63500">
            <a:solidFill>
              <a:schemeClr val="bg1"/>
            </a:solidFill>
            <a:miter lim="800000"/>
          </a:ln>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08013" y="5410200"/>
            <a:ext cx="3962400"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C93FC7-9D1A-468B-98DB-D1E8D74418D9}" type="datetimeFigureOut">
              <a:rPr lang="en-US"/>
              <a:t>6/17/2025</a:t>
            </a:fld>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7" name="Slide Number Placeholder 6"/>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335204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05400"/>
            <a:ext cx="10971372"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3" y="685800"/>
            <a:ext cx="10287000" cy="4190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2">
                    <a:lumMod val="65000"/>
                    <a:lumOff val="35000"/>
                  </a:schemeClr>
                </a:solidFill>
              </a:defRPr>
            </a:lvl1pPr>
          </a:lstStyle>
          <a:p>
            <a:fld id="{81C93FC7-9D1A-468B-98DB-D1E8D74418D9}" type="datetimeFigureOut">
              <a:rPr lang="en-US" smtClean="0"/>
              <a:pPr/>
              <a:t>6/17/2025</a:t>
            </a:fld>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2">
                    <a:lumMod val="65000"/>
                    <a:lumOff val="35000"/>
                  </a:schemeClr>
                </a:solidFill>
              </a:defRPr>
            </a:lvl1pPr>
          </a:lstStyle>
          <a:p>
            <a:r>
              <a:rPr lang="en-US" dirty="0"/>
              <a:t>Add a footer</a:t>
            </a: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2">
                    <a:lumMod val="65000"/>
                    <a:lumOff val="35000"/>
                  </a:schemeClr>
                </a:solidFill>
              </a:defRPr>
            </a:lvl1pPr>
          </a:lstStyle>
          <a:p>
            <a:fld id="{A3F31473-23EB-4724-8B59-FE6D21D89FA4}" type="slidenum">
              <a:rPr lang="en-US" smtClean="0"/>
              <a:pPr/>
              <a:t>‹#›</a:t>
            </a:fld>
            <a:endParaRPr lang="en-US"/>
          </a:p>
        </p:txBody>
      </p:sp>
    </p:spTree>
    <p:extLst>
      <p:ext uri="{BB962C8B-B14F-4D97-AF65-F5344CB8AC3E}">
        <p14:creationId xmlns:p14="http://schemas.microsoft.com/office/powerpoint/2010/main" val="34492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sv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aagrapevine.org/"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72" y="685800"/>
            <a:ext cx="6768752" cy="1951112"/>
          </a:xfrm>
        </p:spPr>
        <p:txBody>
          <a:bodyPr anchor="b">
            <a:normAutofit/>
          </a:bodyPr>
          <a:lstStyle/>
          <a:p>
            <a:pPr>
              <a:defRPr sz="4400" b="1">
                <a:solidFill>
                  <a:srgbClr val="FFFFFF"/>
                </a:solidFill>
                <a:latin typeface="Calibri"/>
                <a:ea typeface="Calibri"/>
                <a:cs typeface="Calibri"/>
                <a:sym typeface="Calibri"/>
              </a:defRPr>
            </a:pPr>
            <a:r>
              <a:rPr lang="fr-FR" sz="3400" dirty="0">
                <a:solidFill>
                  <a:schemeClr val="tx1"/>
                </a:solidFill>
              </a:rPr>
              <a:t>75</a:t>
            </a:r>
            <a:r>
              <a:rPr lang="fr-FR" sz="3400" baseline="30000" dirty="0">
                <a:solidFill>
                  <a:schemeClr val="tx1"/>
                </a:solidFill>
              </a:rPr>
              <a:t>e</a:t>
            </a:r>
            <a:r>
              <a:rPr lang="fr-FR" sz="3400" dirty="0">
                <a:solidFill>
                  <a:schemeClr val="tx1"/>
                </a:solidFill>
              </a:rPr>
              <a:t> Conférence des Services généraux Debbie L. </a:t>
            </a:r>
            <a:br>
              <a:rPr lang="fr-FR" sz="3400" dirty="0">
                <a:solidFill>
                  <a:schemeClr val="tx1"/>
                </a:solidFill>
              </a:rPr>
            </a:br>
            <a:r>
              <a:rPr lang="fr-FR" sz="3400" dirty="0">
                <a:solidFill>
                  <a:schemeClr val="tx1"/>
                </a:solidFill>
              </a:rPr>
              <a:t>Rapport final de la déléguée P74 </a:t>
            </a:r>
            <a:br>
              <a:rPr lang="fr-FR" sz="3400" dirty="0">
                <a:solidFill>
                  <a:schemeClr val="tx1"/>
                </a:solidFill>
              </a:rPr>
            </a:br>
            <a:endParaRPr lang="en-US" sz="3400" dirty="0"/>
          </a:p>
        </p:txBody>
      </p:sp>
      <p:pic>
        <p:nvPicPr>
          <p:cNvPr id="5" name="Picture 4" descr="A building with lights on it&#10;&#10;AI-generated content may be incorrect.">
            <a:extLst>
              <a:ext uri="{FF2B5EF4-FFF2-40B4-BE49-F238E27FC236}">
                <a16:creationId xmlns:a16="http://schemas.microsoft.com/office/drawing/2014/main" id="{F258CDA0-6706-6597-B732-70D9ECB3DD4D}"/>
              </a:ext>
            </a:extLst>
          </p:cNvPr>
          <p:cNvPicPr>
            <a:picLocks noChangeAspect="1"/>
          </p:cNvPicPr>
          <p:nvPr/>
        </p:nvPicPr>
        <p:blipFill>
          <a:blip r:embed="rId2"/>
          <a:srcRect l="9041" r="29582" b="-1"/>
          <a:stretch>
            <a:fillRect/>
          </a:stretch>
        </p:blipFill>
        <p:spPr>
          <a:xfrm rot="5400000">
            <a:off x="6745218" y="1338035"/>
            <a:ext cx="5623518" cy="4044811"/>
          </a:xfrm>
          <a:prstGeom prst="rect">
            <a:avLst/>
          </a:prstGeom>
          <a:noFill/>
        </p:spPr>
      </p:pic>
      <p:sp>
        <p:nvSpPr>
          <p:cNvPr id="3" name="Subtitle 2"/>
          <p:cNvSpPr>
            <a:spLocks noGrp="1"/>
          </p:cNvSpPr>
          <p:nvPr>
            <p:ph type="body" sz="half" idx="2"/>
          </p:nvPr>
        </p:nvSpPr>
        <p:spPr>
          <a:xfrm>
            <a:off x="609442" y="3140968"/>
            <a:ext cx="5989026" cy="1656184"/>
          </a:xfrm>
        </p:spPr>
        <p:txBody>
          <a:bodyPr>
            <a:normAutofit/>
          </a:bodyPr>
          <a:lstStyle/>
          <a:p>
            <a:pPr algn="ctr">
              <a:spcAft>
                <a:spcPts val="600"/>
              </a:spcAft>
            </a:pPr>
            <a:r>
              <a:rPr lang="fr-FR" sz="2000" dirty="0">
                <a:solidFill>
                  <a:schemeClr val="tx1"/>
                </a:solidFill>
              </a:rPr>
              <a:t>27 avril au 3 mai 2025</a:t>
            </a:r>
          </a:p>
          <a:p>
            <a:pPr algn="ctr">
              <a:spcAft>
                <a:spcPts val="600"/>
              </a:spcAft>
            </a:pPr>
            <a:r>
              <a:rPr lang="fr-FR" sz="2000" dirty="0">
                <a:solidFill>
                  <a:schemeClr val="tx1"/>
                </a:solidFill>
              </a:rPr>
              <a:t>Hilton Midtown </a:t>
            </a:r>
            <a:r>
              <a:rPr lang="fr-FR" sz="2000" i="1" dirty="0">
                <a:solidFill>
                  <a:schemeClr val="tx1"/>
                </a:solidFill>
              </a:rPr>
              <a:t>New York, New York </a:t>
            </a:r>
            <a:endParaRPr lang="en-US" dirty="0"/>
          </a:p>
        </p:txBody>
      </p:sp>
      <p:pic>
        <p:nvPicPr>
          <p:cNvPr id="6" name="Picture 5" descr="A blue and white sign with white text&#10;&#10;Description automatically generated">
            <a:extLst>
              <a:ext uri="{FF2B5EF4-FFF2-40B4-BE49-F238E27FC236}">
                <a16:creationId xmlns:a16="http://schemas.microsoft.com/office/drawing/2014/main" id="{0CFC2F3F-C02C-9206-8609-CCF324840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020" y="4796036"/>
            <a:ext cx="1658459" cy="1639396"/>
          </a:xfrm>
          <a:prstGeom prst="rect">
            <a:avLst/>
          </a:prstGeom>
        </p:spPr>
      </p:pic>
    </p:spTree>
    <p:extLst>
      <p:ext uri="{BB962C8B-B14F-4D97-AF65-F5344CB8AC3E}">
        <p14:creationId xmlns:p14="http://schemas.microsoft.com/office/powerpoint/2010/main" val="34408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D5064-1B2E-AA16-6D72-E7179338F4F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2B42D35-3C1E-F363-C0AF-9724D2ADFF6A}"/>
              </a:ext>
            </a:extLst>
          </p:cNvPr>
          <p:cNvSpPr txBox="1"/>
          <p:nvPr/>
        </p:nvSpPr>
        <p:spPr>
          <a:xfrm>
            <a:off x="0" y="4379106"/>
            <a:ext cx="11580813" cy="1793094"/>
          </a:xfrm>
          <a:prstGeom prst="rect">
            <a:avLst/>
          </a:prstGeom>
        </p:spPr>
        <p:txBody>
          <a:bodyPr vert="horz" lIns="91440" tIns="45720" rIns="91440" bIns="45720" rtlCol="0" anchor="b">
            <a:normAutofit fontScale="40000" lnSpcReduction="20000"/>
          </a:bodyPr>
          <a:lstStyle/>
          <a:p>
            <a:pPr algn="ctr">
              <a:lnSpc>
                <a:spcPct val="80000"/>
              </a:lnSpc>
              <a:spcBef>
                <a:spcPct val="0"/>
              </a:spcBef>
              <a:spcAft>
                <a:spcPts val="600"/>
              </a:spcAft>
            </a:pPr>
            <a:endParaRPr lang="en-US" sz="3700" b="1" cap="all" spc="100" dirty="0">
              <a:ln w="3175" cmpd="sng">
                <a:noFill/>
              </a:ln>
              <a:solidFill>
                <a:schemeClr val="accent1"/>
              </a:solidFill>
              <a:latin typeface="+mj-lt"/>
              <a:ea typeface="+mj-ea"/>
              <a:cs typeface="+mj-cs"/>
            </a:endParaRPr>
          </a:p>
          <a:p>
            <a:pPr algn="ctr">
              <a:lnSpc>
                <a:spcPct val="80000"/>
              </a:lnSpc>
              <a:spcBef>
                <a:spcPct val="0"/>
              </a:spcBef>
              <a:spcAft>
                <a:spcPts val="600"/>
              </a:spcAft>
            </a:pPr>
            <a:r>
              <a:rPr lang="fr-FR" sz="3700" b="1" cap="all" spc="100" dirty="0">
                <a:ln w="3175" cmpd="sng">
                  <a:noFill/>
                </a:ln>
                <a:solidFill>
                  <a:schemeClr val="accent1"/>
                </a:solidFill>
                <a:latin typeface="+mj-lt"/>
                <a:ea typeface="+mj-ea"/>
                <a:cs typeface="+mj-cs"/>
              </a:rPr>
              <a:t>Discussion de Groupe – Inventaire sur le Fonctionnement de la Conférence (15 groupe ) </a:t>
            </a:r>
          </a:p>
          <a:p>
            <a:pPr algn="ctr">
              <a:lnSpc>
                <a:spcPct val="80000"/>
              </a:lnSpc>
              <a:spcBef>
                <a:spcPct val="0"/>
              </a:spcBef>
              <a:spcAft>
                <a:spcPts val="600"/>
              </a:spcAft>
            </a:pPr>
            <a:endParaRPr lang="fr-FR" sz="3700" b="1" cap="all" spc="100" dirty="0">
              <a:ln w="3175" cmpd="sng">
                <a:noFill/>
              </a:ln>
              <a:solidFill>
                <a:schemeClr val="accent1"/>
              </a:solidFill>
              <a:latin typeface="+mj-lt"/>
              <a:ea typeface="+mj-ea"/>
              <a:cs typeface="+mj-cs"/>
            </a:endParaRPr>
          </a:p>
          <a:p>
            <a:pPr algn="ctr">
              <a:lnSpc>
                <a:spcPct val="80000"/>
              </a:lnSpc>
              <a:spcBef>
                <a:spcPct val="0"/>
              </a:spcBef>
              <a:spcAft>
                <a:spcPts val="600"/>
              </a:spcAft>
            </a:pPr>
            <a:r>
              <a:rPr lang="fr-FR" sz="3600" dirty="0"/>
              <a:t> </a:t>
            </a:r>
            <a:r>
              <a:rPr lang="en-US" sz="3600" b="1" cap="all" spc="100" baseline="0" dirty="0" err="1">
                <a:ln w="3175" cmpd="sng">
                  <a:noFill/>
                </a:ln>
                <a:solidFill>
                  <a:schemeClr val="accent1"/>
                </a:solidFill>
                <a:effectLst/>
                <a:latin typeface="+mj-lt"/>
                <a:ea typeface="+mj-ea"/>
                <a:cs typeface="+mj-cs"/>
              </a:rPr>
              <a:t>Inventaire</a:t>
            </a:r>
            <a:r>
              <a:rPr lang="en-US" sz="3600" b="1" cap="all" spc="100" baseline="0" dirty="0">
                <a:ln w="3175" cmpd="sng">
                  <a:noFill/>
                </a:ln>
                <a:solidFill>
                  <a:schemeClr val="accent1"/>
                </a:solidFill>
                <a:effectLst/>
                <a:latin typeface="+mj-lt"/>
                <a:ea typeface="+mj-ea"/>
                <a:cs typeface="+mj-cs"/>
              </a:rPr>
              <a:t> de la </a:t>
            </a:r>
            <a:r>
              <a:rPr lang="en-US" sz="3600" b="1" cap="all" spc="100" baseline="0" dirty="0" err="1">
                <a:ln w="3175" cmpd="sng">
                  <a:noFill/>
                </a:ln>
                <a:solidFill>
                  <a:schemeClr val="accent1"/>
                </a:solidFill>
                <a:effectLst/>
                <a:latin typeface="+mj-lt"/>
                <a:ea typeface="+mj-ea"/>
                <a:cs typeface="+mj-cs"/>
              </a:rPr>
              <a:t>Conférence</a:t>
            </a:r>
            <a:r>
              <a:rPr lang="en-US" sz="3600" b="1" cap="all" spc="100" baseline="0" dirty="0">
                <a:ln w="3175" cmpd="sng">
                  <a:noFill/>
                </a:ln>
                <a:solidFill>
                  <a:schemeClr val="accent1"/>
                </a:solidFill>
                <a:effectLst/>
                <a:latin typeface="+mj-lt"/>
                <a:ea typeface="+mj-ea"/>
                <a:cs typeface="+mj-cs"/>
              </a:rPr>
              <a:t> – </a:t>
            </a:r>
            <a:r>
              <a:rPr lang="en-US" sz="3600" b="1" cap="all" spc="100" baseline="0" dirty="0" err="1">
                <a:ln w="3175" cmpd="sng">
                  <a:noFill/>
                </a:ln>
                <a:solidFill>
                  <a:schemeClr val="accent1"/>
                </a:solidFill>
                <a:effectLst/>
                <a:latin typeface="+mj-lt"/>
                <a:ea typeface="+mj-ea"/>
                <a:cs typeface="+mj-cs"/>
              </a:rPr>
              <a:t>groupe</a:t>
            </a:r>
            <a:r>
              <a:rPr lang="en-US" sz="3600" b="1" cap="all" spc="100" baseline="0" dirty="0">
                <a:ln w="3175" cmpd="sng">
                  <a:noFill/>
                </a:ln>
                <a:solidFill>
                  <a:schemeClr val="accent1"/>
                </a:solidFill>
                <a:effectLst/>
                <a:latin typeface="+mj-lt"/>
                <a:ea typeface="+mj-ea"/>
                <a:cs typeface="+mj-cs"/>
              </a:rPr>
              <a:t> I (MON GROUPE)</a:t>
            </a:r>
          </a:p>
          <a:p>
            <a:pPr algn="ctr">
              <a:lnSpc>
                <a:spcPct val="80000"/>
              </a:lnSpc>
              <a:spcBef>
                <a:spcPct val="0"/>
              </a:spcBef>
              <a:spcAft>
                <a:spcPts val="600"/>
              </a:spcAft>
            </a:pPr>
            <a:endParaRPr lang="en-US" sz="3600" b="1" cap="all" spc="100" baseline="0" dirty="0">
              <a:ln w="3175" cmpd="sng">
                <a:noFill/>
              </a:ln>
              <a:solidFill>
                <a:schemeClr val="accent1"/>
              </a:solidFill>
              <a:effectLst/>
              <a:latin typeface="+mj-lt"/>
              <a:ea typeface="+mj-ea"/>
              <a:cs typeface="+mj-cs"/>
            </a:endParaRPr>
          </a:p>
          <a:p>
            <a:pPr algn="ctr">
              <a:lnSpc>
                <a:spcPct val="80000"/>
              </a:lnSpc>
              <a:spcBef>
                <a:spcPct val="0"/>
              </a:spcBef>
              <a:spcAft>
                <a:spcPts val="600"/>
              </a:spcAft>
            </a:pPr>
            <a:r>
              <a:rPr kumimoji="0" lang="en-US" altLang="en-US" sz="3600" b="0" i="0" u="none" strike="noStrike" cap="none" normalizeH="0" baseline="0" dirty="0">
                <a:ln>
                  <a:noFill/>
                </a:ln>
                <a:solidFill>
                  <a:schemeClr val="tx1"/>
                </a:solidFill>
                <a:effectLst/>
                <a:latin typeface="Arial" panose="020B0604020202020204" pitchFamily="34" charset="0"/>
              </a:rPr>
              <a:t>Un rapport résumé de </a:t>
            </a:r>
            <a:r>
              <a:rPr kumimoji="0" lang="en-US" altLang="en-US" sz="3600" b="0" i="0" u="none" strike="noStrike" cap="none" normalizeH="0" baseline="0" dirty="0" err="1">
                <a:ln>
                  <a:noFill/>
                </a:ln>
                <a:solidFill>
                  <a:schemeClr val="tx1"/>
                </a:solidFill>
                <a:effectLst/>
                <a:latin typeface="Arial" panose="020B0604020202020204" pitchFamily="34" charset="0"/>
              </a:rPr>
              <a:t>l’inventaire</a:t>
            </a:r>
            <a:r>
              <a:rPr kumimoji="0" lang="en-US" altLang="en-US" sz="3600" b="0" i="0" u="none" strike="noStrike" cap="none" normalizeH="0" baseline="0" dirty="0">
                <a:ln>
                  <a:noFill/>
                </a:ln>
                <a:solidFill>
                  <a:schemeClr val="tx1"/>
                </a:solidFill>
                <a:effectLst/>
                <a:latin typeface="Arial" panose="020B0604020202020204" pitchFamily="34" charset="0"/>
              </a:rPr>
              <a:t> </a:t>
            </a:r>
            <a:r>
              <a:rPr kumimoji="0" lang="en-US" altLang="en-US" sz="3600" b="0" i="0" u="none" strike="noStrike" cap="none" normalizeH="0" baseline="0" dirty="0" err="1">
                <a:ln>
                  <a:noFill/>
                </a:ln>
                <a:solidFill>
                  <a:schemeClr val="tx1"/>
                </a:solidFill>
                <a:effectLst/>
                <a:latin typeface="Arial" panose="020B0604020202020204" pitchFamily="34" charset="0"/>
              </a:rPr>
              <a:t>complet</a:t>
            </a:r>
            <a:r>
              <a:rPr kumimoji="0" lang="en-US" altLang="en-US" sz="3600" b="0" i="0" u="none" strike="noStrike" cap="none" normalizeH="0" baseline="0" dirty="0">
                <a:ln>
                  <a:noFill/>
                </a:ln>
                <a:solidFill>
                  <a:schemeClr val="tx1"/>
                </a:solidFill>
                <a:effectLst/>
                <a:latin typeface="Arial" panose="020B0604020202020204" pitchFamily="34" charset="0"/>
              </a:rPr>
              <a:t> sera </a:t>
            </a:r>
            <a:r>
              <a:rPr kumimoji="0" lang="en-US" altLang="en-US" sz="3600" b="0" i="0" u="none" strike="noStrike" cap="none" normalizeH="0" baseline="0" dirty="0" err="1">
                <a:ln>
                  <a:noFill/>
                </a:ln>
                <a:solidFill>
                  <a:schemeClr val="tx1"/>
                </a:solidFill>
                <a:effectLst/>
                <a:latin typeface="Arial" panose="020B0604020202020204" pitchFamily="34" charset="0"/>
              </a:rPr>
              <a:t>envoyé</a:t>
            </a:r>
            <a:r>
              <a:rPr kumimoji="0" lang="en-US" altLang="en-US" sz="3600" b="0" i="0" u="none" strike="noStrike" cap="none" normalizeH="0" baseline="0" dirty="0">
                <a:ln>
                  <a:noFill/>
                </a:ln>
                <a:solidFill>
                  <a:schemeClr val="tx1"/>
                </a:solidFill>
                <a:effectLst/>
                <a:latin typeface="Arial" panose="020B0604020202020204" pitchFamily="34" charset="0"/>
              </a:rPr>
              <a:t> aux </a:t>
            </a:r>
            <a:r>
              <a:rPr kumimoji="0" lang="en-US" altLang="en-US" sz="3600" b="0" i="0" u="none" strike="noStrike" cap="none" normalizeH="0" baseline="0" dirty="0" err="1">
                <a:ln>
                  <a:noFill/>
                </a:ln>
                <a:solidFill>
                  <a:schemeClr val="tx1"/>
                </a:solidFill>
                <a:effectLst/>
                <a:latin typeface="Arial" panose="020B0604020202020204" pitchFamily="34" charset="0"/>
              </a:rPr>
              <a:t>délégués</a:t>
            </a:r>
            <a:r>
              <a:rPr kumimoji="0" lang="en-US" altLang="en-US" sz="3600" b="0" i="0" u="none" strike="noStrike" cap="none" normalizeH="0" baseline="0" dirty="0">
                <a:ln>
                  <a:noFill/>
                </a:ln>
                <a:solidFill>
                  <a:schemeClr val="tx1"/>
                </a:solidFill>
                <a:effectLst/>
                <a:latin typeface="Arial" panose="020B0604020202020204" pitchFamily="34" charset="0"/>
              </a:rPr>
              <a:t> – je le </a:t>
            </a:r>
            <a:r>
              <a:rPr kumimoji="0" lang="en-US" altLang="en-US" sz="3600" b="0" i="0" u="none" strike="noStrike" cap="none" normalizeH="0" baseline="0" dirty="0" err="1">
                <a:ln>
                  <a:noFill/>
                </a:ln>
                <a:solidFill>
                  <a:schemeClr val="tx1"/>
                </a:solidFill>
                <a:effectLst/>
                <a:latin typeface="Arial" panose="020B0604020202020204" pitchFamily="34" charset="0"/>
              </a:rPr>
              <a:t>partagerai</a:t>
            </a:r>
            <a:r>
              <a:rPr kumimoji="0" lang="en-US" altLang="en-US" sz="3600" b="0" i="0" u="none" strike="noStrike" cap="none" normalizeH="0" baseline="0" dirty="0">
                <a:ln>
                  <a:noFill/>
                </a:ln>
                <a:solidFill>
                  <a:schemeClr val="tx1"/>
                </a:solidFill>
                <a:effectLst/>
                <a:latin typeface="Arial" panose="020B0604020202020204" pitchFamily="34" charset="0"/>
              </a:rPr>
              <a:t> avec </a:t>
            </a:r>
            <a:r>
              <a:rPr kumimoji="0" lang="en-US" altLang="en-US" sz="3600" b="0" i="0" u="none" strike="noStrike" cap="none" normalizeH="0" baseline="0" dirty="0" err="1">
                <a:ln>
                  <a:noFill/>
                </a:ln>
                <a:solidFill>
                  <a:schemeClr val="tx1"/>
                </a:solidFill>
                <a:effectLst/>
                <a:latin typeface="Arial" panose="020B0604020202020204" pitchFamily="34" charset="0"/>
              </a:rPr>
              <a:t>vous</a:t>
            </a:r>
            <a:r>
              <a:rPr kumimoji="0" lang="en-US" altLang="en-US" sz="3600" b="0" i="0" u="none" strike="noStrike" cap="none" normalizeH="0" baseline="0" dirty="0">
                <a:ln>
                  <a:noFill/>
                </a:ln>
                <a:solidFill>
                  <a:schemeClr val="tx1"/>
                </a:solidFill>
                <a:effectLst/>
                <a:latin typeface="Arial" panose="020B0604020202020204" pitchFamily="34" charset="0"/>
              </a:rPr>
              <a:t> </a:t>
            </a:r>
            <a:r>
              <a:rPr kumimoji="0" lang="en-US" altLang="en-US" sz="3600" b="0" i="0" u="none" strike="noStrike" cap="none" normalizeH="0" baseline="0" dirty="0" err="1">
                <a:ln>
                  <a:noFill/>
                </a:ln>
                <a:solidFill>
                  <a:schemeClr val="tx1"/>
                </a:solidFill>
                <a:effectLst/>
                <a:latin typeface="Arial" panose="020B0604020202020204" pitchFamily="34" charset="0"/>
              </a:rPr>
              <a:t>dès</a:t>
            </a:r>
            <a:r>
              <a:rPr kumimoji="0" lang="en-US" altLang="en-US" sz="3600" b="0" i="0" u="none" strike="noStrike" cap="none" normalizeH="0" baseline="0" dirty="0">
                <a:ln>
                  <a:noFill/>
                </a:ln>
                <a:solidFill>
                  <a:schemeClr val="tx1"/>
                </a:solidFill>
                <a:effectLst/>
                <a:latin typeface="Arial" panose="020B0604020202020204" pitchFamily="34" charset="0"/>
              </a:rPr>
              <a:t> que je le </a:t>
            </a:r>
            <a:r>
              <a:rPr kumimoji="0" lang="en-US" altLang="en-US" sz="3600" b="0" i="0" u="none" strike="noStrike" cap="none" normalizeH="0" baseline="0" dirty="0" err="1">
                <a:ln>
                  <a:noFill/>
                </a:ln>
                <a:solidFill>
                  <a:schemeClr val="tx1"/>
                </a:solidFill>
                <a:effectLst/>
                <a:latin typeface="Arial" panose="020B0604020202020204" pitchFamily="34" charset="0"/>
              </a:rPr>
              <a:t>recevrai</a:t>
            </a:r>
            <a:r>
              <a:rPr kumimoji="0" lang="en-US" altLang="en-US" sz="3600" b="0" i="0" u="none" strike="noStrike" cap="none" normalizeH="0" baseline="0" dirty="0">
                <a:ln>
                  <a:noFill/>
                </a:ln>
                <a:solidFill>
                  <a:schemeClr val="tx1"/>
                </a:solidFill>
                <a:effectLst/>
                <a:latin typeface="Arial" panose="020B0604020202020204" pitchFamily="34" charset="0"/>
              </a:rPr>
              <a:t>.</a:t>
            </a:r>
          </a:p>
          <a:p>
            <a:pPr algn="ctr">
              <a:lnSpc>
                <a:spcPct val="80000"/>
              </a:lnSpc>
              <a:spcBef>
                <a:spcPct val="0"/>
              </a:spcBef>
              <a:spcAft>
                <a:spcPts val="600"/>
              </a:spcAft>
            </a:pPr>
            <a:endParaRPr lang="en-US" sz="3600" b="1" cap="all" spc="100" baseline="0" dirty="0">
              <a:ln w="3175" cmpd="sng">
                <a:noFill/>
              </a:ln>
              <a:solidFill>
                <a:schemeClr val="accent1"/>
              </a:solidFill>
              <a:effectLst/>
              <a:latin typeface="+mj-lt"/>
              <a:ea typeface="+mj-ea"/>
              <a:cs typeface="+mj-cs"/>
            </a:endParaRPr>
          </a:p>
        </p:txBody>
      </p:sp>
      <p:sp>
        <p:nvSpPr>
          <p:cNvPr id="13" name="Rectangle 1">
            <a:extLst>
              <a:ext uri="{FF2B5EF4-FFF2-40B4-BE49-F238E27FC236}">
                <a16:creationId xmlns:a16="http://schemas.microsoft.com/office/drawing/2014/main" id="{D57B8429-6CF0-33D2-516B-D2DF2D1A45C7}"/>
              </a:ext>
            </a:extLst>
          </p:cNvPr>
          <p:cNvSpPr>
            <a:spLocks noGrp="1" noChangeArrowheads="1"/>
          </p:cNvSpPr>
          <p:nvPr>
            <p:ph idx="1"/>
          </p:nvPr>
        </p:nvSpPr>
        <p:spPr bwMode="auto">
          <a:xfrm>
            <a:off x="0" y="267550"/>
            <a:ext cx="119270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1. Comment </a:t>
            </a:r>
            <a:r>
              <a:rPr kumimoji="0" lang="en-US" altLang="en-US" sz="1800" b="0" i="0" u="none" strike="noStrike" cap="none" normalizeH="0" baseline="0" dirty="0" err="1">
                <a:ln>
                  <a:noFill/>
                </a:ln>
                <a:solidFill>
                  <a:schemeClr val="tx1"/>
                </a:solidFill>
                <a:effectLst/>
                <a:latin typeface="Arial" panose="020B0604020202020204" pitchFamily="34" charset="0"/>
              </a:rPr>
              <a:t>pouvons</a:t>
            </a:r>
            <a:r>
              <a:rPr kumimoji="0" lang="en-US" altLang="en-US" sz="1800" b="0" i="0" u="none" strike="noStrike" cap="none" normalizeH="0" baseline="0" dirty="0">
                <a:ln>
                  <a:noFill/>
                </a:ln>
                <a:solidFill>
                  <a:schemeClr val="tx1"/>
                </a:solidFill>
                <a:effectLst/>
                <a:latin typeface="Arial" panose="020B0604020202020204" pitchFamily="34" charset="0"/>
              </a:rPr>
              <a:t>-nous </a:t>
            </a:r>
            <a:r>
              <a:rPr kumimoji="0" lang="en-US" altLang="en-US" sz="1800" b="0" i="0" u="none" strike="noStrike" cap="none" normalizeH="0" baseline="0" dirty="0" err="1">
                <a:ln>
                  <a:noFill/>
                </a:ln>
                <a:solidFill>
                  <a:schemeClr val="tx1"/>
                </a:solidFill>
                <a:effectLst/>
                <a:latin typeface="Arial" panose="020B0604020202020204" pitchFamily="34" charset="0"/>
              </a:rPr>
              <a:t>mieux</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servir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en</a:t>
            </a:r>
            <a:r>
              <a:rPr kumimoji="0" lang="en-US" altLang="en-US" sz="1800" b="0" i="0" u="none" strike="noStrike" cap="none" normalizeH="0" baseline="0" dirty="0">
                <a:ln>
                  <a:noFill/>
                </a:ln>
                <a:solidFill>
                  <a:schemeClr val="tx1"/>
                </a:solidFill>
                <a:effectLst/>
                <a:latin typeface="Arial" panose="020B0604020202020204" pitchFamily="34" charset="0"/>
              </a:rPr>
              <a:t> tant que </a:t>
            </a:r>
            <a:r>
              <a:rPr kumimoji="0" lang="en-US" altLang="en-US" sz="1800" b="0" i="0" u="none" strike="noStrike" cap="none" normalizeH="0" baseline="0" dirty="0" err="1">
                <a:ln>
                  <a:noFill/>
                </a:ln>
                <a:solidFill>
                  <a:schemeClr val="tx1"/>
                </a:solidFill>
                <a:effectLst/>
                <a:latin typeface="Arial" panose="020B0604020202020204" pitchFamily="34" charset="0"/>
              </a:rPr>
              <a:t>véritable</a:t>
            </a:r>
            <a:r>
              <a:rPr kumimoji="0" lang="en-US" altLang="en-US" sz="1800" b="0" i="0" u="none" strike="noStrike" cap="none" normalizeH="0" baseline="0" dirty="0">
                <a:ln>
                  <a:noFill/>
                </a:ln>
                <a:solidFill>
                  <a:schemeClr val="tx1"/>
                </a:solidFill>
                <a:effectLst/>
                <a:latin typeface="Arial" panose="020B0604020202020204" pitchFamily="34" charset="0"/>
              </a:rPr>
              <a:t> voix et conscience </a:t>
            </a:r>
            <a:r>
              <a:rPr kumimoji="0" lang="en-US" altLang="en-US" sz="1800" b="0" i="0" u="none" strike="noStrike" cap="none" normalizeH="0" baseline="0" dirty="0" err="1">
                <a:ln>
                  <a:noFill/>
                </a:ln>
                <a:solidFill>
                  <a:schemeClr val="tx1"/>
                </a:solidFill>
                <a:effectLst/>
                <a:latin typeface="Arial" panose="020B0604020202020204" pitchFamily="34" charset="0"/>
              </a:rPr>
              <a:t>efficace</a:t>
            </a:r>
            <a:r>
              <a:rPr kumimoji="0" lang="en-US" altLang="en-US" sz="1800" b="0" i="0" u="none" strike="noStrike" cap="none" normalizeH="0" baseline="0" dirty="0">
                <a:ln>
                  <a:noFill/>
                </a:ln>
                <a:solidFill>
                  <a:schemeClr val="tx1"/>
                </a:solidFill>
                <a:effectLst/>
                <a:latin typeface="Arial" panose="020B0604020202020204" pitchFamily="34" charset="0"/>
              </a:rPr>
              <a:t> de </a:t>
            </a:r>
            <a:r>
              <a:rPr kumimoji="0" lang="en-US" altLang="en-US" sz="1800" b="0" i="0" u="none" strike="noStrike" cap="none" normalizeH="0" baseline="0" dirty="0" err="1">
                <a:ln>
                  <a:noFill/>
                </a:ln>
                <a:solidFill>
                  <a:schemeClr val="tx1"/>
                </a:solidFill>
                <a:effectLst/>
                <a:latin typeface="Arial" panose="020B0604020202020204" pitchFamily="34" charset="0"/>
              </a:rPr>
              <a:t>notre</a:t>
            </a:r>
            <a:r>
              <a:rPr kumimoji="0" lang="en-US" altLang="en-US" sz="1800" b="0" i="0" u="none" strike="noStrike" cap="none" normalizeH="0" baseline="0" dirty="0">
                <a:ln>
                  <a:noFill/>
                </a:ln>
                <a:solidFill>
                  <a:schemeClr val="tx1"/>
                </a:solidFill>
                <a:effectLst/>
                <a:latin typeface="Arial" panose="020B0604020202020204" pitchFamily="34" charset="0"/>
              </a:rPr>
              <a:t> société tout </a:t>
            </a:r>
            <a:r>
              <a:rPr kumimoji="0" lang="en-US" altLang="en-US" sz="1800" b="0" i="0" u="none" strike="noStrike" cap="none" normalizeH="0" baseline="0" dirty="0" err="1">
                <a:ln>
                  <a:noFill/>
                </a:ln>
                <a:solidFill>
                  <a:schemeClr val="tx1"/>
                </a:solidFill>
                <a:effectLst/>
                <a:latin typeface="Arial" panose="020B0604020202020204" pitchFamily="34" charset="0"/>
              </a:rPr>
              <a:t>entière</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2C85A53A-09F1-7DE5-2E45-253D687255F0}"/>
              </a:ext>
            </a:extLst>
          </p:cNvPr>
          <p:cNvSpPr>
            <a:spLocks noChangeArrowheads="1"/>
          </p:cNvSpPr>
          <p:nvPr/>
        </p:nvSpPr>
        <p:spPr bwMode="auto">
          <a:xfrm>
            <a:off x="0" y="1152336"/>
            <a:ext cx="121888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2. Comment la </a:t>
            </a:r>
            <a:r>
              <a:rPr kumimoji="0" lang="en-US" altLang="en-US" sz="1800" b="0" i="0" u="none" strike="noStrike" cap="none" normalizeH="0" baseline="0" dirty="0" err="1">
                <a:ln>
                  <a:noFill/>
                </a:ln>
                <a:solidFill>
                  <a:schemeClr val="tx1"/>
                </a:solidFill>
                <a:effectLst/>
                <a:latin typeface="Arial" panose="020B0604020202020204" pitchFamily="34" charset="0"/>
              </a:rPr>
              <a:t>Conférence</a:t>
            </a:r>
            <a:r>
              <a:rPr kumimoji="0" lang="en-US" altLang="en-US" sz="1800" b="0" i="0" u="none" strike="noStrike" cap="none" normalizeH="0" baseline="0" dirty="0">
                <a:ln>
                  <a:noFill/>
                </a:ln>
                <a:solidFill>
                  <a:schemeClr val="tx1"/>
                </a:solidFill>
                <a:effectLst/>
                <a:latin typeface="Arial" panose="020B0604020202020204" pitchFamily="34" charset="0"/>
              </a:rPr>
              <a:t> des Services </a:t>
            </a:r>
            <a:r>
              <a:rPr kumimoji="0" lang="en-US" altLang="en-US" sz="1800" b="0" i="0" u="none" strike="noStrike" cap="none" normalizeH="0" baseline="0" dirty="0" err="1">
                <a:ln>
                  <a:noFill/>
                </a:ln>
                <a:solidFill>
                  <a:schemeClr val="tx1"/>
                </a:solidFill>
                <a:effectLst/>
                <a:latin typeface="Arial" panose="020B0604020202020204" pitchFamily="34" charset="0"/>
              </a:rPr>
              <a:t>généraux</a:t>
            </a:r>
            <a:r>
              <a:rPr kumimoji="0" lang="en-US" altLang="en-US" sz="1800" b="0" i="0" u="none" strike="noStrike" cap="none" normalizeH="0" baseline="0" dirty="0">
                <a:ln>
                  <a:noFill/>
                </a:ln>
                <a:solidFill>
                  <a:schemeClr val="tx1"/>
                </a:solidFill>
                <a:effectLst/>
                <a:latin typeface="Arial" panose="020B0604020202020204" pitchFamily="34" charset="0"/>
              </a:rPr>
              <a:t> (CSG) et les </a:t>
            </a:r>
            <a:r>
              <a:rPr kumimoji="0" lang="en-US" altLang="en-US" sz="1800" b="0" i="0" u="none" strike="noStrike" cap="none" normalizeH="0" baseline="0" dirty="0" err="1">
                <a:ln>
                  <a:noFill/>
                </a:ln>
                <a:solidFill>
                  <a:schemeClr val="tx1"/>
                </a:solidFill>
                <a:effectLst/>
                <a:latin typeface="Arial" panose="020B0604020202020204" pitchFamily="34" charset="0"/>
              </a:rPr>
              <a:t>Administrateurs</a:t>
            </a:r>
            <a:r>
              <a:rPr kumimoji="0" lang="en-US" altLang="en-US" sz="1800" b="0" i="0" u="none" strike="noStrike" cap="none" normalizeH="0" baseline="0" dirty="0">
                <a:ln>
                  <a:noFill/>
                </a:ln>
                <a:solidFill>
                  <a:schemeClr val="tx1"/>
                </a:solidFill>
                <a:effectLst/>
                <a:latin typeface="Arial" panose="020B0604020202020204" pitchFamily="34" charset="0"/>
              </a:rPr>
              <a:t> du Conseil des Services </a:t>
            </a:r>
            <a:r>
              <a:rPr kumimoji="0" lang="en-US" altLang="en-US" sz="1800" b="0" i="0" u="none" strike="noStrike" cap="none" normalizeH="0" baseline="0" dirty="0" err="1">
                <a:ln>
                  <a:noFill/>
                </a:ln>
                <a:solidFill>
                  <a:schemeClr val="tx1"/>
                </a:solidFill>
                <a:effectLst/>
                <a:latin typeface="Arial" panose="020B0604020202020204" pitchFamily="34" charset="0"/>
              </a:rPr>
              <a:t>généraux</a:t>
            </a:r>
            <a:r>
              <a:rPr kumimoji="0" lang="en-US" altLang="en-US" sz="1800" b="0" i="0" u="none" strike="noStrike" cap="none" normalizeH="0" baseline="0" dirty="0">
                <a:ln>
                  <a:noFill/>
                </a:ln>
                <a:solidFill>
                  <a:schemeClr val="tx1"/>
                </a:solidFill>
                <a:effectLst/>
                <a:latin typeface="Arial" panose="020B0604020202020204" pitchFamily="34" charset="0"/>
              </a:rPr>
              <a:t> (CSG) </a:t>
            </a:r>
            <a:r>
              <a:rPr kumimoji="0" lang="en-US" altLang="en-US" sz="1800" b="0" i="0" u="none" strike="noStrike" cap="none" normalizeH="0" baseline="0" dirty="0" err="1">
                <a:ln>
                  <a:noFill/>
                </a:ln>
                <a:solidFill>
                  <a:schemeClr val="tx1"/>
                </a:solidFill>
                <a:effectLst/>
                <a:latin typeface="Arial" panose="020B0604020202020204" pitchFamily="34" charset="0"/>
              </a:rPr>
              <a:t>remplissent-ils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leur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responsabilité</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envers</a:t>
            </a:r>
            <a:r>
              <a:rPr kumimoji="0" lang="en-US" altLang="en-US" sz="1800" b="0" i="0" u="none" strike="noStrike" cap="none" normalizeH="0" baseline="0" dirty="0">
                <a:ln>
                  <a:noFill/>
                </a:ln>
                <a:solidFill>
                  <a:schemeClr val="tx1"/>
                </a:solidFill>
                <a:effectLst/>
                <a:latin typeface="Arial" panose="020B0604020202020204" pitchFamily="34" charset="0"/>
              </a:rPr>
              <a:t> la </a:t>
            </a:r>
            <a:r>
              <a:rPr lang="en-CA" dirty="0"/>
              <a:t>fraternité</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telle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qu’énoncée</a:t>
            </a:r>
            <a:r>
              <a:rPr kumimoji="0" lang="en-US" altLang="en-US" sz="1800" b="0" i="0" u="none" strike="noStrike" cap="none" normalizeH="0" baseline="0" dirty="0">
                <a:ln>
                  <a:noFill/>
                </a:ln>
                <a:solidFill>
                  <a:schemeClr val="tx1"/>
                </a:solidFill>
                <a:effectLst/>
                <a:latin typeface="Arial" panose="020B0604020202020204" pitchFamily="34" charset="0"/>
              </a:rPr>
              <a:t> dans </a:t>
            </a:r>
            <a:r>
              <a:rPr kumimoji="0" lang="en-US" altLang="en-US" sz="1800" b="0" i="0" u="none" strike="noStrike" cap="none" normalizeH="0" baseline="0" dirty="0" err="1">
                <a:ln>
                  <a:noFill/>
                </a:ln>
                <a:solidFill>
                  <a:schemeClr val="tx1"/>
                </a:solidFill>
                <a:effectLst/>
                <a:latin typeface="Arial" panose="020B0604020202020204" pitchFamily="34" charset="0"/>
              </a:rPr>
              <a:t>l’article</a:t>
            </a:r>
            <a:r>
              <a:rPr kumimoji="0" lang="en-US" altLang="en-US" sz="1800" b="0" i="0" u="none" strike="noStrike" cap="none" normalizeH="0" baseline="0" dirty="0">
                <a:ln>
                  <a:noFill/>
                </a:ln>
                <a:solidFill>
                  <a:schemeClr val="tx1"/>
                </a:solidFill>
                <a:effectLst/>
                <a:latin typeface="Arial" panose="020B0604020202020204" pitchFamily="34" charset="0"/>
              </a:rPr>
              <a:t> 1 de la </a:t>
            </a:r>
            <a:r>
              <a:rPr kumimoji="0" lang="en-US" altLang="en-US" sz="1800" b="0" i="0" u="none" strike="noStrike" cap="none" normalizeH="0" baseline="0" dirty="0" err="1">
                <a:ln>
                  <a:noFill/>
                </a:ln>
                <a:solidFill>
                  <a:schemeClr val="tx1"/>
                </a:solidFill>
                <a:effectLst/>
                <a:latin typeface="Arial" panose="020B0604020202020204" pitchFamily="34" charset="0"/>
              </a:rPr>
              <a:t>Charte</a:t>
            </a:r>
            <a:r>
              <a:rPr kumimoji="0" lang="en-US" altLang="en-US" sz="1800" b="0" i="0" u="none" strike="noStrike" cap="none" normalizeH="0" baseline="0" dirty="0">
                <a:ln>
                  <a:noFill/>
                </a:ln>
                <a:solidFill>
                  <a:schemeClr val="tx1"/>
                </a:solidFill>
                <a:effectLst/>
                <a:latin typeface="Arial" panose="020B0604020202020204" pitchFamily="34" charset="0"/>
              </a:rPr>
              <a:t> de la </a:t>
            </a:r>
            <a:r>
              <a:rPr kumimoji="0" lang="en-US" altLang="en-US" sz="1800" b="0" i="0" u="none" strike="noStrike" cap="none" normalizeH="0" baseline="0" dirty="0" err="1">
                <a:ln>
                  <a:noFill/>
                </a:ln>
                <a:solidFill>
                  <a:schemeClr val="tx1"/>
                </a:solidFill>
                <a:effectLst/>
                <a:latin typeface="Arial" panose="020B0604020202020204" pitchFamily="34" charset="0"/>
              </a:rPr>
              <a:t>Conférence</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17" name="Rectangle 3">
            <a:extLst>
              <a:ext uri="{FF2B5EF4-FFF2-40B4-BE49-F238E27FC236}">
                <a16:creationId xmlns:a16="http://schemas.microsoft.com/office/drawing/2014/main" id="{D313B513-2F9B-16F1-8F42-A9104F1EFDC5}"/>
              </a:ext>
            </a:extLst>
          </p:cNvPr>
          <p:cNvSpPr>
            <a:spLocks noChangeArrowheads="1"/>
          </p:cNvSpPr>
          <p:nvPr/>
        </p:nvSpPr>
        <p:spPr bwMode="auto">
          <a:xfrm>
            <a:off x="45740" y="2406707"/>
            <a:ext cx="121430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3. Comment la </a:t>
            </a:r>
            <a:r>
              <a:rPr kumimoji="0" lang="en-US" altLang="en-US" sz="1800" b="0" i="0" u="none" strike="noStrike" cap="none" normalizeH="0" baseline="0" dirty="0" err="1">
                <a:ln>
                  <a:noFill/>
                </a:ln>
                <a:solidFill>
                  <a:schemeClr val="tx1"/>
                </a:solidFill>
                <a:effectLst/>
                <a:latin typeface="Arial" panose="020B0604020202020204" pitchFamily="34" charset="0"/>
              </a:rPr>
              <a:t>Conférence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peut-elle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s’assurer</a:t>
            </a:r>
            <a:r>
              <a:rPr kumimoji="0" lang="en-US" altLang="en-US" sz="1800" b="0" i="0" u="none" strike="noStrike" cap="none" normalizeH="0" baseline="0" dirty="0">
                <a:ln>
                  <a:noFill/>
                </a:ln>
                <a:solidFill>
                  <a:schemeClr val="tx1"/>
                </a:solidFill>
                <a:effectLst/>
                <a:latin typeface="Arial" panose="020B0604020202020204" pitchFamily="34" charset="0"/>
              </a:rPr>
              <a:t> que </a:t>
            </a:r>
            <a:r>
              <a:rPr kumimoji="0" lang="en-US" altLang="en-US" sz="1800" b="0" i="0" u="none" strike="noStrike" cap="none" normalizeH="0" baseline="0" dirty="0" err="1">
                <a:ln>
                  <a:noFill/>
                </a:ln>
                <a:solidFill>
                  <a:schemeClr val="tx1"/>
                </a:solidFill>
                <a:effectLst/>
                <a:latin typeface="Arial" panose="020B0604020202020204" pitchFamily="34" charset="0"/>
              </a:rPr>
              <a:t>l’autorité</a:t>
            </a:r>
            <a:r>
              <a:rPr kumimoji="0" lang="en-US" altLang="en-US" sz="1800" b="0" i="0" u="none" strike="noStrike" cap="none" normalizeH="0" baseline="0" dirty="0">
                <a:ln>
                  <a:noFill/>
                </a:ln>
                <a:solidFill>
                  <a:schemeClr val="tx1"/>
                </a:solidFill>
                <a:effectLst/>
                <a:latin typeface="Arial" panose="020B0604020202020204" pitchFamily="34" charset="0"/>
              </a:rPr>
              <a:t> que nous </a:t>
            </a:r>
            <a:r>
              <a:rPr kumimoji="0" lang="en-US" altLang="en-US" sz="1800" b="0" i="0" u="none" strike="noStrike" cap="none" normalizeH="0" baseline="0" dirty="0" err="1">
                <a:ln>
                  <a:noFill/>
                </a:ln>
                <a:solidFill>
                  <a:schemeClr val="tx1"/>
                </a:solidFill>
                <a:effectLst/>
                <a:latin typeface="Arial" panose="020B0604020202020204" pitchFamily="34" charset="0"/>
              </a:rPr>
              <a:t>déléguons</a:t>
            </a:r>
            <a:r>
              <a:rPr kumimoji="0" lang="en-US" altLang="en-US" sz="1800" b="0" i="0" u="none" strike="noStrike" cap="none" normalizeH="0" baseline="0" dirty="0">
                <a:ln>
                  <a:noFill/>
                </a:ln>
                <a:solidFill>
                  <a:schemeClr val="tx1"/>
                </a:solidFill>
                <a:effectLst/>
                <a:latin typeface="Arial" panose="020B0604020202020204" pitchFamily="34" charset="0"/>
              </a:rPr>
              <a:t> au Conseil des Services </a:t>
            </a:r>
            <a:r>
              <a:rPr kumimoji="0" lang="en-US" altLang="en-US" sz="1800" b="0" i="0" u="none" strike="noStrike" cap="none" normalizeH="0" baseline="0" dirty="0" err="1">
                <a:ln>
                  <a:noFill/>
                </a:ln>
                <a:solidFill>
                  <a:schemeClr val="tx1"/>
                </a:solidFill>
                <a:effectLst/>
                <a:latin typeface="Arial" panose="020B0604020202020204" pitchFamily="34" charset="0"/>
              </a:rPr>
              <a:t>généraux</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est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proportionnelle</a:t>
            </a:r>
            <a:r>
              <a:rPr kumimoji="0" lang="en-US" altLang="en-US" sz="1800" b="0" i="0" u="none" strike="noStrike" cap="none" normalizeH="0" baseline="0" dirty="0">
                <a:ln>
                  <a:noFill/>
                </a:ln>
                <a:solidFill>
                  <a:schemeClr val="tx1"/>
                </a:solidFill>
                <a:effectLst/>
                <a:latin typeface="Arial" panose="020B0604020202020204" pitchFamily="34" charset="0"/>
              </a:rPr>
              <a:t> à la </a:t>
            </a:r>
            <a:r>
              <a:rPr kumimoji="0" lang="en-US" altLang="en-US" sz="1800" b="0" i="0" u="none" strike="noStrike" cap="none" normalizeH="0" baseline="0" dirty="0" err="1">
                <a:ln>
                  <a:noFill/>
                </a:ln>
                <a:solidFill>
                  <a:schemeClr val="tx1"/>
                </a:solidFill>
                <a:effectLst/>
                <a:latin typeface="Arial" panose="020B0604020202020204" pitchFamily="34" charset="0"/>
              </a:rPr>
              <a:t>responsabilité</a:t>
            </a:r>
            <a:r>
              <a:rPr kumimoji="0" lang="en-US" altLang="en-US" sz="1800" b="0" i="0" u="none" strike="noStrike" cap="none" normalizeH="0" baseline="0" dirty="0">
                <a:ln>
                  <a:noFill/>
                </a:ln>
                <a:solidFill>
                  <a:schemeClr val="tx1"/>
                </a:solidFill>
                <a:effectLst/>
                <a:latin typeface="Arial" panose="020B0604020202020204" pitchFamily="34" charset="0"/>
              </a:rPr>
              <a:t> que nous </a:t>
            </a:r>
            <a:r>
              <a:rPr kumimoji="0" lang="en-US" altLang="en-US" sz="1800" b="0" i="0" u="none" strike="noStrike" cap="none" normalizeH="0" baseline="0" dirty="0" err="1">
                <a:ln>
                  <a:noFill/>
                </a:ln>
                <a:solidFill>
                  <a:schemeClr val="tx1"/>
                </a:solidFill>
                <a:effectLst/>
                <a:latin typeface="Arial" panose="020B0604020202020204" pitchFamily="34" charset="0"/>
              </a:rPr>
              <a:t>lui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avons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confiée</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18" name="Rectangle 4">
            <a:extLst>
              <a:ext uri="{FF2B5EF4-FFF2-40B4-BE49-F238E27FC236}">
                <a16:creationId xmlns:a16="http://schemas.microsoft.com/office/drawing/2014/main" id="{44CF35A1-91F8-EBC6-34BB-BE6D6A13E8F6}"/>
              </a:ext>
            </a:extLst>
          </p:cNvPr>
          <p:cNvSpPr>
            <a:spLocks noChangeArrowheads="1"/>
          </p:cNvSpPr>
          <p:nvPr/>
        </p:nvSpPr>
        <p:spPr bwMode="auto">
          <a:xfrm>
            <a:off x="0" y="3401734"/>
            <a:ext cx="121888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4. </a:t>
            </a:r>
            <a:r>
              <a:rPr kumimoji="0" lang="en-US" altLang="en-US" sz="1800" b="0" i="0" u="none" strike="noStrike" cap="none" normalizeH="0" baseline="0" dirty="0" err="1">
                <a:ln>
                  <a:noFill/>
                </a:ln>
                <a:solidFill>
                  <a:schemeClr val="tx1"/>
                </a:solidFill>
                <a:effectLst/>
                <a:latin typeface="Arial" panose="020B0604020202020204" pitchFamily="34" charset="0"/>
              </a:rPr>
              <a:t>Où</a:t>
            </a:r>
            <a:r>
              <a:rPr kumimoji="0" lang="en-US" altLang="en-US" sz="1800" b="0" i="0" u="none" strike="noStrike" cap="none" normalizeH="0" baseline="0" dirty="0">
                <a:ln>
                  <a:noFill/>
                </a:ln>
                <a:solidFill>
                  <a:schemeClr val="tx1"/>
                </a:solidFill>
                <a:effectLst/>
                <a:latin typeface="Arial" panose="020B0604020202020204" pitchFamily="34" charset="0"/>
              </a:rPr>
              <a:t> se </a:t>
            </a:r>
            <a:r>
              <a:rPr kumimoji="0" lang="en-US" altLang="en-US" sz="1800" b="0" i="0" u="none" strike="noStrike" cap="none" normalizeH="0" baseline="0" dirty="0" err="1">
                <a:ln>
                  <a:noFill/>
                </a:ln>
                <a:solidFill>
                  <a:schemeClr val="tx1"/>
                </a:solidFill>
                <a:effectLst/>
                <a:latin typeface="Arial" panose="020B0604020202020204" pitchFamily="34" charset="0"/>
              </a:rPr>
              <a:t>trouve</a:t>
            </a:r>
            <a:r>
              <a:rPr kumimoji="0" lang="en-US" altLang="en-US" sz="1800" b="0" i="0" u="none" strike="noStrike" cap="none" normalizeH="0" baseline="0" dirty="0">
                <a:ln>
                  <a:noFill/>
                </a:ln>
                <a:solidFill>
                  <a:schemeClr val="tx1"/>
                </a:solidFill>
                <a:effectLst/>
                <a:latin typeface="Arial" panose="020B0604020202020204" pitchFamily="34" charset="0"/>
              </a:rPr>
              <a:t> le plus grand </a:t>
            </a:r>
            <a:r>
              <a:rPr kumimoji="0" lang="en-US" altLang="en-US" sz="1800" b="0" i="0" u="none" strike="noStrike" cap="none" normalizeH="0" baseline="0" dirty="0" err="1">
                <a:ln>
                  <a:noFill/>
                </a:ln>
                <a:solidFill>
                  <a:schemeClr val="tx1"/>
                </a:solidFill>
                <a:effectLst/>
                <a:latin typeface="Arial" panose="020B0604020202020204" pitchFamily="34" charset="0"/>
              </a:rPr>
              <a:t>besoin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d’amélioration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en</a:t>
            </a:r>
            <a:r>
              <a:rPr kumimoji="0" lang="en-US" altLang="en-US" sz="1800" b="0" i="0" u="none" strike="noStrike" cap="none" normalizeH="0" baseline="0" dirty="0">
                <a:ln>
                  <a:noFill/>
                </a:ln>
                <a:solidFill>
                  <a:schemeClr val="tx1"/>
                </a:solidFill>
                <a:effectLst/>
                <a:latin typeface="Arial" panose="020B0604020202020204" pitchFamily="34" charset="0"/>
              </a:rPr>
              <a:t> matière de communication ?</a:t>
            </a:r>
          </a:p>
        </p:txBody>
      </p:sp>
    </p:spTree>
    <p:extLst>
      <p:ext uri="{BB962C8B-B14F-4D97-AF65-F5344CB8AC3E}">
        <p14:creationId xmlns:p14="http://schemas.microsoft.com/office/powerpoint/2010/main" val="291697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81687C-AC2B-EAEB-81A0-E9ABEF02D5AB}"/>
              </a:ext>
            </a:extLst>
          </p:cNvPr>
          <p:cNvSpPr txBox="1"/>
          <p:nvPr/>
        </p:nvSpPr>
        <p:spPr>
          <a:xfrm>
            <a:off x="0" y="685800"/>
            <a:ext cx="4875212" cy="2239144"/>
          </a:xfrm>
          <a:prstGeom prst="rect">
            <a:avLst/>
          </a:prstGeom>
        </p:spPr>
        <p:txBody>
          <a:bodyPr vert="horz" lIns="91440" tIns="45720" rIns="91440" bIns="45720" rtlCol="0" anchor="b">
            <a:normAutofit/>
          </a:bodyPr>
          <a:lstStyle/>
          <a:p>
            <a:pPr>
              <a:lnSpc>
                <a:spcPct val="80000"/>
              </a:lnSpc>
              <a:spcBef>
                <a:spcPct val="0"/>
              </a:spcBef>
              <a:spcAft>
                <a:spcPts val="600"/>
              </a:spcAft>
            </a:pPr>
            <a:r>
              <a:rPr lang="en-US" sz="3600" dirty="0" err="1">
                <a:solidFill>
                  <a:schemeClr val="accent1"/>
                </a:solidFill>
                <a:latin typeface="+mj-lt"/>
                <a:ea typeface="+mj-ea"/>
                <a:cs typeface="+mj-cs"/>
              </a:rPr>
              <a:t>Dîner</a:t>
            </a:r>
            <a:r>
              <a:rPr lang="en-US" sz="3600" dirty="0">
                <a:solidFill>
                  <a:schemeClr val="accent1"/>
                </a:solidFill>
                <a:latin typeface="+mj-lt"/>
                <a:ea typeface="+mj-ea"/>
                <a:cs typeface="+mj-cs"/>
              </a:rPr>
              <a:t> et orientation des </a:t>
            </a:r>
            <a:r>
              <a:rPr lang="en-US" sz="3600" dirty="0" err="1">
                <a:solidFill>
                  <a:schemeClr val="accent1"/>
                </a:solidFill>
                <a:latin typeface="+mj-lt"/>
                <a:ea typeface="+mj-ea"/>
                <a:cs typeface="+mj-cs"/>
              </a:rPr>
              <a:t>délégués</a:t>
            </a:r>
            <a:r>
              <a:rPr lang="en-US" sz="3600" dirty="0">
                <a:solidFill>
                  <a:schemeClr val="accent1"/>
                </a:solidFill>
                <a:latin typeface="+mj-lt"/>
                <a:ea typeface="+mj-ea"/>
                <a:cs typeface="+mj-cs"/>
              </a:rPr>
              <a:t> par </a:t>
            </a:r>
            <a:r>
              <a:rPr lang="en-US" sz="3600" dirty="0" err="1">
                <a:solidFill>
                  <a:schemeClr val="accent1"/>
                </a:solidFill>
                <a:latin typeface="+mj-lt"/>
                <a:ea typeface="+mj-ea"/>
                <a:cs typeface="+mj-cs"/>
              </a:rPr>
              <a:t>Territoire</a:t>
            </a:r>
            <a:r>
              <a:rPr lang="en-US" sz="3600" dirty="0">
                <a:solidFill>
                  <a:schemeClr val="accent1"/>
                </a:solidFill>
                <a:latin typeface="+mj-lt"/>
                <a:ea typeface="+mj-ea"/>
                <a:cs typeface="+mj-cs"/>
              </a:rPr>
              <a:t> </a:t>
            </a:r>
          </a:p>
          <a:p>
            <a:pPr>
              <a:lnSpc>
                <a:spcPct val="80000"/>
              </a:lnSpc>
              <a:spcBef>
                <a:spcPct val="0"/>
              </a:spcBef>
              <a:spcAft>
                <a:spcPts val="600"/>
              </a:spcAft>
            </a:pPr>
            <a:r>
              <a:rPr lang="en-US" sz="3600" dirty="0">
                <a:solidFill>
                  <a:schemeClr val="accent1"/>
                </a:solidFill>
                <a:latin typeface="+mj-lt"/>
                <a:ea typeface="+mj-ea"/>
                <a:cs typeface="+mj-cs"/>
              </a:rPr>
              <a:t>“</a:t>
            </a:r>
            <a:r>
              <a:rPr lang="en-US" sz="3600" dirty="0" err="1">
                <a:solidFill>
                  <a:schemeClr val="accent1"/>
                </a:solidFill>
                <a:latin typeface="+mj-lt"/>
                <a:ea typeface="+mj-ea"/>
                <a:cs typeface="+mj-cs"/>
              </a:rPr>
              <a:t>L’Est</a:t>
            </a:r>
            <a:r>
              <a:rPr lang="en-US" sz="3600" dirty="0">
                <a:solidFill>
                  <a:schemeClr val="accent1"/>
                </a:solidFill>
                <a:latin typeface="+mj-lt"/>
                <a:ea typeface="+mj-ea"/>
                <a:cs typeface="+mj-cs"/>
              </a:rPr>
              <a:t> de Canada”</a:t>
            </a:r>
          </a:p>
        </p:txBody>
      </p:sp>
      <p:pic>
        <p:nvPicPr>
          <p:cNvPr id="6" name="Picture 5" descr="Cucumber sandwiches">
            <a:extLst>
              <a:ext uri="{FF2B5EF4-FFF2-40B4-BE49-F238E27FC236}">
                <a16:creationId xmlns:a16="http://schemas.microsoft.com/office/drawing/2014/main" id="{01C2B982-2F4C-AAB5-82F2-938C44316C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5212" y="1208244"/>
            <a:ext cx="6704171" cy="4441512"/>
          </a:xfrm>
          <a:prstGeom prst="rect">
            <a:avLst/>
          </a:prstGeom>
          <a:noFill/>
          <a:ln w="63500">
            <a:solidFill>
              <a:schemeClr val="bg1"/>
            </a:solidFill>
            <a:miter lim="800000"/>
          </a:ln>
        </p:spPr>
      </p:pic>
      <p:sp>
        <p:nvSpPr>
          <p:cNvPr id="5" name="TextBox 4">
            <a:extLst>
              <a:ext uri="{FF2B5EF4-FFF2-40B4-BE49-F238E27FC236}">
                <a16:creationId xmlns:a16="http://schemas.microsoft.com/office/drawing/2014/main" id="{F7185AB8-6EA2-5C7E-94EC-55E1BFC4B4BD}"/>
              </a:ext>
            </a:extLst>
          </p:cNvPr>
          <p:cNvSpPr txBox="1"/>
          <p:nvPr/>
        </p:nvSpPr>
        <p:spPr>
          <a:xfrm>
            <a:off x="608013" y="5410200"/>
            <a:ext cx="3962400" cy="762000"/>
          </a:xfrm>
          <a:prstGeom prst="rect">
            <a:avLst/>
          </a:prstGeom>
        </p:spPr>
        <p:txBody>
          <a:bodyPr vert="horz" lIns="91440" tIns="45720" rIns="91440" bIns="45720" rtlCol="0">
            <a:normAutofit/>
          </a:bodyPr>
          <a:lstStyle/>
          <a:p>
            <a:pPr>
              <a:lnSpc>
                <a:spcPct val="90000"/>
              </a:lnSpc>
              <a:spcAft>
                <a:spcPts val="600"/>
              </a:spcAft>
              <a:buClr>
                <a:schemeClr val="tx1"/>
              </a:buClr>
              <a:buSzPct val="80000"/>
            </a:pPr>
            <a:r>
              <a:rPr lang="en-US" sz="2000" kern="1200">
                <a:latin typeface="+mn-lt"/>
                <a:ea typeface="+mn-ea"/>
                <a:cs typeface="+mn-cs"/>
              </a:rPr>
              <a:t>Jour 1 – midi </a:t>
            </a:r>
          </a:p>
        </p:txBody>
      </p:sp>
    </p:spTree>
    <p:extLst>
      <p:ext uri="{BB962C8B-B14F-4D97-AF65-F5344CB8AC3E}">
        <p14:creationId xmlns:p14="http://schemas.microsoft.com/office/powerpoint/2010/main" val="349637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C78BBE-D075-15CB-D04C-FFF5FCA99C3B}"/>
              </a:ext>
            </a:extLst>
          </p:cNvPr>
          <p:cNvSpPr txBox="1"/>
          <p:nvPr/>
        </p:nvSpPr>
        <p:spPr>
          <a:xfrm>
            <a:off x="117748" y="332656"/>
            <a:ext cx="11953328" cy="369332"/>
          </a:xfrm>
          <a:prstGeom prst="rect">
            <a:avLst/>
          </a:prstGeom>
          <a:noFill/>
        </p:spPr>
        <p:txBody>
          <a:bodyPr wrap="square">
            <a:spAutoFit/>
          </a:bodyPr>
          <a:lstStyle/>
          <a:p>
            <a:pPr algn="ctr"/>
            <a:r>
              <a:rPr lang="fr-CA" dirty="0"/>
              <a:t>Jour 1 - SÉANCE DU DIMANCHE APRÈS-MIDI</a:t>
            </a:r>
          </a:p>
        </p:txBody>
      </p:sp>
      <p:sp>
        <p:nvSpPr>
          <p:cNvPr id="4" name="TextBox 3">
            <a:extLst>
              <a:ext uri="{FF2B5EF4-FFF2-40B4-BE49-F238E27FC236}">
                <a16:creationId xmlns:a16="http://schemas.microsoft.com/office/drawing/2014/main" id="{0340E848-0827-828F-0462-BDA00497F0D0}"/>
              </a:ext>
            </a:extLst>
          </p:cNvPr>
          <p:cNvSpPr txBox="1"/>
          <p:nvPr/>
        </p:nvSpPr>
        <p:spPr>
          <a:xfrm>
            <a:off x="693812" y="1412776"/>
            <a:ext cx="10441160" cy="369332"/>
          </a:xfrm>
          <a:prstGeom prst="rect">
            <a:avLst/>
          </a:prstGeom>
          <a:noFill/>
        </p:spPr>
        <p:txBody>
          <a:bodyPr wrap="square" rtlCol="0">
            <a:spAutoFit/>
          </a:bodyPr>
          <a:lstStyle/>
          <a:p>
            <a:r>
              <a:rPr lang="fr-FR" b="1" dirty="0"/>
              <a:t>RAPPORT DE L’INVENTAIRE </a:t>
            </a:r>
            <a:r>
              <a:rPr lang="fr-FR" dirty="0"/>
              <a:t>(première de cinq sessions, groupes C, F, G,)</a:t>
            </a:r>
            <a:endParaRPr lang="fr-CA" dirty="0"/>
          </a:p>
        </p:txBody>
      </p:sp>
      <p:sp>
        <p:nvSpPr>
          <p:cNvPr id="5" name="TextBox 4">
            <a:extLst>
              <a:ext uri="{FF2B5EF4-FFF2-40B4-BE49-F238E27FC236}">
                <a16:creationId xmlns:a16="http://schemas.microsoft.com/office/drawing/2014/main" id="{029EC558-4319-1117-BF7F-554AC320978D}"/>
              </a:ext>
            </a:extLst>
          </p:cNvPr>
          <p:cNvSpPr txBox="1"/>
          <p:nvPr/>
        </p:nvSpPr>
        <p:spPr>
          <a:xfrm>
            <a:off x="693812" y="1844824"/>
            <a:ext cx="11161240" cy="369332"/>
          </a:xfrm>
          <a:prstGeom prst="rect">
            <a:avLst/>
          </a:prstGeom>
          <a:noFill/>
        </p:spPr>
        <p:txBody>
          <a:bodyPr wrap="square" rtlCol="0">
            <a:spAutoFit/>
          </a:bodyPr>
          <a:lstStyle/>
          <a:p>
            <a:r>
              <a:rPr lang="fr-FR" b="1" dirty="0"/>
              <a:t>Résumé du rapport du CSG </a:t>
            </a:r>
            <a:r>
              <a:rPr lang="fr-FR" dirty="0"/>
              <a:t>: </a:t>
            </a:r>
            <a:endParaRPr lang="fr-CA" dirty="0"/>
          </a:p>
        </p:txBody>
      </p:sp>
      <p:sp>
        <p:nvSpPr>
          <p:cNvPr id="8" name="TextBox 7">
            <a:extLst>
              <a:ext uri="{FF2B5EF4-FFF2-40B4-BE49-F238E27FC236}">
                <a16:creationId xmlns:a16="http://schemas.microsoft.com/office/drawing/2014/main" id="{7220F053-3D6D-A312-B4E2-0D0A93962561}"/>
              </a:ext>
            </a:extLst>
          </p:cNvPr>
          <p:cNvSpPr txBox="1"/>
          <p:nvPr/>
        </p:nvSpPr>
        <p:spPr>
          <a:xfrm>
            <a:off x="693812" y="2276872"/>
            <a:ext cx="10081120" cy="646331"/>
          </a:xfrm>
          <a:prstGeom prst="rect">
            <a:avLst/>
          </a:prstGeom>
          <a:noFill/>
        </p:spPr>
        <p:txBody>
          <a:bodyPr wrap="square">
            <a:spAutoFit/>
          </a:bodyPr>
          <a:lstStyle/>
          <a:p>
            <a:r>
              <a:rPr lang="fr-FR" dirty="0"/>
              <a:t>AAWS est une société sans but non lucratif dont le Conseil, composé de neuf membres, se réunit au moins huit fois par an pour exécuter son mandat.</a:t>
            </a:r>
            <a:endParaRPr lang="fr-CA" dirty="0"/>
          </a:p>
        </p:txBody>
      </p:sp>
      <p:sp>
        <p:nvSpPr>
          <p:cNvPr id="10" name="TextBox 9">
            <a:extLst>
              <a:ext uri="{FF2B5EF4-FFF2-40B4-BE49-F238E27FC236}">
                <a16:creationId xmlns:a16="http://schemas.microsoft.com/office/drawing/2014/main" id="{63F99230-1B1F-7727-A90A-CE549DF2CAA0}"/>
              </a:ext>
            </a:extLst>
          </p:cNvPr>
          <p:cNvSpPr txBox="1"/>
          <p:nvPr/>
        </p:nvSpPr>
        <p:spPr>
          <a:xfrm>
            <a:off x="765820" y="2923203"/>
            <a:ext cx="11089232" cy="3693319"/>
          </a:xfrm>
          <a:prstGeom prst="rect">
            <a:avLst/>
          </a:prstGeom>
          <a:noFill/>
        </p:spPr>
        <p:txBody>
          <a:bodyPr wrap="square">
            <a:spAutoFit/>
          </a:bodyPr>
          <a:lstStyle/>
          <a:p>
            <a:endParaRPr lang="fr-FR" dirty="0"/>
          </a:p>
          <a:p>
            <a:r>
              <a:rPr lang="fr-FR" dirty="0"/>
              <a:t>AAWS est l’une des deux sociétés affiliées, avec AA </a:t>
            </a:r>
            <a:r>
              <a:rPr lang="fr-FR" dirty="0" err="1"/>
              <a:t>Grapevine</a:t>
            </a:r>
            <a:r>
              <a:rPr lang="fr-FR" dirty="0"/>
              <a:t>. Sa mission est d’assurer le bon fonctionnement des Services mondiaux pour le Mouvement des Alcooliques anonymes. Les administrateurs du Conseil des Services généraux (CSG) sont également les membres de cette société et remplissent leur rôle de supervision en en élisant</a:t>
            </a:r>
          </a:p>
          <a:p>
            <a:r>
              <a:rPr lang="fr-FR" dirty="0"/>
              <a:t>les directeurs, conformément au Huitième Concept. Les membres ont également autorité sur les Règlements, le certificat de constitution et le budget. Toutes les autres responsabilités incombent au Conseil d’AAWS, qui se compose de deux administrateurs des Services généraux, deux administrateurs territoriaux, trois directeurs non - administrateurs du CSG, du directeur général du Bureau des Services généraux (BSG) et de la coordonnatrice des membres du personnel du BSG.</a:t>
            </a:r>
          </a:p>
          <a:p>
            <a:endParaRPr lang="fr-FR" dirty="0"/>
          </a:p>
          <a:p>
            <a:endParaRPr lang="fr-FR" dirty="0"/>
          </a:p>
          <a:p>
            <a:endParaRPr lang="fr-FR" dirty="0"/>
          </a:p>
          <a:p>
            <a:endParaRPr lang="fr-CA" dirty="0"/>
          </a:p>
        </p:txBody>
      </p:sp>
    </p:spTree>
    <p:extLst>
      <p:ext uri="{BB962C8B-B14F-4D97-AF65-F5344CB8AC3E}">
        <p14:creationId xmlns:p14="http://schemas.microsoft.com/office/powerpoint/2010/main" val="251292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254013-9431-8775-F56A-D5431721F2CC}"/>
              </a:ext>
            </a:extLst>
          </p:cNvPr>
          <p:cNvSpPr txBox="1"/>
          <p:nvPr/>
        </p:nvSpPr>
        <p:spPr>
          <a:xfrm>
            <a:off x="-1" y="116632"/>
            <a:ext cx="12188825" cy="6463308"/>
          </a:xfrm>
          <a:prstGeom prst="rect">
            <a:avLst/>
          </a:prstGeom>
          <a:noFill/>
        </p:spPr>
        <p:txBody>
          <a:bodyPr wrap="square" rtlCol="0">
            <a:spAutoFit/>
          </a:bodyPr>
          <a:lstStyle/>
          <a:p>
            <a:r>
              <a:rPr lang="fr-FR" b="1" dirty="0"/>
              <a:t>Principales réalisations</a:t>
            </a:r>
            <a:br>
              <a:rPr lang="fr-FR" dirty="0"/>
            </a:br>
            <a:r>
              <a:rPr lang="fr-FR" dirty="0"/>
              <a:t>• Publication du « Plain </a:t>
            </a:r>
            <a:r>
              <a:rPr lang="fr-FR" dirty="0" err="1"/>
              <a:t>Language</a:t>
            </a:r>
            <a:r>
              <a:rPr lang="fr-FR" dirty="0"/>
              <a:t> Big Book » , avec 16 000 exemplaires vendus dès la première heure</a:t>
            </a:r>
            <a:br>
              <a:rPr lang="fr-FR" dirty="0"/>
            </a:br>
            <a:r>
              <a:rPr lang="fr-FR" dirty="0"/>
              <a:t>• Le </a:t>
            </a:r>
            <a:r>
              <a:rPr lang="fr-FR" dirty="0" err="1"/>
              <a:t>Grapevine</a:t>
            </a:r>
            <a:r>
              <a:rPr lang="fr-FR" dirty="0"/>
              <a:t> a célébré 80 ans d’histoires de membres et de liens fraternels.</a:t>
            </a:r>
          </a:p>
          <a:p>
            <a:endParaRPr lang="fr-FR" dirty="0"/>
          </a:p>
          <a:p>
            <a:r>
              <a:rPr lang="fr-FR" b="1" dirty="0"/>
              <a:t>Activités du conseil</a:t>
            </a:r>
          </a:p>
          <a:p>
            <a:r>
              <a:rPr lang="fr-FR" dirty="0"/>
              <a:t>• 12 réunions supplémentaires du conseil et plus de 130 réunions de comités tenues.</a:t>
            </a:r>
            <a:br>
              <a:rPr lang="fr-FR" dirty="0"/>
            </a:br>
            <a:r>
              <a:rPr lang="fr-FR" dirty="0"/>
              <a:t>• Adoption d’une politique de dénonciation (whistleblower) et de nouvelles procédures de confidentialité.</a:t>
            </a:r>
          </a:p>
          <a:p>
            <a:endParaRPr lang="fr-FR" dirty="0"/>
          </a:p>
          <a:p>
            <a:r>
              <a:rPr lang="fr-FR" b="1" dirty="0"/>
              <a:t>Planification stratégique</a:t>
            </a:r>
            <a:br>
              <a:rPr lang="fr-FR" dirty="0"/>
            </a:br>
            <a:r>
              <a:rPr lang="fr-FR" dirty="0"/>
              <a:t>• Un comité ad hoc a été formé pour renforcer la communication et le leadership.</a:t>
            </a:r>
            <a:br>
              <a:rPr lang="fr-FR" dirty="0"/>
            </a:br>
            <a:r>
              <a:rPr lang="fr-FR" dirty="0"/>
              <a:t>• Une retraite de trois jours a été tenue pour développer la confiance et les compétences en leadership.</a:t>
            </a:r>
          </a:p>
          <a:p>
            <a:endParaRPr lang="fr-FR" dirty="0"/>
          </a:p>
          <a:p>
            <a:r>
              <a:rPr lang="fr-FR" b="1" dirty="0"/>
              <a:t>Gestion de la charge de travail</a:t>
            </a:r>
            <a:br>
              <a:rPr lang="fr-FR" dirty="0"/>
            </a:br>
            <a:r>
              <a:rPr lang="fr-FR" dirty="0"/>
              <a:t>• Un sous-groupe a été mis sur pied pour répondre aux préoccupations liées à la charge de travail du personnel et des bénévoles.</a:t>
            </a:r>
            <a:br>
              <a:rPr lang="fr-FR" dirty="0"/>
            </a:br>
            <a:r>
              <a:rPr lang="fr-FR" dirty="0"/>
              <a:t>• L’horaire des réunions a été révisé afin de permettre plus de temps pour la planification et les discussions.</a:t>
            </a:r>
          </a:p>
          <a:p>
            <a:endParaRPr lang="fr-FR" dirty="0"/>
          </a:p>
          <a:p>
            <a:r>
              <a:rPr lang="fr-FR" b="1" dirty="0"/>
              <a:t>Amélioration des communications</a:t>
            </a:r>
            <a:br>
              <a:rPr lang="fr-FR" dirty="0"/>
            </a:br>
            <a:r>
              <a:rPr lang="fr-FR" dirty="0"/>
              <a:t>• Un atelier a été tenu pour analyser le volume et l’impact des communications.</a:t>
            </a:r>
            <a:br>
              <a:rPr lang="fr-FR" dirty="0"/>
            </a:br>
            <a:r>
              <a:rPr lang="fr-FR" dirty="0"/>
              <a:t>• Un groupe interfonctionnel a été créé pour améliorer le dialogue avec les parties prenantes.</a:t>
            </a:r>
          </a:p>
          <a:p>
            <a:endParaRPr lang="fr-FR" dirty="0"/>
          </a:p>
          <a:p>
            <a:r>
              <a:rPr lang="fr-FR" b="1" dirty="0"/>
              <a:t>Perspectives d’avenir</a:t>
            </a:r>
            <a:br>
              <a:rPr lang="fr-FR" dirty="0"/>
            </a:br>
            <a:r>
              <a:rPr lang="fr-FR" dirty="0"/>
              <a:t>• Huit nouveaux administrateurs entreront en fonction, apportant un regard neuf.</a:t>
            </a:r>
            <a:br>
              <a:rPr lang="fr-FR" dirty="0"/>
            </a:br>
            <a:r>
              <a:rPr lang="fr-FR" dirty="0"/>
              <a:t>• Engagement soutenu envers le rétablissement et le service auprès des alcooliques qui souffrent encore.</a:t>
            </a:r>
          </a:p>
        </p:txBody>
      </p:sp>
    </p:spTree>
    <p:extLst>
      <p:ext uri="{BB962C8B-B14F-4D97-AF65-F5344CB8AC3E}">
        <p14:creationId xmlns:p14="http://schemas.microsoft.com/office/powerpoint/2010/main" val="33877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B5C7F3-4A9E-A667-9DCB-E5608103BE11}"/>
              </a:ext>
            </a:extLst>
          </p:cNvPr>
          <p:cNvSpPr txBox="1"/>
          <p:nvPr/>
        </p:nvSpPr>
        <p:spPr>
          <a:xfrm>
            <a:off x="0" y="0"/>
            <a:ext cx="12188825" cy="3416320"/>
          </a:xfrm>
          <a:prstGeom prst="rect">
            <a:avLst/>
          </a:prstGeom>
          <a:noFill/>
        </p:spPr>
        <p:txBody>
          <a:bodyPr wrap="square">
            <a:spAutoFit/>
          </a:bodyPr>
          <a:lstStyle/>
          <a:p>
            <a:endParaRPr lang="fr-FR" i="1" dirty="0"/>
          </a:p>
          <a:p>
            <a:r>
              <a:rPr lang="en-CA" b="1" dirty="0"/>
              <a:t>Services </a:t>
            </a:r>
            <a:r>
              <a:rPr lang="en-CA" b="1" dirty="0" err="1"/>
              <a:t>linguistiques</a:t>
            </a:r>
            <a:r>
              <a:rPr lang="en-CA" b="1" dirty="0"/>
              <a:t> </a:t>
            </a:r>
          </a:p>
          <a:p>
            <a:r>
              <a:rPr lang="en-CA" i="1" dirty="0"/>
              <a:t>U</a:t>
            </a:r>
            <a:r>
              <a:rPr lang="fr-FR" i="1" dirty="0"/>
              <a:t>n groupe de travail du Bureau des Services généraux élabore actuellement des procédures et des politiques pour les Services linguistiques. </a:t>
            </a:r>
          </a:p>
          <a:p>
            <a:endParaRPr lang="fr-FR" i="1" dirty="0"/>
          </a:p>
          <a:p>
            <a:r>
              <a:rPr lang="fr-FR" i="1" dirty="0"/>
              <a:t>Les bulletins et les communications essentielles seront toutefois publiés simultanément en anglais, en français et en espagnol.</a:t>
            </a:r>
          </a:p>
          <a:p>
            <a:endParaRPr lang="fr-FR" i="1" dirty="0"/>
          </a:p>
          <a:p>
            <a:r>
              <a:rPr lang="fr-FR" i="1" dirty="0"/>
              <a:t>« Entre juin et la mi-décembre 2024, les Services linguistiques ont traité 803 demandes de traduction. Le plus grand nombre de demandes provenait du Département de l’Édition (241), des Services de la communication (145), de la Réunion mondiale des Services (115) et de la Conférence (61, sans inclure la documentation de référence de la Conférence). L’équipe a élargi le recours aux technologies, ce qui a permis des économies estimées à 4 470 $. »</a:t>
            </a:r>
            <a:endParaRPr lang="fr-CA" i="1" dirty="0"/>
          </a:p>
          <a:p>
            <a:endParaRPr lang="fr-CA" i="1" dirty="0"/>
          </a:p>
        </p:txBody>
      </p:sp>
      <p:sp>
        <p:nvSpPr>
          <p:cNvPr id="6" name="TextBox 5">
            <a:extLst>
              <a:ext uri="{FF2B5EF4-FFF2-40B4-BE49-F238E27FC236}">
                <a16:creationId xmlns:a16="http://schemas.microsoft.com/office/drawing/2014/main" id="{C44FDDA9-50FF-3966-C0C0-F737DAD5B68D}"/>
              </a:ext>
            </a:extLst>
          </p:cNvPr>
          <p:cNvSpPr txBox="1"/>
          <p:nvPr/>
        </p:nvSpPr>
        <p:spPr>
          <a:xfrm>
            <a:off x="45740" y="3693319"/>
            <a:ext cx="4032448" cy="369332"/>
          </a:xfrm>
          <a:prstGeom prst="rect">
            <a:avLst/>
          </a:prstGeom>
          <a:noFill/>
        </p:spPr>
        <p:txBody>
          <a:bodyPr wrap="square" rtlCol="0">
            <a:spAutoFit/>
          </a:bodyPr>
          <a:lstStyle/>
          <a:p>
            <a:r>
              <a:rPr lang="en-CA" dirty="0"/>
              <a:t>Jour 1 – après midi… continue </a:t>
            </a:r>
            <a:endParaRPr lang="fr-CA" dirty="0"/>
          </a:p>
        </p:txBody>
      </p:sp>
      <p:sp>
        <p:nvSpPr>
          <p:cNvPr id="7" name="TextBox 6">
            <a:extLst>
              <a:ext uri="{FF2B5EF4-FFF2-40B4-BE49-F238E27FC236}">
                <a16:creationId xmlns:a16="http://schemas.microsoft.com/office/drawing/2014/main" id="{5809F4DF-E0BA-0005-CB2C-1B7B521D03F2}"/>
              </a:ext>
            </a:extLst>
          </p:cNvPr>
          <p:cNvSpPr txBox="1"/>
          <p:nvPr/>
        </p:nvSpPr>
        <p:spPr>
          <a:xfrm>
            <a:off x="40701" y="4293096"/>
            <a:ext cx="6125719" cy="369332"/>
          </a:xfrm>
          <a:prstGeom prst="rect">
            <a:avLst/>
          </a:prstGeom>
          <a:noFill/>
        </p:spPr>
        <p:txBody>
          <a:bodyPr wrap="square" rtlCol="0">
            <a:spAutoFit/>
          </a:bodyPr>
          <a:lstStyle/>
          <a:p>
            <a:r>
              <a:rPr lang="fr-CA" dirty="0"/>
              <a:t>Faits saillants des Régions – Sud-Ouest US et Pacifique US</a:t>
            </a:r>
          </a:p>
        </p:txBody>
      </p:sp>
      <p:sp>
        <p:nvSpPr>
          <p:cNvPr id="8" name="TextBox 7">
            <a:extLst>
              <a:ext uri="{FF2B5EF4-FFF2-40B4-BE49-F238E27FC236}">
                <a16:creationId xmlns:a16="http://schemas.microsoft.com/office/drawing/2014/main" id="{727626B1-4C10-3DE4-F81D-B47F27E4503C}"/>
              </a:ext>
            </a:extLst>
          </p:cNvPr>
          <p:cNvSpPr txBox="1"/>
          <p:nvPr/>
        </p:nvSpPr>
        <p:spPr>
          <a:xfrm>
            <a:off x="189756" y="5157192"/>
            <a:ext cx="5981703" cy="369332"/>
          </a:xfrm>
          <a:prstGeom prst="rect">
            <a:avLst/>
          </a:prstGeom>
          <a:noFill/>
        </p:spPr>
        <p:txBody>
          <a:bodyPr wrap="square" rtlCol="0">
            <a:spAutoFit/>
          </a:bodyPr>
          <a:lstStyle/>
          <a:p>
            <a:r>
              <a:rPr lang="fr-CA" dirty="0"/>
              <a:t>Jour 1 soir - </a:t>
            </a:r>
            <a:r>
              <a:rPr lang="fr-CA" b="1" dirty="0"/>
              <a:t>Clôture : </a:t>
            </a:r>
            <a:r>
              <a:rPr lang="fr-FR" b="1" dirty="0"/>
              <a:t>Souper d’ouverture et réunion des AA</a:t>
            </a:r>
            <a:endParaRPr lang="fr-CA" b="1" dirty="0"/>
          </a:p>
        </p:txBody>
      </p:sp>
    </p:spTree>
    <p:extLst>
      <p:ext uri="{BB962C8B-B14F-4D97-AF65-F5344CB8AC3E}">
        <p14:creationId xmlns:p14="http://schemas.microsoft.com/office/powerpoint/2010/main" val="403824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rry night and mountain ranges">
            <a:extLst>
              <a:ext uri="{FF2B5EF4-FFF2-40B4-BE49-F238E27FC236}">
                <a16:creationId xmlns:a16="http://schemas.microsoft.com/office/drawing/2014/main" id="{FA7E19ED-0C39-EBDD-A982-F0300B205831}"/>
              </a:ext>
            </a:extLst>
          </p:cNvPr>
          <p:cNvPicPr>
            <a:picLocks noChangeAspect="1"/>
          </p:cNvPicPr>
          <p:nvPr/>
        </p:nvPicPr>
        <p:blipFill>
          <a:blip r:embed="rId2" cstate="print">
            <a:extLst>
              <a:ext uri="{28A0092B-C50C-407E-A947-70E740481C1C}">
                <a14:useLocalDpi xmlns:a14="http://schemas.microsoft.com/office/drawing/2010/main" val="0"/>
              </a:ext>
            </a:extLst>
          </a:blip>
          <a:srcRect t="15708"/>
          <a:stretch>
            <a:fillRect/>
          </a:stretch>
        </p:blipFill>
        <p:spPr>
          <a:xfrm>
            <a:off x="20" y="10"/>
            <a:ext cx="12188805" cy="6857990"/>
          </a:xfrm>
          <a:prstGeom prst="ellipse">
            <a:avLst/>
          </a:prstGeom>
          <a:ln w="63500" cap="rnd">
            <a:solidFill>
              <a:srgbClr val="333333"/>
            </a:solid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94F3AE22-9612-8107-573F-7E99DFA0CE02}"/>
              </a:ext>
            </a:extLst>
          </p:cNvPr>
          <p:cNvSpPr txBox="1"/>
          <p:nvPr/>
        </p:nvSpPr>
        <p:spPr>
          <a:xfrm>
            <a:off x="2349996" y="1412776"/>
            <a:ext cx="7200800" cy="769441"/>
          </a:xfrm>
          <a:prstGeom prst="rect">
            <a:avLst/>
          </a:prstGeom>
          <a:noFill/>
        </p:spPr>
        <p:txBody>
          <a:bodyPr wrap="square" rtlCol="0">
            <a:spAutoFit/>
          </a:bodyPr>
          <a:lstStyle/>
          <a:p>
            <a:pPr algn="ctr"/>
            <a:r>
              <a:rPr lang="fr-FR" sz="4400" dirty="0">
                <a:solidFill>
                  <a:schemeClr val="bg1"/>
                </a:solidFill>
                <a:latin typeface="Agency FB" panose="020B0503020202020204" pitchFamily="34" charset="0"/>
              </a:rPr>
              <a:t>FIN DE LA JOURNÉE 1</a:t>
            </a:r>
            <a:endParaRPr lang="fr-CA" sz="4400" dirty="0">
              <a:solidFill>
                <a:schemeClr val="bg1"/>
              </a:solidFill>
              <a:latin typeface="Agency FB" panose="020B0503020202020204" pitchFamily="34" charset="0"/>
            </a:endParaRPr>
          </a:p>
        </p:txBody>
      </p:sp>
      <p:sp>
        <p:nvSpPr>
          <p:cNvPr id="5" name="Rectangle 1">
            <a:extLst>
              <a:ext uri="{FF2B5EF4-FFF2-40B4-BE49-F238E27FC236}">
                <a16:creationId xmlns:a16="http://schemas.microsoft.com/office/drawing/2014/main" id="{BE1B0354-35CD-D1E0-9278-3C27B2BA263F}"/>
              </a:ext>
            </a:extLst>
          </p:cNvPr>
          <p:cNvSpPr>
            <a:spLocks noChangeArrowheads="1"/>
          </p:cNvSpPr>
          <p:nvPr/>
        </p:nvSpPr>
        <p:spPr bwMode="auto">
          <a:xfrm>
            <a:off x="333772" y="2732797"/>
            <a:ext cx="115212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bg1"/>
                </a:solidFill>
                <a:effectLst/>
                <a:latin typeface="Agency FB" panose="020B0503020202020204" pitchFamily="34" charset="0"/>
              </a:rPr>
              <a:t>Période</a:t>
            </a:r>
            <a:r>
              <a:rPr kumimoji="0" lang="en-US" altLang="en-US" sz="2800" b="1" i="0" u="none" strike="noStrike" cap="none" normalizeH="0" baseline="0" dirty="0">
                <a:ln>
                  <a:noFill/>
                </a:ln>
                <a:solidFill>
                  <a:schemeClr val="bg1"/>
                </a:solidFill>
                <a:effectLst/>
                <a:latin typeface="Agency FB" panose="020B0503020202020204" pitchFamily="34" charset="0"/>
              </a:rPr>
              <a:t> de questions – 10 minutes</a:t>
            </a:r>
          </a:p>
        </p:txBody>
      </p:sp>
    </p:spTree>
    <p:extLst>
      <p:ext uri="{BB962C8B-B14F-4D97-AF65-F5344CB8AC3E}">
        <p14:creationId xmlns:p14="http://schemas.microsoft.com/office/powerpoint/2010/main" val="193944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veral books on a desk&#10;&#10;AI-generated content may be incorrect.">
            <a:extLst>
              <a:ext uri="{FF2B5EF4-FFF2-40B4-BE49-F238E27FC236}">
                <a16:creationId xmlns:a16="http://schemas.microsoft.com/office/drawing/2014/main" id="{3B8A5398-8617-30C0-BD9E-F28E831AC739}"/>
              </a:ext>
            </a:extLst>
          </p:cNvPr>
          <p:cNvPicPr>
            <a:picLocks noChangeAspect="1"/>
          </p:cNvPicPr>
          <p:nvPr/>
        </p:nvPicPr>
        <p:blipFill>
          <a:blip r:embed="rId2" cstate="print">
            <a:extLst>
              <a:ext uri="{28A0092B-C50C-407E-A947-70E740481C1C}">
                <a14:useLocalDpi xmlns:a14="http://schemas.microsoft.com/office/drawing/2010/main" val="0"/>
              </a:ext>
            </a:extLst>
          </a:blip>
          <a:srcRect l="10000"/>
          <a:stretch>
            <a:fillRect/>
          </a:stretch>
        </p:blipFill>
        <p:spPr>
          <a:xfrm>
            <a:off x="621804" y="1591720"/>
            <a:ext cx="5029199" cy="4191000"/>
          </a:xfrm>
          <a:prstGeom prst="rect">
            <a:avLst/>
          </a:prstGeom>
          <a:noFill/>
        </p:spPr>
      </p:pic>
      <p:sp>
        <p:nvSpPr>
          <p:cNvPr id="3" name="Rectangle 1">
            <a:extLst>
              <a:ext uri="{FF2B5EF4-FFF2-40B4-BE49-F238E27FC236}">
                <a16:creationId xmlns:a16="http://schemas.microsoft.com/office/drawing/2014/main" id="{9E4BB00C-E118-5A68-7821-0E5EA09668B2}"/>
              </a:ext>
            </a:extLst>
          </p:cNvPr>
          <p:cNvSpPr>
            <a:spLocks noGrp="1" noChangeArrowheads="1"/>
          </p:cNvSpPr>
          <p:nvPr>
            <p:ph sz="half" idx="1"/>
          </p:nvPr>
        </p:nvSpPr>
        <p:spPr bwMode="auto">
          <a:xfrm>
            <a:off x="189756" y="666274"/>
            <a:ext cx="11737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Jour 2 – Lundi 28 </a:t>
            </a:r>
            <a:r>
              <a:rPr kumimoji="0" lang="en-US" altLang="en-US" sz="1800" b="0" i="0" u="none" strike="noStrike" cap="none" normalizeH="0" baseline="0" dirty="0" err="1">
                <a:ln>
                  <a:noFill/>
                </a:ln>
                <a:solidFill>
                  <a:schemeClr val="tx1"/>
                </a:solidFill>
                <a:effectLst/>
                <a:latin typeface="Arial" panose="020B0604020202020204" pitchFamily="34" charset="0"/>
              </a:rPr>
              <a:t>avril</a:t>
            </a:r>
            <a:r>
              <a:rPr kumimoji="0" lang="en-US" altLang="en-US" sz="1800" b="0" i="0" u="none" strike="noStrike" cap="none" normalizeH="0" baseline="0" dirty="0">
                <a:ln>
                  <a:noFill/>
                </a:ln>
                <a:solidFill>
                  <a:schemeClr val="tx1"/>
                </a:solidFill>
                <a:effectLst/>
                <a:latin typeface="Arial" panose="020B0604020202020204" pitchFamily="34" charset="0"/>
              </a:rPr>
              <a:t> 2025 – Début des affaires des AA</a:t>
            </a:r>
          </a:p>
        </p:txBody>
      </p:sp>
      <p:pic>
        <p:nvPicPr>
          <p:cNvPr id="4" name="Graphic 3">
            <a:extLst>
              <a:ext uri="{FF2B5EF4-FFF2-40B4-BE49-F238E27FC236}">
                <a16:creationId xmlns:a16="http://schemas.microsoft.com/office/drawing/2014/main" id="{40A2EDC9-63E3-D536-14B4-8638D06EF4C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82444" y="852252"/>
            <a:ext cx="4930468" cy="4930468"/>
          </a:xfrm>
          <a:prstGeom prst="rect">
            <a:avLst/>
          </a:prstGeom>
        </p:spPr>
      </p:pic>
    </p:spTree>
    <p:extLst>
      <p:ext uri="{BB962C8B-B14F-4D97-AF65-F5344CB8AC3E}">
        <p14:creationId xmlns:p14="http://schemas.microsoft.com/office/powerpoint/2010/main" val="227371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dern office-interior">
            <a:extLst>
              <a:ext uri="{FF2B5EF4-FFF2-40B4-BE49-F238E27FC236}">
                <a16:creationId xmlns:a16="http://schemas.microsoft.com/office/drawing/2014/main" id="{FBB37A34-383E-AD39-51F9-3548F827C6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1612" y="1772816"/>
            <a:ext cx="6705600" cy="4224526"/>
          </a:xfrm>
          <a:prstGeom prst="rect">
            <a:avLst/>
          </a:prstGeom>
          <a:noFill/>
          <a:ln w="63500">
            <a:solidFill>
              <a:schemeClr val="bg1"/>
            </a:solidFill>
            <a:miter lim="800000"/>
          </a:ln>
        </p:spPr>
      </p:pic>
      <p:sp>
        <p:nvSpPr>
          <p:cNvPr id="3" name="TextBox 2">
            <a:extLst>
              <a:ext uri="{FF2B5EF4-FFF2-40B4-BE49-F238E27FC236}">
                <a16:creationId xmlns:a16="http://schemas.microsoft.com/office/drawing/2014/main" id="{88F40886-CA7B-A084-E8F2-F9296F3C4F3A}"/>
              </a:ext>
            </a:extLst>
          </p:cNvPr>
          <p:cNvSpPr txBox="1"/>
          <p:nvPr/>
        </p:nvSpPr>
        <p:spPr>
          <a:xfrm>
            <a:off x="117748" y="476672"/>
            <a:ext cx="10657184" cy="936104"/>
          </a:xfrm>
          <a:prstGeom prst="rect">
            <a:avLst/>
          </a:prstGeom>
        </p:spPr>
        <p:txBody>
          <a:bodyPr vert="horz" lIns="91440" tIns="45720" rIns="91440" bIns="45720" rtlCol="0">
            <a:normAutofit/>
          </a:bodyPr>
          <a:lstStyle/>
          <a:p>
            <a:pPr>
              <a:lnSpc>
                <a:spcPct val="90000"/>
              </a:lnSpc>
              <a:spcAft>
                <a:spcPts val="600"/>
              </a:spcAft>
              <a:buClr>
                <a:schemeClr val="tx1"/>
              </a:buClr>
              <a:buSzPct val="80000"/>
            </a:pPr>
            <a:r>
              <a:rPr lang="en-US" b="1" kern="1200" dirty="0">
                <a:solidFill>
                  <a:schemeClr val="accent1">
                    <a:lumMod val="75000"/>
                  </a:schemeClr>
                </a:solidFill>
                <a:latin typeface="+mj-lt"/>
                <a:ea typeface="+mn-ea"/>
                <a:cs typeface="+mn-cs"/>
              </a:rPr>
              <a:t>Jour 2 Matin   -    Réunion des </a:t>
            </a:r>
            <a:r>
              <a:rPr lang="en-US" b="1" kern="1200" dirty="0" err="1">
                <a:solidFill>
                  <a:schemeClr val="accent1">
                    <a:lumMod val="75000"/>
                  </a:schemeClr>
                </a:solidFill>
                <a:latin typeface="+mj-lt"/>
                <a:ea typeface="+mn-ea"/>
                <a:cs typeface="+mn-cs"/>
              </a:rPr>
              <a:t>comités</a:t>
            </a:r>
            <a:r>
              <a:rPr lang="en-US" b="1" kern="1200" dirty="0">
                <a:solidFill>
                  <a:schemeClr val="accent1">
                    <a:lumMod val="75000"/>
                  </a:schemeClr>
                </a:solidFill>
                <a:latin typeface="+mj-lt"/>
                <a:ea typeface="+mn-ea"/>
                <a:cs typeface="+mn-cs"/>
              </a:rPr>
              <a:t> de la </a:t>
            </a:r>
            <a:r>
              <a:rPr lang="en-US" b="1" kern="1200" dirty="0" err="1">
                <a:solidFill>
                  <a:schemeClr val="accent1">
                    <a:lumMod val="75000"/>
                  </a:schemeClr>
                </a:solidFill>
                <a:latin typeface="+mj-lt"/>
                <a:ea typeface="+mn-ea"/>
                <a:cs typeface="+mn-cs"/>
              </a:rPr>
              <a:t>Conférence</a:t>
            </a:r>
            <a:r>
              <a:rPr lang="en-US" b="1" kern="1200" dirty="0">
                <a:solidFill>
                  <a:schemeClr val="accent1">
                    <a:lumMod val="75000"/>
                  </a:schemeClr>
                </a:solidFill>
                <a:latin typeface="+mj-lt"/>
                <a:ea typeface="+mn-ea"/>
                <a:cs typeface="+mn-cs"/>
              </a:rPr>
              <a:t> : </a:t>
            </a:r>
            <a:r>
              <a:rPr kumimoji="0" lang="en-US" altLang="en-US" b="0" i="0" u="none" strike="noStrike" kern="1200" cap="none" normalizeH="0" baseline="0" dirty="0" err="1">
                <a:ln>
                  <a:noFill/>
                </a:ln>
                <a:solidFill>
                  <a:schemeClr val="accent1">
                    <a:lumMod val="75000"/>
                  </a:schemeClr>
                </a:solidFill>
                <a:effectLst/>
                <a:latin typeface="+mj-lt"/>
                <a:ea typeface="+mn-ea"/>
                <a:cs typeface="+mn-cs"/>
              </a:rPr>
              <a:t>Comité</a:t>
            </a:r>
            <a:r>
              <a:rPr kumimoji="0" lang="en-US" altLang="en-US" b="0" i="0" u="none" strike="noStrike" kern="1200" cap="none" normalizeH="0" baseline="0" dirty="0">
                <a:ln>
                  <a:noFill/>
                </a:ln>
                <a:solidFill>
                  <a:schemeClr val="accent1">
                    <a:lumMod val="75000"/>
                  </a:schemeClr>
                </a:solidFill>
                <a:effectLst/>
                <a:latin typeface="+mj-lt"/>
                <a:ea typeface="+mn-ea"/>
                <a:cs typeface="+mn-cs"/>
              </a:rPr>
              <a:t> de la </a:t>
            </a:r>
            <a:r>
              <a:rPr kumimoji="0" lang="en-US" altLang="en-US" b="0" i="0" u="none" strike="noStrike" kern="1200" cap="none" normalizeH="0" baseline="0" dirty="0" err="1">
                <a:ln>
                  <a:noFill/>
                </a:ln>
                <a:solidFill>
                  <a:schemeClr val="accent1">
                    <a:lumMod val="75000"/>
                  </a:schemeClr>
                </a:solidFill>
                <a:effectLst/>
                <a:latin typeface="+mj-lt"/>
                <a:ea typeface="+mn-ea"/>
                <a:cs typeface="+mn-cs"/>
              </a:rPr>
              <a:t>conférence</a:t>
            </a:r>
            <a:r>
              <a:rPr kumimoji="0" lang="en-US" altLang="en-US" b="0" i="0" u="none" strike="noStrike" kern="1200" cap="none" normalizeH="0" baseline="0" dirty="0">
                <a:ln>
                  <a:noFill/>
                </a:ln>
                <a:solidFill>
                  <a:schemeClr val="accent1">
                    <a:lumMod val="75000"/>
                  </a:schemeClr>
                </a:solidFill>
                <a:effectLst/>
                <a:latin typeface="+mj-lt"/>
                <a:ea typeface="+mn-ea"/>
                <a:cs typeface="+mn-cs"/>
              </a:rPr>
              <a:t> sur les </a:t>
            </a:r>
            <a:r>
              <a:rPr kumimoji="0" lang="en-US" altLang="en-US" b="0" i="0" u="none" strike="noStrike" kern="1200" cap="none" normalizeH="0" baseline="0" dirty="0" err="1">
                <a:ln>
                  <a:noFill/>
                </a:ln>
                <a:solidFill>
                  <a:schemeClr val="accent1">
                    <a:lumMod val="75000"/>
                  </a:schemeClr>
                </a:solidFill>
                <a:effectLst/>
                <a:latin typeface="+mj-lt"/>
                <a:ea typeface="+mn-ea"/>
                <a:cs typeface="+mn-cs"/>
              </a:rPr>
              <a:t>administrateurs</a:t>
            </a:r>
            <a:endParaRPr kumimoji="0" lang="en-US" altLang="en-US" b="0" i="0" u="none" strike="noStrike" kern="1200" cap="none" normalizeH="0" baseline="0" dirty="0">
              <a:ln>
                <a:noFill/>
              </a:ln>
              <a:solidFill>
                <a:schemeClr val="accent1">
                  <a:lumMod val="75000"/>
                </a:schemeClr>
              </a:solidFill>
              <a:effectLst/>
              <a:latin typeface="+mj-lt"/>
              <a:ea typeface="+mn-ea"/>
              <a:cs typeface="+mn-cs"/>
            </a:endParaRPr>
          </a:p>
          <a:p>
            <a:pPr>
              <a:lnSpc>
                <a:spcPct val="90000"/>
              </a:lnSpc>
              <a:spcAft>
                <a:spcPts val="600"/>
              </a:spcAft>
              <a:buClr>
                <a:schemeClr val="tx1"/>
              </a:buClr>
              <a:buSzPct val="80000"/>
            </a:pPr>
            <a:endParaRPr lang="en-US" sz="1100" b="1" kern="1200" dirty="0">
              <a:latin typeface="+mn-lt"/>
              <a:ea typeface="+mn-ea"/>
              <a:cs typeface="+mn-cs"/>
            </a:endParaRPr>
          </a:p>
        </p:txBody>
      </p:sp>
    </p:spTree>
    <p:extLst>
      <p:ext uri="{BB962C8B-B14F-4D97-AF65-F5344CB8AC3E}">
        <p14:creationId xmlns:p14="http://schemas.microsoft.com/office/powerpoint/2010/main" val="410262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F3C9-1ECA-6AD7-5509-EAA6483AC0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E71A77-BE31-46CA-EA10-A77F91C7E5F1}"/>
              </a:ext>
            </a:extLst>
          </p:cNvPr>
          <p:cNvSpPr txBox="1"/>
          <p:nvPr/>
        </p:nvSpPr>
        <p:spPr>
          <a:xfrm>
            <a:off x="0" y="220642"/>
            <a:ext cx="12071076" cy="1077218"/>
          </a:xfrm>
          <a:prstGeom prst="rect">
            <a:avLst/>
          </a:prstGeom>
          <a:noFill/>
        </p:spPr>
        <p:txBody>
          <a:bodyPr wrap="square">
            <a:spAutoFit/>
          </a:bodyPr>
          <a:lstStyle/>
          <a:p>
            <a:pPr algn="ctr"/>
            <a:r>
              <a:rPr lang="fr-FR" b="1" dirty="0"/>
              <a:t>Jour 2 Matin   -    Réunion des comités de la Conférence :</a:t>
            </a:r>
            <a:r>
              <a:rPr lang="en-CA" b="1" dirty="0"/>
              <a:t> </a:t>
            </a:r>
            <a:r>
              <a:rPr kumimoji="0" lang="en-US" altLang="en-US" sz="1800" b="0" i="0" u="none" strike="noStrike" cap="none" normalizeH="0" baseline="0" dirty="0" err="1">
                <a:ln>
                  <a:noFill/>
                </a:ln>
                <a:solidFill>
                  <a:srgbClr val="000000"/>
                </a:solidFill>
                <a:effectLst/>
                <a:latin typeface="Bahnschrift Light Condensed" panose="020B0502040204020203" pitchFamily="34" charset="0"/>
              </a:rPr>
              <a:t>Comité</a:t>
            </a:r>
            <a:r>
              <a:rPr kumimoji="0" lang="en-US" altLang="en-US" sz="1800" b="0" i="0" u="none" strike="noStrike" cap="none" normalizeH="0" baseline="0" dirty="0">
                <a:ln>
                  <a:noFill/>
                </a:ln>
                <a:solidFill>
                  <a:srgbClr val="000000"/>
                </a:solidFill>
                <a:effectLst/>
                <a:latin typeface="Bahnschrift Light Condensed" panose="020B0502040204020203" pitchFamily="34" charset="0"/>
              </a:rPr>
              <a:t> de la </a:t>
            </a:r>
            <a:r>
              <a:rPr kumimoji="0" lang="en-US" altLang="en-US" sz="1800" b="0" i="0" u="none" strike="noStrike" cap="none" normalizeH="0" baseline="0" dirty="0" err="1">
                <a:ln>
                  <a:noFill/>
                </a:ln>
                <a:solidFill>
                  <a:srgbClr val="000000"/>
                </a:solidFill>
                <a:effectLst/>
                <a:latin typeface="Bahnschrift Light Condensed" panose="020B0502040204020203" pitchFamily="34" charset="0"/>
              </a:rPr>
              <a:t>conférence</a:t>
            </a:r>
            <a:r>
              <a:rPr kumimoji="0" lang="en-US" altLang="en-US" sz="1800" b="0" i="0" u="none" strike="noStrike" cap="none" normalizeH="0" baseline="0" dirty="0">
                <a:ln>
                  <a:noFill/>
                </a:ln>
                <a:solidFill>
                  <a:srgbClr val="000000"/>
                </a:solidFill>
                <a:effectLst/>
                <a:latin typeface="Bahnschrift Light Condensed" panose="020B0502040204020203" pitchFamily="34" charset="0"/>
              </a:rPr>
              <a:t> sur les </a:t>
            </a:r>
            <a:r>
              <a:rPr kumimoji="0" lang="en-US" altLang="en-US" sz="1800" b="0" i="0" u="none" strike="noStrike" cap="none" normalizeH="0" baseline="0" dirty="0" err="1">
                <a:ln>
                  <a:noFill/>
                </a:ln>
                <a:solidFill>
                  <a:srgbClr val="000000"/>
                </a:solidFill>
                <a:effectLst/>
                <a:latin typeface="Bahnschrift Light Condensed" panose="020B0502040204020203" pitchFamily="34" charset="0"/>
              </a:rPr>
              <a:t>administrateurs</a:t>
            </a:r>
            <a:endParaRPr kumimoji="0" lang="en-US" altLang="en-US" sz="1800" b="0" i="0" u="none" strike="noStrike" cap="none" normalizeH="0" baseline="0" dirty="0">
              <a:ln>
                <a:noFill/>
              </a:ln>
              <a:solidFill>
                <a:srgbClr val="000000"/>
              </a:solidFill>
              <a:effectLst/>
              <a:latin typeface="Bahnschrift Light Condensed" panose="020B0502040204020203" pitchFamily="34" charset="0"/>
            </a:endParaRPr>
          </a:p>
          <a:p>
            <a:pPr algn="ctr"/>
            <a:r>
              <a:rPr lang="fr-FR" sz="2800" i="1" dirty="0"/>
              <a:t>« </a:t>
            </a:r>
            <a:r>
              <a:rPr lang="en-CA" sz="2800" dirty="0"/>
              <a:t>Les discussions </a:t>
            </a:r>
            <a:r>
              <a:rPr lang="en-CA" sz="2800" dirty="0" err="1"/>
              <a:t>commencent</a:t>
            </a:r>
            <a:r>
              <a:rPr lang="fr-FR" sz="2800" i="1" dirty="0"/>
              <a:t>»</a:t>
            </a:r>
            <a:endParaRPr kumimoji="0" lang="en-US" altLang="en-US" sz="2800" b="0" i="1" u="none" strike="noStrike" cap="none" normalizeH="0" baseline="0" dirty="0">
              <a:ln>
                <a:noFill/>
              </a:ln>
              <a:solidFill>
                <a:schemeClr val="tx1"/>
              </a:solidFill>
              <a:effectLst/>
              <a:latin typeface="Arial" panose="020B0604020202020204" pitchFamily="34" charset="0"/>
            </a:endParaRPr>
          </a:p>
          <a:p>
            <a:endParaRPr lang="fr-CA" b="1" dirty="0"/>
          </a:p>
        </p:txBody>
      </p:sp>
      <p:sp>
        <p:nvSpPr>
          <p:cNvPr id="2" name="TextBox 1">
            <a:extLst>
              <a:ext uri="{FF2B5EF4-FFF2-40B4-BE49-F238E27FC236}">
                <a16:creationId xmlns:a16="http://schemas.microsoft.com/office/drawing/2014/main" id="{BE9A421A-ABC8-49CD-3C99-BA0950DAF7E6}"/>
              </a:ext>
            </a:extLst>
          </p:cNvPr>
          <p:cNvSpPr txBox="1"/>
          <p:nvPr/>
        </p:nvSpPr>
        <p:spPr>
          <a:xfrm>
            <a:off x="477788" y="1124744"/>
            <a:ext cx="11593288" cy="1323439"/>
          </a:xfrm>
          <a:prstGeom prst="rect">
            <a:avLst/>
          </a:prstGeom>
          <a:noFill/>
        </p:spPr>
        <p:txBody>
          <a:bodyPr wrap="square" rtlCol="0">
            <a:spAutoFit/>
          </a:bodyPr>
          <a:lstStyle/>
          <a:p>
            <a:r>
              <a:rPr lang="fr-FR" sz="2000" b="1" dirty="0"/>
              <a:t>Le Comité des Administrateurs de la Conférence s’est réuni à deux reprises séparément, après la réunion conjointe avec le Comité du Conseil pour la Mise en candidature, tenue le 24 mars 2025 par vidéoconférence. Le comité a accepté le rapport du comité du Conseil et examiné les articles à l’ordre du jour suivants :</a:t>
            </a:r>
            <a:endParaRPr lang="fr-CA" sz="2000" b="1" dirty="0"/>
          </a:p>
        </p:txBody>
      </p:sp>
      <p:sp>
        <p:nvSpPr>
          <p:cNvPr id="4" name="TextBox 3">
            <a:extLst>
              <a:ext uri="{FF2B5EF4-FFF2-40B4-BE49-F238E27FC236}">
                <a16:creationId xmlns:a16="http://schemas.microsoft.com/office/drawing/2014/main" id="{515476ED-58B0-4ED0-703B-19EEEE55ACD9}"/>
              </a:ext>
            </a:extLst>
          </p:cNvPr>
          <p:cNvSpPr txBox="1"/>
          <p:nvPr/>
        </p:nvSpPr>
        <p:spPr>
          <a:xfrm>
            <a:off x="117748" y="2564904"/>
            <a:ext cx="11809312" cy="369332"/>
          </a:xfrm>
          <a:prstGeom prst="rect">
            <a:avLst/>
          </a:prstGeom>
          <a:noFill/>
        </p:spPr>
        <p:txBody>
          <a:bodyPr wrap="square" rtlCol="0">
            <a:spAutoFit/>
          </a:bodyPr>
          <a:lstStyle/>
          <a:p>
            <a:r>
              <a:rPr lang="fr-FR" dirty="0"/>
              <a:t>A. Examiner la liste des administrateurs et des dirigeants du Conseil des Services généraux des Alcooliques anonymes, Inc.</a:t>
            </a:r>
            <a:endParaRPr lang="fr-CA" dirty="0"/>
          </a:p>
        </p:txBody>
      </p:sp>
      <p:sp>
        <p:nvSpPr>
          <p:cNvPr id="6" name="TextBox 5">
            <a:extLst>
              <a:ext uri="{FF2B5EF4-FFF2-40B4-BE49-F238E27FC236}">
                <a16:creationId xmlns:a16="http://schemas.microsoft.com/office/drawing/2014/main" id="{AE5BADE4-CD04-9AD6-58D1-872A75A1F157}"/>
              </a:ext>
            </a:extLst>
          </p:cNvPr>
          <p:cNvSpPr txBox="1"/>
          <p:nvPr/>
        </p:nvSpPr>
        <p:spPr>
          <a:xfrm>
            <a:off x="117747" y="2934236"/>
            <a:ext cx="11881321" cy="369332"/>
          </a:xfrm>
          <a:prstGeom prst="rect">
            <a:avLst/>
          </a:prstGeom>
          <a:noFill/>
        </p:spPr>
        <p:txBody>
          <a:bodyPr wrap="square" rtlCol="0">
            <a:spAutoFit/>
          </a:bodyPr>
          <a:lstStyle/>
          <a:p>
            <a:r>
              <a:rPr lang="fr-FR" dirty="0"/>
              <a:t>B. Examiner la liste des directeurs d’AA World Services, Inc.</a:t>
            </a:r>
            <a:endParaRPr lang="fr-CA" dirty="0"/>
          </a:p>
        </p:txBody>
      </p:sp>
      <p:sp>
        <p:nvSpPr>
          <p:cNvPr id="9" name="TextBox 8">
            <a:extLst>
              <a:ext uri="{FF2B5EF4-FFF2-40B4-BE49-F238E27FC236}">
                <a16:creationId xmlns:a16="http://schemas.microsoft.com/office/drawing/2014/main" id="{B3499C2C-3C15-DC8F-F1B3-AD792B7F410E}"/>
              </a:ext>
            </a:extLst>
          </p:cNvPr>
          <p:cNvSpPr txBox="1"/>
          <p:nvPr/>
        </p:nvSpPr>
        <p:spPr>
          <a:xfrm>
            <a:off x="117746" y="3244334"/>
            <a:ext cx="11809312" cy="369332"/>
          </a:xfrm>
          <a:prstGeom prst="rect">
            <a:avLst/>
          </a:prstGeom>
          <a:noFill/>
        </p:spPr>
        <p:txBody>
          <a:bodyPr wrap="square">
            <a:spAutoFit/>
          </a:bodyPr>
          <a:lstStyle/>
          <a:p>
            <a:r>
              <a:rPr lang="fr-FR" dirty="0"/>
              <a:t>C. Examiner la liste des directeurs d’AA </a:t>
            </a:r>
            <a:r>
              <a:rPr lang="fr-FR" dirty="0" err="1"/>
              <a:t>Grapevine</a:t>
            </a:r>
            <a:r>
              <a:rPr lang="fr-FR" dirty="0"/>
              <a:t>, Inc.</a:t>
            </a:r>
            <a:endParaRPr lang="fr-CA" dirty="0"/>
          </a:p>
        </p:txBody>
      </p:sp>
      <p:sp>
        <p:nvSpPr>
          <p:cNvPr id="10" name="TextBox 9">
            <a:extLst>
              <a:ext uri="{FF2B5EF4-FFF2-40B4-BE49-F238E27FC236}">
                <a16:creationId xmlns:a16="http://schemas.microsoft.com/office/drawing/2014/main" id="{738A48BE-48F4-D52F-7AEA-6717FC390D77}"/>
              </a:ext>
            </a:extLst>
          </p:cNvPr>
          <p:cNvSpPr txBox="1"/>
          <p:nvPr/>
        </p:nvSpPr>
        <p:spPr>
          <a:xfrm>
            <a:off x="117745" y="3554433"/>
            <a:ext cx="11881323" cy="1477328"/>
          </a:xfrm>
          <a:prstGeom prst="rect">
            <a:avLst/>
          </a:prstGeom>
          <a:noFill/>
        </p:spPr>
        <p:txBody>
          <a:bodyPr wrap="square" rtlCol="0">
            <a:spAutoFit/>
          </a:bodyPr>
          <a:lstStyle/>
          <a:p>
            <a:r>
              <a:rPr lang="fr-FR" dirty="0"/>
              <a:t>D. Examiner le rapport de progrès sur la brochure révisée Vous croyez-vous différent?</a:t>
            </a:r>
          </a:p>
          <a:p>
            <a:endParaRPr lang="fr-FR" dirty="0"/>
          </a:p>
          <a:p>
            <a:endParaRPr lang="fr-FR" dirty="0"/>
          </a:p>
          <a:p>
            <a:endParaRPr lang="fr-FR" dirty="0"/>
          </a:p>
          <a:p>
            <a:endParaRPr lang="fr-CA" dirty="0"/>
          </a:p>
        </p:txBody>
      </p:sp>
      <p:sp>
        <p:nvSpPr>
          <p:cNvPr id="11" name="TextBox 10">
            <a:extLst>
              <a:ext uri="{FF2B5EF4-FFF2-40B4-BE49-F238E27FC236}">
                <a16:creationId xmlns:a16="http://schemas.microsoft.com/office/drawing/2014/main" id="{0E6FAD28-01A3-9ADC-15F0-275559C484EF}"/>
              </a:ext>
            </a:extLst>
          </p:cNvPr>
          <p:cNvSpPr txBox="1"/>
          <p:nvPr/>
        </p:nvSpPr>
        <p:spPr>
          <a:xfrm>
            <a:off x="45735" y="4638556"/>
            <a:ext cx="3888437" cy="369332"/>
          </a:xfrm>
          <a:prstGeom prst="rect">
            <a:avLst/>
          </a:prstGeom>
          <a:noFill/>
        </p:spPr>
        <p:txBody>
          <a:bodyPr wrap="square" rtlCol="0">
            <a:spAutoFit/>
          </a:bodyPr>
          <a:lstStyle/>
          <a:p>
            <a:r>
              <a:rPr lang="fr-CA" b="1" dirty="0"/>
              <a:t>Affaires Nouvelles</a:t>
            </a:r>
          </a:p>
        </p:txBody>
      </p:sp>
      <p:sp>
        <p:nvSpPr>
          <p:cNvPr id="12" name="TextBox 11">
            <a:extLst>
              <a:ext uri="{FF2B5EF4-FFF2-40B4-BE49-F238E27FC236}">
                <a16:creationId xmlns:a16="http://schemas.microsoft.com/office/drawing/2014/main" id="{3D3C55C6-23B0-C023-A8BD-D301B955FCB9}"/>
              </a:ext>
            </a:extLst>
          </p:cNvPr>
          <p:cNvSpPr txBox="1"/>
          <p:nvPr/>
        </p:nvSpPr>
        <p:spPr>
          <a:xfrm>
            <a:off x="45735" y="5050216"/>
            <a:ext cx="11881322" cy="923330"/>
          </a:xfrm>
          <a:prstGeom prst="rect">
            <a:avLst/>
          </a:prstGeom>
          <a:noFill/>
        </p:spPr>
        <p:txBody>
          <a:bodyPr wrap="square" rtlCol="0">
            <a:spAutoFit/>
          </a:bodyPr>
          <a:lstStyle/>
          <a:p>
            <a:r>
              <a:rPr lang="fr-CA" dirty="0"/>
              <a:t>Que les motions visant à blâmer ou à réorganiser le Conseil  des Services généraux soient transmises directement au Comité des Administrateurs </a:t>
            </a:r>
            <a:r>
              <a:rPr lang="fr-FR" dirty="0"/>
              <a:t>de la Conférence; ces documents seront réservés aux membres du comité.</a:t>
            </a:r>
            <a:endParaRPr lang="fr-CA" dirty="0"/>
          </a:p>
          <a:p>
            <a:endParaRPr lang="fr-CA" dirty="0"/>
          </a:p>
        </p:txBody>
      </p:sp>
    </p:spTree>
    <p:extLst>
      <p:ext uri="{BB962C8B-B14F-4D97-AF65-F5344CB8AC3E}">
        <p14:creationId xmlns:p14="http://schemas.microsoft.com/office/powerpoint/2010/main" val="228134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A980A2-ABA2-9176-260F-D47A8CB6D034}"/>
              </a:ext>
            </a:extLst>
          </p:cNvPr>
          <p:cNvSpPr txBox="1"/>
          <p:nvPr/>
        </p:nvSpPr>
        <p:spPr>
          <a:xfrm>
            <a:off x="0" y="862553"/>
            <a:ext cx="2710036" cy="369332"/>
          </a:xfrm>
          <a:prstGeom prst="rect">
            <a:avLst/>
          </a:prstGeom>
          <a:noFill/>
        </p:spPr>
        <p:txBody>
          <a:bodyPr wrap="square" rtlCol="0">
            <a:spAutoFit/>
          </a:bodyPr>
          <a:lstStyle/>
          <a:p>
            <a:r>
              <a:rPr lang="en-CA" b="1" dirty="0"/>
              <a:t>Jour 2 - Après midi</a:t>
            </a:r>
            <a:endParaRPr lang="fr-CA" dirty="0"/>
          </a:p>
        </p:txBody>
      </p:sp>
      <p:sp>
        <p:nvSpPr>
          <p:cNvPr id="5" name="TextBox 4">
            <a:extLst>
              <a:ext uri="{FF2B5EF4-FFF2-40B4-BE49-F238E27FC236}">
                <a16:creationId xmlns:a16="http://schemas.microsoft.com/office/drawing/2014/main" id="{CC50F586-3DF0-6F71-C9BB-0FE996188171}"/>
              </a:ext>
            </a:extLst>
          </p:cNvPr>
          <p:cNvSpPr txBox="1"/>
          <p:nvPr/>
        </p:nvSpPr>
        <p:spPr>
          <a:xfrm>
            <a:off x="0" y="1340768"/>
            <a:ext cx="7390556" cy="369332"/>
          </a:xfrm>
          <a:prstGeom prst="rect">
            <a:avLst/>
          </a:prstGeom>
          <a:noFill/>
        </p:spPr>
        <p:txBody>
          <a:bodyPr wrap="square" rtlCol="0">
            <a:spAutoFit/>
          </a:bodyPr>
          <a:lstStyle/>
          <a:p>
            <a:r>
              <a:rPr lang="fr-FR" dirty="0"/>
              <a:t>RAPPORT DE L’INVENTAIRE (deuxième de cinq sessions, groupes O, M, N,)</a:t>
            </a:r>
            <a:endParaRPr lang="fr-CA" dirty="0"/>
          </a:p>
        </p:txBody>
      </p:sp>
      <p:sp>
        <p:nvSpPr>
          <p:cNvPr id="6" name="TextBox 5">
            <a:extLst>
              <a:ext uri="{FF2B5EF4-FFF2-40B4-BE49-F238E27FC236}">
                <a16:creationId xmlns:a16="http://schemas.microsoft.com/office/drawing/2014/main" id="{59986C27-DB9F-0125-63E2-A1765BFB0D89}"/>
              </a:ext>
            </a:extLst>
          </p:cNvPr>
          <p:cNvSpPr txBox="1"/>
          <p:nvPr/>
        </p:nvSpPr>
        <p:spPr>
          <a:xfrm>
            <a:off x="0" y="1988840"/>
            <a:ext cx="8758708" cy="369332"/>
          </a:xfrm>
          <a:prstGeom prst="rect">
            <a:avLst/>
          </a:prstGeom>
          <a:noFill/>
        </p:spPr>
        <p:txBody>
          <a:bodyPr wrap="square" rtlCol="0">
            <a:spAutoFit/>
          </a:bodyPr>
          <a:lstStyle/>
          <a:p>
            <a:r>
              <a:rPr lang="fr-CA" dirty="0"/>
              <a:t>Faits saillants des Régions – L’Ouest-Central US et Ouest du Canada </a:t>
            </a:r>
          </a:p>
        </p:txBody>
      </p:sp>
      <p:sp>
        <p:nvSpPr>
          <p:cNvPr id="7" name="TextBox 6">
            <a:extLst>
              <a:ext uri="{FF2B5EF4-FFF2-40B4-BE49-F238E27FC236}">
                <a16:creationId xmlns:a16="http://schemas.microsoft.com/office/drawing/2014/main" id="{627B002E-943B-EC3F-9D12-B4B92E5D8E08}"/>
              </a:ext>
            </a:extLst>
          </p:cNvPr>
          <p:cNvSpPr txBox="1"/>
          <p:nvPr/>
        </p:nvSpPr>
        <p:spPr>
          <a:xfrm>
            <a:off x="0" y="2636912"/>
            <a:ext cx="11855052" cy="369332"/>
          </a:xfrm>
          <a:prstGeom prst="rect">
            <a:avLst/>
          </a:prstGeom>
          <a:noFill/>
        </p:spPr>
        <p:txBody>
          <a:bodyPr wrap="square" rtlCol="0">
            <a:spAutoFit/>
          </a:bodyPr>
          <a:lstStyle/>
          <a:p>
            <a:r>
              <a:rPr lang="fr-FR" dirty="0"/>
              <a:t>RAPPORT DE L’INVENTAIRE (troisième de cinq sessions, groupes D, H, L,)</a:t>
            </a:r>
            <a:endParaRPr lang="fr-CA" dirty="0"/>
          </a:p>
        </p:txBody>
      </p:sp>
      <p:pic>
        <p:nvPicPr>
          <p:cNvPr id="8" name="Picture 7" descr="Table de salle de conférence">
            <a:extLst>
              <a:ext uri="{FF2B5EF4-FFF2-40B4-BE49-F238E27FC236}">
                <a16:creationId xmlns:a16="http://schemas.microsoft.com/office/drawing/2014/main" id="{A8FBC6E7-DD38-3ABF-45FD-C1E6DE0EA379}"/>
              </a:ext>
            </a:extLst>
          </p:cNvPr>
          <p:cNvPicPr>
            <a:picLocks noChangeAspect="1"/>
          </p:cNvPicPr>
          <p:nvPr/>
        </p:nvPicPr>
        <p:blipFill rotWithShape="1">
          <a:blip r:embed="rId2"/>
          <a:srcRect l="39619"/>
          <a:stretch/>
        </p:blipFill>
        <p:spPr>
          <a:xfrm>
            <a:off x="7552266" y="0"/>
            <a:ext cx="4639734" cy="6857990"/>
          </a:xfrm>
          <a:prstGeom prst="rect">
            <a:avLst/>
          </a:prstGeom>
        </p:spPr>
      </p:pic>
      <p:pic>
        <p:nvPicPr>
          <p:cNvPr id="11" name="Picture 10" descr="A black and white photo of men&#10;&#10;AI-generated content may be incorrect.">
            <a:extLst>
              <a:ext uri="{FF2B5EF4-FFF2-40B4-BE49-F238E27FC236}">
                <a16:creationId xmlns:a16="http://schemas.microsoft.com/office/drawing/2014/main" id="{945BEB7C-B324-868A-21C0-9B8E031DF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62887" y="2360876"/>
            <a:ext cx="3362313" cy="5268416"/>
          </a:xfrm>
          <a:prstGeom prst="rect">
            <a:avLst/>
          </a:prstGeom>
        </p:spPr>
      </p:pic>
    </p:spTree>
    <p:extLst>
      <p:ext uri="{BB962C8B-B14F-4D97-AF65-F5344CB8AC3E}">
        <p14:creationId xmlns:p14="http://schemas.microsoft.com/office/powerpoint/2010/main" val="35241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nference room with a large banner&#10;&#10;AI-generated content may be incorrect.">
            <a:extLst>
              <a:ext uri="{FF2B5EF4-FFF2-40B4-BE49-F238E27FC236}">
                <a16:creationId xmlns:a16="http://schemas.microsoft.com/office/drawing/2014/main" id="{979A049A-11F5-7722-CCD1-D2B76C1A8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3"/>
            <a:ext cx="12188825" cy="6844494"/>
          </a:xfrm>
          <a:prstGeom prst="rect">
            <a:avLst/>
          </a:prstGeom>
        </p:spPr>
      </p:pic>
    </p:spTree>
    <p:extLst>
      <p:ext uri="{BB962C8B-B14F-4D97-AF65-F5344CB8AC3E}">
        <p14:creationId xmlns:p14="http://schemas.microsoft.com/office/powerpoint/2010/main" val="355191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upe montrant des performances en baisse">
            <a:extLst>
              <a:ext uri="{FF2B5EF4-FFF2-40B4-BE49-F238E27FC236}">
                <a16:creationId xmlns:a16="http://schemas.microsoft.com/office/drawing/2014/main" id="{A6455D9F-5139-F485-3A9F-81499D3C9258}"/>
              </a:ext>
            </a:extLst>
          </p:cNvPr>
          <p:cNvPicPr>
            <a:picLocks noChangeAspect="1"/>
          </p:cNvPicPr>
          <p:nvPr/>
        </p:nvPicPr>
        <p:blipFill rotWithShape="1">
          <a:blip r:embed="rId2">
            <a:alphaModFix amt="45000"/>
          </a:blip>
          <a:srcRect t="1209" r="-1" b="14499"/>
          <a:stretch/>
        </p:blipFill>
        <p:spPr>
          <a:xfrm>
            <a:off x="19" y="892"/>
            <a:ext cx="12185758" cy="6856214"/>
          </a:xfrm>
          <a:prstGeom prst="rect">
            <a:avLst/>
          </a:prstGeom>
        </p:spPr>
      </p:pic>
      <p:sp>
        <p:nvSpPr>
          <p:cNvPr id="5" name="TextBox 4">
            <a:extLst>
              <a:ext uri="{FF2B5EF4-FFF2-40B4-BE49-F238E27FC236}">
                <a16:creationId xmlns:a16="http://schemas.microsoft.com/office/drawing/2014/main" id="{6BA991F8-C683-4793-ABFE-DE6CA31E4749}"/>
              </a:ext>
            </a:extLst>
          </p:cNvPr>
          <p:cNvSpPr txBox="1"/>
          <p:nvPr/>
        </p:nvSpPr>
        <p:spPr>
          <a:xfrm>
            <a:off x="0" y="644192"/>
            <a:ext cx="12188825" cy="5569615"/>
          </a:xfrm>
          <a:prstGeom prst="rect">
            <a:avLst/>
          </a:prstGeom>
        </p:spPr>
        <p:txBody>
          <a:bodyPr vert="horz" lIns="91416" tIns="45708" rIns="91416" bIns="45708" rtlCol="0" anchor="ctr">
            <a:normAutofit/>
          </a:bodyPr>
          <a:lstStyle/>
          <a:p>
            <a:pPr algn="r" defTabSz="914126">
              <a:lnSpc>
                <a:spcPct val="80000"/>
              </a:lnSpc>
              <a:spcBef>
                <a:spcPct val="0"/>
              </a:spcBef>
              <a:spcAft>
                <a:spcPts val="600"/>
              </a:spcAft>
            </a:pPr>
            <a:r>
              <a:rPr lang="en-US" sz="6098" cap="all" spc="200" dirty="0">
                <a:latin typeface="+mj-lt"/>
                <a:ea typeface="+mj-ea"/>
                <a:cs typeface="+mj-cs"/>
              </a:rPr>
              <a:t> </a:t>
            </a:r>
          </a:p>
        </p:txBody>
      </p:sp>
      <p:sp>
        <p:nvSpPr>
          <p:cNvPr id="3" name="TextBox 2">
            <a:extLst>
              <a:ext uri="{FF2B5EF4-FFF2-40B4-BE49-F238E27FC236}">
                <a16:creationId xmlns:a16="http://schemas.microsoft.com/office/drawing/2014/main" id="{2FB3275F-1CFB-B3A9-F274-5E80491B9746}"/>
              </a:ext>
            </a:extLst>
          </p:cNvPr>
          <p:cNvSpPr txBox="1"/>
          <p:nvPr/>
        </p:nvSpPr>
        <p:spPr>
          <a:xfrm>
            <a:off x="261764" y="67334"/>
            <a:ext cx="12025336" cy="1231106"/>
          </a:xfrm>
          <a:prstGeom prst="rect">
            <a:avLst/>
          </a:prstGeom>
          <a:noFill/>
        </p:spPr>
        <p:txBody>
          <a:bodyPr wrap="square">
            <a:spAutoFit/>
          </a:bodyPr>
          <a:lstStyle/>
          <a:p>
            <a:pPr algn="ctr"/>
            <a:r>
              <a:rPr lang="en-CA" sz="5400" dirty="0"/>
              <a:t>Jour 2 </a:t>
            </a:r>
            <a:r>
              <a:rPr lang="en-CA" sz="5400" dirty="0" err="1"/>
              <a:t>soir</a:t>
            </a:r>
            <a:r>
              <a:rPr lang="en-CA" sz="5400" dirty="0"/>
              <a:t>: Information sur les finance:</a:t>
            </a:r>
          </a:p>
          <a:p>
            <a:pPr algn="ctr"/>
            <a:r>
              <a:rPr kumimoji="0" lang="en-US" altLang="en-US" sz="2000" b="0" i="0" u="none" strike="noStrike" cap="none" normalizeH="0" baseline="0" dirty="0" err="1">
                <a:ln>
                  <a:noFill/>
                </a:ln>
                <a:solidFill>
                  <a:schemeClr val="tx1"/>
                </a:solidFill>
                <a:effectLst/>
                <a:latin typeface="Arial" panose="020B0604020202020204" pitchFamily="34" charset="0"/>
              </a:rPr>
              <a:t>Vérification</a:t>
            </a:r>
            <a:r>
              <a:rPr kumimoji="0" lang="en-US" altLang="en-US" sz="2000" b="0" i="0" u="none" strike="noStrike" cap="none" normalizeH="0" baseline="0" dirty="0">
                <a:ln>
                  <a:noFill/>
                </a:ln>
                <a:solidFill>
                  <a:schemeClr val="tx1"/>
                </a:solidFill>
                <a:effectLst/>
                <a:latin typeface="Arial" panose="020B0604020202020204" pitchFamily="34" charset="0"/>
              </a:rPr>
              <a:t> par BDO et rapport du </a:t>
            </a:r>
            <a:r>
              <a:rPr kumimoji="0" lang="en-US" altLang="en-US" sz="2000" b="0" i="0" u="none" strike="noStrike" cap="none" normalizeH="0" baseline="0" dirty="0" err="1">
                <a:ln>
                  <a:noFill/>
                </a:ln>
                <a:solidFill>
                  <a:schemeClr val="tx1"/>
                </a:solidFill>
                <a:effectLst/>
                <a:latin typeface="Arial" panose="020B0604020202020204" pitchFamily="34" charset="0"/>
              </a:rPr>
              <a:t>trésorier</a:t>
            </a:r>
            <a:r>
              <a:rPr kumimoji="0" lang="en-US" altLang="en-US" sz="2000" b="0" i="0" u="none" strike="noStrike" cap="none" normalizeH="0" baseline="0" dirty="0">
                <a:ln>
                  <a:noFill/>
                </a:ln>
                <a:solidFill>
                  <a:schemeClr val="tx1"/>
                </a:solidFill>
                <a:effectLst/>
                <a:latin typeface="Arial" panose="020B0604020202020204" pitchFamily="34" charset="0"/>
              </a:rPr>
              <a:t> du Conseil des Services </a:t>
            </a:r>
            <a:r>
              <a:rPr kumimoji="0" lang="en-US" altLang="en-US" sz="2000" b="0" i="0" u="none" strike="noStrike" cap="none" normalizeH="0" baseline="0" dirty="0" err="1">
                <a:ln>
                  <a:noFill/>
                </a:ln>
                <a:solidFill>
                  <a:schemeClr val="tx1"/>
                </a:solidFill>
                <a:effectLst/>
                <a:latin typeface="Arial" panose="020B0604020202020204" pitchFamily="34" charset="0"/>
              </a:rPr>
              <a:t>généraux</a:t>
            </a:r>
            <a:r>
              <a:rPr kumimoji="0" lang="en-US" altLang="en-US" sz="2000" b="0" i="0" u="none" strike="noStrike" cap="none" normalizeH="0" baseline="0" dirty="0">
                <a:ln>
                  <a:noFill/>
                </a:ln>
                <a:solidFill>
                  <a:schemeClr val="tx1"/>
                </a:solidFill>
                <a:effectLst/>
                <a:latin typeface="Arial" panose="020B0604020202020204" pitchFamily="34" charset="0"/>
              </a:rPr>
              <a:t> (</a:t>
            </a:r>
            <a:r>
              <a:rPr lang="en-US" altLang="en-US" sz="2000" dirty="0">
                <a:latin typeface="Arial" panose="020B0604020202020204" pitchFamily="34" charset="0"/>
              </a:rPr>
              <a:t>C</a:t>
            </a:r>
            <a:r>
              <a:rPr kumimoji="0" lang="en-US" altLang="en-US" sz="2000" b="0" i="0" u="none" strike="noStrike" cap="none" normalizeH="0" baseline="0" dirty="0">
                <a:ln>
                  <a:noFill/>
                </a:ln>
                <a:solidFill>
                  <a:schemeClr val="tx1"/>
                </a:solidFill>
                <a:effectLst/>
                <a:latin typeface="Arial" panose="020B0604020202020204" pitchFamily="34" charset="0"/>
              </a:rPr>
              <a:t>SG)</a:t>
            </a:r>
            <a:endParaRPr lang="en-CA" sz="2000" dirty="0"/>
          </a:p>
        </p:txBody>
      </p:sp>
      <p:pic>
        <p:nvPicPr>
          <p:cNvPr id="6" name="Picture 6" descr="MC900002168[1]">
            <a:extLst>
              <a:ext uri="{FF2B5EF4-FFF2-40B4-BE49-F238E27FC236}">
                <a16:creationId xmlns:a16="http://schemas.microsoft.com/office/drawing/2014/main" id="{6EE6914A-1360-114F-FC63-E1DD8532AF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7497" y="1872406"/>
            <a:ext cx="11511531" cy="462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54146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7B7BC4-D430-98D7-9559-AD0AFB6B1145}"/>
              </a:ext>
            </a:extLst>
          </p:cNvPr>
          <p:cNvSpPr txBox="1"/>
          <p:nvPr/>
        </p:nvSpPr>
        <p:spPr>
          <a:xfrm>
            <a:off x="261765" y="188640"/>
            <a:ext cx="11319048" cy="936104"/>
          </a:xfrm>
          <a:prstGeom prst="rect">
            <a:avLst/>
          </a:prstGeom>
        </p:spPr>
        <p:txBody>
          <a:bodyPr vert="horz" lIns="91440" tIns="45720" rIns="91440" bIns="45720" rtlCol="0" anchor="b">
            <a:normAutofit fontScale="92500" lnSpcReduction="10000"/>
          </a:bodyPr>
          <a:lstStyle/>
          <a:p>
            <a:pPr>
              <a:lnSpc>
                <a:spcPct val="80000"/>
              </a:lnSpc>
              <a:spcBef>
                <a:spcPct val="0"/>
              </a:spcBef>
              <a:spcAft>
                <a:spcPts val="600"/>
              </a:spcAft>
              <a:defRPr/>
            </a:pPr>
            <a:r>
              <a:rPr lang="en-US" sz="3600" b="1" dirty="0">
                <a:solidFill>
                  <a:schemeClr val="accent1"/>
                </a:solidFill>
                <a:effectLst>
                  <a:outerShdw blurRad="38100" dist="38100" dir="2700000" algn="tl">
                    <a:srgbClr val="C0C0C0"/>
                  </a:outerShdw>
                </a:effectLst>
                <a:latin typeface="+mj-lt"/>
                <a:ea typeface="+mj-ea"/>
                <a:cs typeface="+mj-cs"/>
              </a:rPr>
              <a:t>PARTIE I : RÉSULTATS DE L’AUDIT DE 2024:</a:t>
            </a:r>
          </a:p>
          <a:p>
            <a:pPr algn="ctr">
              <a:lnSpc>
                <a:spcPct val="80000"/>
              </a:lnSpc>
              <a:spcBef>
                <a:spcPct val="0"/>
              </a:spcBef>
              <a:spcAft>
                <a:spcPts val="600"/>
              </a:spcAft>
              <a:defRPr/>
            </a:pPr>
            <a:r>
              <a:rPr lang="en-US" sz="3600" b="1" dirty="0">
                <a:solidFill>
                  <a:schemeClr val="accent1"/>
                </a:solidFill>
                <a:effectLst>
                  <a:outerShdw blurRad="38100" dist="38100" dir="2700000" algn="tl">
                    <a:srgbClr val="C0C0C0"/>
                  </a:outerShdw>
                </a:effectLst>
                <a:latin typeface="+mj-lt"/>
                <a:ea typeface="+mj-ea"/>
                <a:cs typeface="+mj-cs"/>
              </a:rPr>
              <a:t> </a:t>
            </a:r>
            <a:r>
              <a:rPr lang="fr-CA" sz="3600" b="1" dirty="0">
                <a:solidFill>
                  <a:schemeClr val="accent1"/>
                </a:solidFill>
                <a:effectLst>
                  <a:outerShdw blurRad="38100" dist="38100" dir="2700000" algn="tl">
                    <a:srgbClr val="C0C0C0"/>
                  </a:outerShdw>
                </a:effectLst>
                <a:latin typeface="+mj-lt"/>
                <a:ea typeface="+mj-ea"/>
                <a:cs typeface="+mj-cs"/>
              </a:rPr>
              <a:t>Notre deuxième avec </a:t>
            </a:r>
            <a:r>
              <a:rPr lang="fr-CA" sz="3600" b="1" dirty="0" err="1">
                <a:solidFill>
                  <a:schemeClr val="accent1"/>
                </a:solidFill>
                <a:effectLst>
                  <a:outerShdw blurRad="38100" dist="38100" dir="2700000" algn="tl">
                    <a:srgbClr val="C0C0C0"/>
                  </a:outerShdw>
                </a:effectLst>
                <a:latin typeface="+mj-lt"/>
                <a:ea typeface="+mj-ea"/>
                <a:cs typeface="+mj-cs"/>
              </a:rPr>
              <a:t>avec</a:t>
            </a:r>
            <a:r>
              <a:rPr lang="fr-CA" sz="3600" b="1" dirty="0">
                <a:solidFill>
                  <a:schemeClr val="accent1"/>
                </a:solidFill>
                <a:effectLst>
                  <a:outerShdw blurRad="38100" dist="38100" dir="2700000" algn="tl">
                    <a:srgbClr val="C0C0C0"/>
                  </a:outerShdw>
                </a:effectLst>
                <a:latin typeface="+mj-lt"/>
                <a:ea typeface="+mj-ea"/>
                <a:cs typeface="+mj-cs"/>
              </a:rPr>
              <a:t> BDO </a:t>
            </a:r>
            <a:endParaRPr lang="en-US" sz="3600" b="1" dirty="0">
              <a:solidFill>
                <a:schemeClr val="accent1"/>
              </a:solidFill>
              <a:effectLst>
                <a:outerShdw blurRad="38100" dist="38100" dir="2700000" algn="tl">
                  <a:srgbClr val="C0C0C0"/>
                </a:outerShdw>
              </a:effectLst>
              <a:latin typeface="+mj-lt"/>
              <a:ea typeface="+mj-ea"/>
              <a:cs typeface="+mj-cs"/>
            </a:endParaRPr>
          </a:p>
        </p:txBody>
      </p:sp>
      <p:pic>
        <p:nvPicPr>
          <p:cNvPr id="8" name="Picture 7" descr="Spreadsheet and calculator">
            <a:extLst>
              <a:ext uri="{FF2B5EF4-FFF2-40B4-BE49-F238E27FC236}">
                <a16:creationId xmlns:a16="http://schemas.microsoft.com/office/drawing/2014/main" id="{D9055836-EC66-F954-E1D0-E93ACE1A8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0556" y="1700808"/>
            <a:ext cx="4320480" cy="4335517"/>
          </a:xfrm>
          <a:prstGeom prst="rect">
            <a:avLst/>
          </a:prstGeom>
          <a:noFill/>
        </p:spPr>
      </p:pic>
      <p:sp>
        <p:nvSpPr>
          <p:cNvPr id="9" name="TextBox 8">
            <a:extLst>
              <a:ext uri="{FF2B5EF4-FFF2-40B4-BE49-F238E27FC236}">
                <a16:creationId xmlns:a16="http://schemas.microsoft.com/office/drawing/2014/main" id="{478FF05B-D10F-13E9-F5A6-4341D5A329D8}"/>
              </a:ext>
            </a:extLst>
          </p:cNvPr>
          <p:cNvSpPr txBox="1"/>
          <p:nvPr/>
        </p:nvSpPr>
        <p:spPr>
          <a:xfrm>
            <a:off x="45741" y="3717032"/>
            <a:ext cx="7128792" cy="1200329"/>
          </a:xfrm>
          <a:prstGeom prst="rect">
            <a:avLst/>
          </a:prstGeom>
          <a:noFill/>
        </p:spPr>
        <p:txBody>
          <a:bodyPr wrap="square" rtlCol="0">
            <a:spAutoFit/>
          </a:bodyPr>
          <a:lstStyle/>
          <a:p>
            <a:r>
              <a:rPr lang="fr-FR" i="1" dirty="0"/>
              <a:t>« À notre avis, les états financiers consolidés ci-joints présentent fidèlement, à tous égards importants, la situation financière de l’Organisation au 31 décembre 2024. » </a:t>
            </a:r>
            <a:r>
              <a:rPr lang="fr-CA" dirty="0"/>
              <a:t>Matthew Becker, CPA, associé responsable de la mission chez BDO.</a:t>
            </a:r>
            <a:endParaRPr lang="fr-CA" i="1" dirty="0"/>
          </a:p>
        </p:txBody>
      </p:sp>
      <p:sp>
        <p:nvSpPr>
          <p:cNvPr id="10" name="TextBox 9">
            <a:extLst>
              <a:ext uri="{FF2B5EF4-FFF2-40B4-BE49-F238E27FC236}">
                <a16:creationId xmlns:a16="http://schemas.microsoft.com/office/drawing/2014/main" id="{DC88F271-4015-4FC9-6AEC-E0B8D31249F3}"/>
              </a:ext>
            </a:extLst>
          </p:cNvPr>
          <p:cNvSpPr txBox="1"/>
          <p:nvPr/>
        </p:nvSpPr>
        <p:spPr>
          <a:xfrm>
            <a:off x="45742" y="1412675"/>
            <a:ext cx="6840758" cy="1200329"/>
          </a:xfrm>
          <a:prstGeom prst="rect">
            <a:avLst/>
          </a:prstGeom>
          <a:noFill/>
        </p:spPr>
        <p:txBody>
          <a:bodyPr wrap="square" rtlCol="0">
            <a:spAutoFit/>
          </a:bodyPr>
          <a:lstStyle/>
          <a:p>
            <a:endParaRPr lang="fr-FR" dirty="0"/>
          </a:p>
          <a:p>
            <a:r>
              <a:rPr lang="fr-FR" dirty="0"/>
              <a:t>Il n’y a pas eu de grande discussion avec les vérificateurs cette année. Ce qui a soulevé le plus de préoccupations, c’est notre situation financière, et le vérificateur a répondu :</a:t>
            </a:r>
            <a:endParaRPr lang="fr-CA" dirty="0"/>
          </a:p>
        </p:txBody>
      </p:sp>
    </p:spTree>
    <p:extLst>
      <p:ext uri="{BB962C8B-B14F-4D97-AF65-F5344CB8AC3E}">
        <p14:creationId xmlns:p14="http://schemas.microsoft.com/office/powerpoint/2010/main" val="292235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997F6-8559-8752-C21E-A993876FD4C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74F776-BC3D-DBC5-293F-4C8A25BA924E}"/>
              </a:ext>
            </a:extLst>
          </p:cNvPr>
          <p:cNvSpPr txBox="1"/>
          <p:nvPr/>
        </p:nvSpPr>
        <p:spPr>
          <a:xfrm>
            <a:off x="261765" y="188640"/>
            <a:ext cx="11319048" cy="936104"/>
          </a:xfrm>
          <a:prstGeom prst="rect">
            <a:avLst/>
          </a:prstGeom>
        </p:spPr>
        <p:txBody>
          <a:bodyPr vert="horz" lIns="91440" tIns="45720" rIns="91440" bIns="45720" rtlCol="0" anchor="b">
            <a:normAutofit/>
          </a:bodyPr>
          <a:lstStyle/>
          <a:p>
            <a:pPr>
              <a:lnSpc>
                <a:spcPct val="80000"/>
              </a:lnSpc>
              <a:spcBef>
                <a:spcPct val="0"/>
              </a:spcBef>
              <a:spcAft>
                <a:spcPts val="600"/>
              </a:spcAft>
              <a:defRPr/>
            </a:pPr>
            <a:r>
              <a:rPr lang="en-US" sz="3600" b="1" dirty="0">
                <a:solidFill>
                  <a:schemeClr val="accent1"/>
                </a:solidFill>
                <a:effectLst>
                  <a:outerShdw blurRad="38100" dist="38100" dir="2700000" algn="tl">
                    <a:srgbClr val="C0C0C0"/>
                  </a:outerShdw>
                </a:effectLst>
                <a:latin typeface="+mj-lt"/>
                <a:ea typeface="+mj-ea"/>
                <a:cs typeface="+mj-cs"/>
              </a:rPr>
              <a:t>PARTIE II : </a:t>
            </a:r>
            <a:r>
              <a:rPr lang="fr-CA" sz="3600" b="1" dirty="0">
                <a:solidFill>
                  <a:schemeClr val="accent1"/>
                </a:solidFill>
                <a:effectLst>
                  <a:outerShdw blurRad="38100" dist="38100" dir="2700000" algn="tl">
                    <a:srgbClr val="C0C0C0"/>
                  </a:outerShdw>
                </a:effectLst>
                <a:latin typeface="+mj-lt"/>
                <a:ea typeface="+mj-ea"/>
                <a:cs typeface="+mj-cs"/>
              </a:rPr>
              <a:t>RAPPORT DU TRÉSORIER DU CSG</a:t>
            </a:r>
            <a:endParaRPr lang="en-US" sz="3600" b="1" dirty="0">
              <a:solidFill>
                <a:schemeClr val="accent1"/>
              </a:solidFill>
              <a:effectLst>
                <a:outerShdw blurRad="38100" dist="38100" dir="2700000" algn="tl">
                  <a:srgbClr val="C0C0C0"/>
                </a:outerShdw>
              </a:effectLst>
              <a:latin typeface="+mj-lt"/>
              <a:ea typeface="+mj-ea"/>
              <a:cs typeface="+mj-cs"/>
            </a:endParaRPr>
          </a:p>
        </p:txBody>
      </p:sp>
      <p:sp>
        <p:nvSpPr>
          <p:cNvPr id="6" name="Rectangle 2">
            <a:extLst>
              <a:ext uri="{FF2B5EF4-FFF2-40B4-BE49-F238E27FC236}">
                <a16:creationId xmlns:a16="http://schemas.microsoft.com/office/drawing/2014/main" id="{7FB6BB13-47FC-E383-E37F-B43B327CE55B}"/>
              </a:ext>
            </a:extLst>
          </p:cNvPr>
          <p:cNvSpPr>
            <a:spLocks noChangeArrowheads="1"/>
          </p:cNvSpPr>
          <p:nvPr/>
        </p:nvSpPr>
        <p:spPr bwMode="auto">
          <a:xfrm>
            <a:off x="0" y="457200"/>
            <a:ext cx="12188825"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sp>
        <p:nvSpPr>
          <p:cNvPr id="7" name="Rectangle 3">
            <a:extLst>
              <a:ext uri="{FF2B5EF4-FFF2-40B4-BE49-F238E27FC236}">
                <a16:creationId xmlns:a16="http://schemas.microsoft.com/office/drawing/2014/main" id="{B1C5805D-DB84-A1E0-9587-84592D5A1A72}"/>
              </a:ext>
            </a:extLst>
          </p:cNvPr>
          <p:cNvSpPr>
            <a:spLocks noChangeArrowheads="1"/>
          </p:cNvSpPr>
          <p:nvPr/>
        </p:nvSpPr>
        <p:spPr bwMode="auto">
          <a:xfrm>
            <a:off x="0" y="2199067"/>
            <a:ext cx="1218882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Septième Tradition – </a:t>
            </a:r>
            <a:r>
              <a:rPr kumimoji="0" lang="en-US" altLang="en-US" b="1" i="0" u="none" strike="noStrike" cap="none" normalizeH="0" baseline="0" dirty="0" err="1">
                <a:ln>
                  <a:noFill/>
                </a:ln>
                <a:solidFill>
                  <a:schemeClr val="tx1"/>
                </a:solidFill>
                <a:effectLst/>
                <a:latin typeface="Arial" panose="020B0604020202020204" pitchFamily="34" charset="0"/>
              </a:rPr>
              <a:t>Autosuffisance</a:t>
            </a:r>
            <a:r>
              <a:rPr kumimoji="0" lang="en-US" altLang="en-US" b="0" i="0" u="none" strike="noStrike" cap="none" normalizeH="0" baseline="0" dirty="0">
                <a:ln>
                  <a:noFill/>
                </a:ln>
                <a:solidFill>
                  <a:schemeClr val="tx1"/>
                </a:solidFill>
                <a:effectLst/>
                <a:latin typeface="Arial" panose="020B0604020202020204" pitchFamily="34" charset="0"/>
              </a:rPr>
              <a:t> : 11,249 M$ (</a:t>
            </a:r>
            <a:r>
              <a:rPr kumimoji="0" lang="en-US" altLang="en-US" b="0" i="0" u="none" strike="noStrike" cap="none" normalizeH="0" baseline="0" dirty="0" err="1">
                <a:ln>
                  <a:noFill/>
                </a:ln>
                <a:solidFill>
                  <a:schemeClr val="tx1"/>
                </a:solidFill>
                <a:effectLst/>
                <a:latin typeface="Arial" panose="020B0604020202020204" pitchFamily="34" charset="0"/>
              </a:rPr>
              <a:t>hausse</a:t>
            </a:r>
            <a:r>
              <a:rPr kumimoji="0" lang="en-US" altLang="en-US" b="0" i="0" u="none" strike="noStrike" cap="none" normalizeH="0" baseline="0" dirty="0">
                <a:ln>
                  <a:noFill/>
                </a:ln>
                <a:solidFill>
                  <a:schemeClr val="tx1"/>
                </a:solidFill>
                <a:effectLst/>
                <a:latin typeface="Arial" panose="020B0604020202020204" pitchFamily="34" charset="0"/>
              </a:rPr>
              <a:t> de 3,8 % par rapport à 10,841 M$ </a:t>
            </a:r>
            <a:r>
              <a:rPr kumimoji="0" lang="en-US" altLang="en-US" b="0" i="0" u="none" strike="noStrike" cap="none" normalizeH="0" baseline="0" dirty="0" err="1">
                <a:ln>
                  <a:noFill/>
                </a:ln>
                <a:solidFill>
                  <a:schemeClr val="tx1"/>
                </a:solidFill>
                <a:effectLst/>
                <a:latin typeface="Arial" panose="020B0604020202020204" pitchFamily="34" charset="0"/>
              </a:rPr>
              <a:t>en</a:t>
            </a:r>
            <a:r>
              <a:rPr kumimoji="0" lang="en-US" altLang="en-US" b="0" i="0" u="none" strike="noStrike" cap="none" normalizeH="0" baseline="0" dirty="0">
                <a:ln>
                  <a:noFill/>
                </a:ln>
                <a:solidFill>
                  <a:schemeClr val="tx1"/>
                </a:solidFill>
                <a:effectLst/>
                <a:latin typeface="Arial" panose="020B0604020202020204" pitchFamily="34" charset="0"/>
              </a:rPr>
              <a:t> 2023)</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err="1">
                <a:ln>
                  <a:noFill/>
                </a:ln>
                <a:solidFill>
                  <a:schemeClr val="tx1"/>
                </a:solidFill>
                <a:effectLst/>
                <a:latin typeface="Arial" panose="020B0604020202020204" pitchFamily="34" charset="0"/>
              </a:rPr>
              <a:t>Dépenses</a:t>
            </a:r>
            <a:r>
              <a:rPr kumimoji="0" lang="en-US" altLang="en-US" b="1" i="0" u="none" strike="noStrike" cap="none" normalizeH="0" baseline="0" dirty="0">
                <a:ln>
                  <a:noFill/>
                </a:ln>
                <a:solidFill>
                  <a:schemeClr val="tx1"/>
                </a:solidFill>
                <a:effectLst/>
                <a:latin typeface="Arial" panose="020B0604020202020204" pitchFamily="34" charset="0"/>
              </a:rPr>
              <a:t> </a:t>
            </a:r>
            <a:r>
              <a:rPr kumimoji="0" lang="en-US" altLang="en-US" b="1" i="0" u="none" strike="noStrike" cap="none" normalizeH="0" baseline="0" dirty="0" err="1">
                <a:ln>
                  <a:noFill/>
                </a:ln>
                <a:solidFill>
                  <a:schemeClr val="tx1"/>
                </a:solidFill>
                <a:effectLst/>
                <a:latin typeface="Arial" panose="020B0604020202020204" pitchFamily="34" charset="0"/>
              </a:rPr>
              <a:t>d’exploitation</a:t>
            </a:r>
            <a:r>
              <a:rPr kumimoji="0" lang="en-US" altLang="en-US" b="1" i="0" u="none" strike="noStrike" cap="none" normalizeH="0" baseline="0" dirty="0">
                <a:ln>
                  <a:noFill/>
                </a:ln>
                <a:solidFill>
                  <a:schemeClr val="tx1"/>
                </a:solidFill>
                <a:effectLst/>
                <a:latin typeface="Arial" panose="020B0604020202020204" pitchFamily="34" charset="0"/>
              </a:rPr>
              <a:t> </a:t>
            </a:r>
            <a:r>
              <a:rPr kumimoji="0" lang="en-US" altLang="en-US" b="1" i="0" u="none" strike="noStrike" cap="none" normalizeH="0" baseline="0" dirty="0" err="1">
                <a:ln>
                  <a:noFill/>
                </a:ln>
                <a:solidFill>
                  <a:schemeClr val="tx1"/>
                </a:solidFill>
                <a:effectLst/>
                <a:latin typeface="Arial" panose="020B0604020202020204" pitchFamily="34" charset="0"/>
              </a:rPr>
              <a:t>avant</a:t>
            </a:r>
            <a:r>
              <a:rPr kumimoji="0" lang="en-US" altLang="en-US" b="1" i="0" u="none" strike="noStrike" cap="none" normalizeH="0" baseline="0" dirty="0">
                <a:ln>
                  <a:noFill/>
                </a:ln>
                <a:solidFill>
                  <a:schemeClr val="tx1"/>
                </a:solidFill>
                <a:effectLst/>
                <a:latin typeface="Arial" panose="020B0604020202020204" pitchFamily="34" charset="0"/>
              </a:rPr>
              <a:t> </a:t>
            </a:r>
            <a:r>
              <a:rPr kumimoji="0" lang="en-US" altLang="en-US" b="1" i="0" u="none" strike="noStrike" cap="none" normalizeH="0" baseline="0" dirty="0" err="1">
                <a:ln>
                  <a:noFill/>
                </a:ln>
                <a:solidFill>
                  <a:schemeClr val="tx1"/>
                </a:solidFill>
                <a:effectLst/>
                <a:latin typeface="Arial" panose="020B0604020202020204" pitchFamily="34" charset="0"/>
              </a:rPr>
              <a:t>amortissement</a:t>
            </a:r>
            <a:r>
              <a:rPr kumimoji="0" lang="en-US" altLang="en-US" b="0" i="0" u="none" strike="noStrike" cap="none" normalizeH="0" baseline="0" dirty="0">
                <a:ln>
                  <a:noFill/>
                </a:ln>
                <a:solidFill>
                  <a:schemeClr val="tx1"/>
                </a:solidFill>
                <a:effectLst/>
                <a:latin typeface="Arial" panose="020B0604020202020204" pitchFamily="34" charset="0"/>
              </a:rPr>
              <a:t> : 18,684 M$ (</a:t>
            </a:r>
            <a:r>
              <a:rPr kumimoji="0" lang="en-US" altLang="en-US" b="0" i="0" u="none" strike="noStrike" cap="none" normalizeH="0" baseline="0" dirty="0" err="1">
                <a:ln>
                  <a:noFill/>
                </a:ln>
                <a:solidFill>
                  <a:schemeClr val="tx1"/>
                </a:solidFill>
                <a:effectLst/>
                <a:latin typeface="Arial" panose="020B0604020202020204" pitchFamily="34" charset="0"/>
              </a:rPr>
              <a:t>hausse</a:t>
            </a:r>
            <a:r>
              <a:rPr kumimoji="0" lang="en-US" altLang="en-US" b="0" i="0" u="none" strike="noStrike" cap="none" normalizeH="0" baseline="0" dirty="0">
                <a:ln>
                  <a:noFill/>
                </a:ln>
                <a:solidFill>
                  <a:schemeClr val="tx1"/>
                </a:solidFill>
                <a:effectLst/>
                <a:latin typeface="Arial" panose="020B0604020202020204" pitchFamily="34" charset="0"/>
              </a:rPr>
              <a:t> de 6,9 % par rapport à 17,475 M$ </a:t>
            </a:r>
            <a:r>
              <a:rPr kumimoji="0" lang="en-US" altLang="en-US" b="0" i="0" u="none" strike="noStrike" cap="none" normalizeH="0" baseline="0" dirty="0" err="1">
                <a:ln>
                  <a:noFill/>
                </a:ln>
                <a:solidFill>
                  <a:schemeClr val="tx1"/>
                </a:solidFill>
                <a:effectLst/>
                <a:latin typeface="Arial" panose="020B0604020202020204" pitchFamily="34" charset="0"/>
              </a:rPr>
              <a:t>en</a:t>
            </a:r>
            <a:r>
              <a:rPr kumimoji="0" lang="en-US" altLang="en-US" b="0" i="0" u="none" strike="noStrike" cap="none" normalizeH="0" baseline="0" dirty="0">
                <a:ln>
                  <a:noFill/>
                </a:ln>
                <a:solidFill>
                  <a:schemeClr val="tx1"/>
                </a:solidFill>
                <a:effectLst/>
                <a:latin typeface="Arial" panose="020B0604020202020204" pitchFamily="34" charset="0"/>
              </a:rPr>
              <a:t> 2023)</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err="1">
                <a:ln>
                  <a:noFill/>
                </a:ln>
                <a:solidFill>
                  <a:schemeClr val="tx1"/>
                </a:solidFill>
                <a:effectLst/>
                <a:latin typeface="Arial" panose="020B0604020202020204" pitchFamily="34" charset="0"/>
              </a:rPr>
              <a:t>Dépenses</a:t>
            </a:r>
            <a:r>
              <a:rPr kumimoji="0" lang="en-US" altLang="en-US" b="1" i="0" u="none" strike="noStrike" cap="none" normalizeH="0" baseline="0" dirty="0">
                <a:ln>
                  <a:noFill/>
                </a:ln>
                <a:solidFill>
                  <a:schemeClr val="tx1"/>
                </a:solidFill>
                <a:effectLst/>
                <a:latin typeface="Arial" panose="020B0604020202020204" pitchFamily="34" charset="0"/>
              </a:rPr>
              <a:t> </a:t>
            </a:r>
            <a:r>
              <a:rPr kumimoji="0" lang="en-US" altLang="en-US" b="1" i="0" u="none" strike="noStrike" cap="none" normalizeH="0" baseline="0" dirty="0" err="1">
                <a:ln>
                  <a:noFill/>
                </a:ln>
                <a:solidFill>
                  <a:schemeClr val="tx1"/>
                </a:solidFill>
                <a:effectLst/>
                <a:latin typeface="Arial" panose="020B0604020202020204" pitchFamily="34" charset="0"/>
              </a:rPr>
              <a:t>liées</a:t>
            </a:r>
            <a:r>
              <a:rPr kumimoji="0" lang="en-US" altLang="en-US" b="1" i="0" u="none" strike="noStrike" cap="none" normalizeH="0" baseline="0" dirty="0">
                <a:ln>
                  <a:noFill/>
                </a:ln>
                <a:solidFill>
                  <a:schemeClr val="tx1"/>
                </a:solidFill>
                <a:effectLst/>
                <a:latin typeface="Arial" panose="020B0604020202020204" pitchFamily="34" charset="0"/>
              </a:rPr>
              <a:t> aux services de </a:t>
            </a:r>
            <a:r>
              <a:rPr kumimoji="0" lang="en-US" altLang="en-US" b="1" i="0" u="none" strike="noStrike" cap="none" normalizeH="0" baseline="0" dirty="0" err="1">
                <a:ln>
                  <a:noFill/>
                </a:ln>
                <a:solidFill>
                  <a:schemeClr val="tx1"/>
                </a:solidFill>
                <a:effectLst/>
                <a:latin typeface="Arial" panose="020B0604020202020204" pitchFamily="34" charset="0"/>
              </a:rPr>
              <a:t>programme</a:t>
            </a:r>
            <a:r>
              <a:rPr kumimoji="0" lang="en-US" altLang="en-US" b="0" i="0" u="none" strike="noStrike" cap="none" normalizeH="0" baseline="0" dirty="0">
                <a:ln>
                  <a:noFill/>
                </a:ln>
                <a:solidFill>
                  <a:schemeClr val="tx1"/>
                </a:solidFill>
                <a:effectLst/>
                <a:latin typeface="Arial" panose="020B0604020202020204" pitchFamily="34" charset="0"/>
              </a:rPr>
              <a:t> : 9,072 M$ (</a:t>
            </a:r>
            <a:r>
              <a:rPr kumimoji="0" lang="en-US" altLang="en-US" b="0" i="0" u="none" strike="noStrike" cap="none" normalizeH="0" baseline="0" dirty="0" err="1">
                <a:ln>
                  <a:noFill/>
                </a:ln>
                <a:solidFill>
                  <a:schemeClr val="tx1"/>
                </a:solidFill>
                <a:effectLst/>
                <a:latin typeface="Arial" panose="020B0604020202020204" pitchFamily="34" charset="0"/>
              </a:rPr>
              <a:t>hausse</a:t>
            </a:r>
            <a:r>
              <a:rPr kumimoji="0" lang="en-US" altLang="en-US" b="0" i="0" u="none" strike="noStrike" cap="none" normalizeH="0" baseline="0" dirty="0">
                <a:ln>
                  <a:noFill/>
                </a:ln>
                <a:solidFill>
                  <a:schemeClr val="tx1"/>
                </a:solidFill>
                <a:effectLst/>
                <a:latin typeface="Arial" panose="020B0604020202020204" pitchFamily="34" charset="0"/>
              </a:rPr>
              <a:t> de 1 % par rapport à 9,00 M$ </a:t>
            </a:r>
            <a:r>
              <a:rPr kumimoji="0" lang="en-US" altLang="en-US" b="0" i="0" u="none" strike="noStrike" cap="none" normalizeH="0" baseline="0" dirty="0" err="1">
                <a:ln>
                  <a:noFill/>
                </a:ln>
                <a:solidFill>
                  <a:schemeClr val="tx1"/>
                </a:solidFill>
                <a:effectLst/>
                <a:latin typeface="Arial" panose="020B0604020202020204" pitchFamily="34" charset="0"/>
              </a:rPr>
              <a:t>en</a:t>
            </a:r>
            <a:r>
              <a:rPr kumimoji="0" lang="en-US" altLang="en-US" b="0" i="0" u="none" strike="noStrike" cap="none" normalizeH="0" baseline="0" dirty="0">
                <a:ln>
                  <a:noFill/>
                </a:ln>
                <a:solidFill>
                  <a:schemeClr val="tx1"/>
                </a:solidFill>
                <a:effectLst/>
                <a:latin typeface="Arial" panose="020B0604020202020204" pitchFamily="34" charset="0"/>
              </a:rPr>
              <a:t> 2023)</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err="1">
                <a:ln>
                  <a:noFill/>
                </a:ln>
                <a:solidFill>
                  <a:schemeClr val="tx1"/>
                </a:solidFill>
                <a:effectLst/>
                <a:latin typeface="Arial" panose="020B0604020202020204" pitchFamily="34" charset="0"/>
              </a:rPr>
              <a:t>Dépenses</a:t>
            </a:r>
            <a:r>
              <a:rPr kumimoji="0" lang="en-US" altLang="en-US" b="1" i="0" u="none" strike="noStrike" cap="none" normalizeH="0" baseline="0" dirty="0">
                <a:ln>
                  <a:noFill/>
                </a:ln>
                <a:solidFill>
                  <a:schemeClr val="tx1"/>
                </a:solidFill>
                <a:effectLst/>
                <a:latin typeface="Arial" panose="020B0604020202020204" pitchFamily="34" charset="0"/>
              </a:rPr>
              <a:t> </a:t>
            </a:r>
            <a:r>
              <a:rPr kumimoji="0" lang="en-US" altLang="en-US" b="1" i="0" u="none" strike="noStrike" cap="none" normalizeH="0" baseline="0" dirty="0" err="1">
                <a:ln>
                  <a:noFill/>
                </a:ln>
                <a:solidFill>
                  <a:schemeClr val="tx1"/>
                </a:solidFill>
                <a:effectLst/>
                <a:latin typeface="Arial" panose="020B0604020202020204" pitchFamily="34" charset="0"/>
              </a:rPr>
              <a:t>liées</a:t>
            </a:r>
            <a:r>
              <a:rPr kumimoji="0" lang="en-US" altLang="en-US" b="1" i="0" u="none" strike="noStrike" cap="none" normalizeH="0" baseline="0" dirty="0">
                <a:ln>
                  <a:noFill/>
                </a:ln>
                <a:solidFill>
                  <a:schemeClr val="tx1"/>
                </a:solidFill>
                <a:effectLst/>
                <a:latin typeface="Arial" panose="020B0604020202020204" pitchFamily="34" charset="0"/>
              </a:rPr>
              <a:t> aux services de </a:t>
            </a:r>
            <a:r>
              <a:rPr kumimoji="0" lang="en-US" altLang="en-US" b="1" i="0" u="none" strike="noStrike" cap="none" normalizeH="0" baseline="0" dirty="0" err="1">
                <a:ln>
                  <a:noFill/>
                </a:ln>
                <a:solidFill>
                  <a:schemeClr val="tx1"/>
                </a:solidFill>
                <a:effectLst/>
                <a:latin typeface="Arial" panose="020B0604020202020204" pitchFamily="34" charset="0"/>
              </a:rPr>
              <a:t>soutien</a:t>
            </a:r>
            <a:r>
              <a:rPr kumimoji="0" lang="en-US" altLang="en-US" b="0" i="0" u="none" strike="noStrike" cap="none" normalizeH="0" baseline="0" dirty="0">
                <a:ln>
                  <a:noFill/>
                </a:ln>
                <a:solidFill>
                  <a:schemeClr val="tx1"/>
                </a:solidFill>
                <a:effectLst/>
                <a:latin typeface="Arial" panose="020B0604020202020204" pitchFamily="34" charset="0"/>
              </a:rPr>
              <a:t> : 9,612 millions $ (</a:t>
            </a:r>
            <a:r>
              <a:rPr kumimoji="0" lang="en-US" altLang="en-US" b="0" i="0" u="none" strike="noStrike" cap="none" normalizeH="0" baseline="0" dirty="0" err="1">
                <a:ln>
                  <a:noFill/>
                </a:ln>
                <a:solidFill>
                  <a:schemeClr val="tx1"/>
                </a:solidFill>
                <a:effectLst/>
                <a:latin typeface="Arial" panose="020B0604020202020204" pitchFamily="34" charset="0"/>
              </a:rPr>
              <a:t>hausse</a:t>
            </a:r>
            <a:r>
              <a:rPr kumimoji="0" lang="en-US" altLang="en-US" b="0" i="0" u="none" strike="noStrike" cap="none" normalizeH="0" baseline="0" dirty="0">
                <a:ln>
                  <a:noFill/>
                </a:ln>
                <a:solidFill>
                  <a:schemeClr val="tx1"/>
                </a:solidFill>
                <a:effectLst/>
                <a:latin typeface="Arial" panose="020B0604020202020204" pitchFamily="34" charset="0"/>
              </a:rPr>
              <a:t> de 13 % par rapport à 8,47 M$ </a:t>
            </a:r>
            <a:r>
              <a:rPr kumimoji="0" lang="en-US" altLang="en-US" b="0" i="0" u="none" strike="noStrike" cap="none" normalizeH="0" baseline="0" dirty="0" err="1">
                <a:ln>
                  <a:noFill/>
                </a:ln>
                <a:solidFill>
                  <a:schemeClr val="tx1"/>
                </a:solidFill>
                <a:effectLst/>
                <a:latin typeface="Arial" panose="020B0604020202020204" pitchFamily="34" charset="0"/>
              </a:rPr>
              <a:t>en</a:t>
            </a:r>
            <a:r>
              <a:rPr kumimoji="0" lang="en-US" altLang="en-US" b="0" i="0" u="none" strike="noStrike" cap="none" normalizeH="0" baseline="0" dirty="0">
                <a:ln>
                  <a:noFill/>
                </a:ln>
                <a:solidFill>
                  <a:schemeClr val="tx1"/>
                </a:solidFill>
                <a:effectLst/>
                <a:latin typeface="Arial" panose="020B0604020202020204" pitchFamily="34" charset="0"/>
              </a:rPr>
              <a:t> 2023)</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err="1">
                <a:ln>
                  <a:noFill/>
                </a:ln>
                <a:solidFill>
                  <a:schemeClr val="tx1"/>
                </a:solidFill>
                <a:effectLst/>
                <a:latin typeface="Arial" panose="020B0604020202020204" pitchFamily="34" charset="0"/>
              </a:rPr>
              <a:t>Autosuffisance</a:t>
            </a:r>
            <a:r>
              <a:rPr kumimoji="0" lang="en-US" altLang="en-US" b="0" i="0" u="none" strike="noStrike" cap="none" normalizeH="0" baseline="0" dirty="0">
                <a:ln>
                  <a:noFill/>
                </a:ln>
                <a:solidFill>
                  <a:schemeClr val="tx1"/>
                </a:solidFill>
                <a:effectLst/>
                <a:latin typeface="Arial" panose="020B0604020202020204" pitchFamily="34" charset="0"/>
              </a:rPr>
              <a:t> : a </a:t>
            </a:r>
            <a:r>
              <a:rPr kumimoji="0" lang="en-US" altLang="en-US" b="0" i="0" u="none" strike="noStrike" cap="none" normalizeH="0" baseline="0" dirty="0" err="1">
                <a:ln>
                  <a:noFill/>
                </a:ln>
                <a:solidFill>
                  <a:schemeClr val="tx1"/>
                </a:solidFill>
                <a:effectLst/>
                <a:latin typeface="Arial" panose="020B0604020202020204" pitchFamily="34" charset="0"/>
              </a:rPr>
              <a:t>couvert</a:t>
            </a:r>
            <a:r>
              <a:rPr kumimoji="0" lang="en-US" altLang="en-US" b="0" i="0" u="none" strike="noStrike" cap="none" normalizeH="0" baseline="0" dirty="0">
                <a:ln>
                  <a:noFill/>
                </a:ln>
                <a:solidFill>
                  <a:schemeClr val="tx1"/>
                </a:solidFill>
                <a:effectLst/>
                <a:latin typeface="Arial" panose="020B0604020202020204" pitchFamily="34" charset="0"/>
              </a:rPr>
              <a:t> 60 % des </a:t>
            </a:r>
            <a:r>
              <a:rPr kumimoji="0" lang="en-US" altLang="en-US" b="0" i="0" u="none" strike="noStrike" cap="none" normalizeH="0" baseline="0" dirty="0" err="1">
                <a:ln>
                  <a:noFill/>
                </a:ln>
                <a:solidFill>
                  <a:schemeClr val="tx1"/>
                </a:solidFill>
                <a:effectLst/>
                <a:latin typeface="Arial" panose="020B0604020202020204" pitchFamily="34" charset="0"/>
              </a:rPr>
              <a:t>dépenses</a:t>
            </a:r>
            <a:r>
              <a:rPr kumimoji="0" lang="en-US" altLang="en-US" b="0" i="0" u="none" strike="noStrike" cap="none" normalizeH="0" baseline="0" dirty="0">
                <a:ln>
                  <a:noFill/>
                </a:ln>
                <a:solidFill>
                  <a:schemeClr val="tx1"/>
                </a:solidFill>
                <a:effectLst/>
                <a:latin typeface="Arial" panose="020B0604020202020204" pitchFamily="34" charset="0"/>
              </a:rPr>
              <a:t> </a:t>
            </a:r>
            <a:r>
              <a:rPr kumimoji="0" lang="en-US" altLang="en-US" b="0" i="0" u="none" strike="noStrike" cap="none" normalizeH="0" baseline="0" dirty="0" err="1">
                <a:ln>
                  <a:noFill/>
                </a:ln>
                <a:solidFill>
                  <a:schemeClr val="tx1"/>
                </a:solidFill>
                <a:effectLst/>
                <a:latin typeface="Arial" panose="020B0604020202020204" pitchFamily="34" charset="0"/>
              </a:rPr>
              <a:t>d’exploitation</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err="1">
                <a:ln>
                  <a:noFill/>
                </a:ln>
                <a:solidFill>
                  <a:schemeClr val="tx1"/>
                </a:solidFill>
                <a:effectLst/>
                <a:latin typeface="Arial" panose="020B0604020202020204" pitchFamily="34" charset="0"/>
              </a:rPr>
              <a:t>Coût</a:t>
            </a:r>
            <a:r>
              <a:rPr kumimoji="0" lang="en-US" altLang="en-US" b="1" i="0" u="none" strike="noStrike" cap="none" normalizeH="0" baseline="0" dirty="0">
                <a:ln>
                  <a:noFill/>
                </a:ln>
                <a:solidFill>
                  <a:schemeClr val="tx1"/>
                </a:solidFill>
                <a:effectLst/>
                <a:latin typeface="Arial" panose="020B0604020202020204" pitchFamily="34" charset="0"/>
              </a:rPr>
              <a:t> des services de </a:t>
            </a:r>
            <a:r>
              <a:rPr kumimoji="0" lang="en-US" altLang="en-US" b="1" i="0" u="none" strike="noStrike" cap="none" normalizeH="0" baseline="0" dirty="0" err="1">
                <a:ln>
                  <a:noFill/>
                </a:ln>
                <a:solidFill>
                  <a:schemeClr val="tx1"/>
                </a:solidFill>
                <a:effectLst/>
                <a:latin typeface="Arial" panose="020B0604020202020204" pitchFamily="34" charset="0"/>
              </a:rPr>
              <a:t>programme</a:t>
            </a:r>
            <a:r>
              <a:rPr kumimoji="0" lang="en-US" altLang="en-US" b="1" i="0" u="none" strike="noStrike" cap="none" normalizeH="0" baseline="0" dirty="0">
                <a:ln>
                  <a:noFill/>
                </a:ln>
                <a:solidFill>
                  <a:schemeClr val="tx1"/>
                </a:solidFill>
                <a:effectLst/>
                <a:latin typeface="Arial" panose="020B0604020202020204" pitchFamily="34" charset="0"/>
              </a:rPr>
              <a:t> par </a:t>
            </a:r>
            <a:r>
              <a:rPr kumimoji="0" lang="en-US" altLang="en-US" b="1" i="0" u="none" strike="noStrike" cap="none" normalizeH="0" baseline="0" dirty="0" err="1">
                <a:ln>
                  <a:noFill/>
                </a:ln>
                <a:solidFill>
                  <a:schemeClr val="tx1"/>
                </a:solidFill>
                <a:effectLst/>
                <a:latin typeface="Arial" panose="020B0604020202020204" pitchFamily="34" charset="0"/>
              </a:rPr>
              <a:t>personne</a:t>
            </a:r>
            <a:r>
              <a:rPr kumimoji="0" lang="en-US" altLang="en-US" b="0" i="0" u="none" strike="noStrike" cap="none" normalizeH="0" baseline="0" dirty="0">
                <a:ln>
                  <a:noFill/>
                </a:ln>
                <a:solidFill>
                  <a:schemeClr val="tx1"/>
                </a:solidFill>
                <a:effectLst/>
                <a:latin typeface="Arial" panose="020B0604020202020204" pitchFamily="34" charset="0"/>
              </a:rPr>
              <a:t> : 6,48 $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Profits </a:t>
            </a:r>
            <a:r>
              <a:rPr kumimoji="0" lang="en-US" altLang="en-US" b="1" i="0" u="none" strike="noStrike" cap="none" normalizeH="0" baseline="0" dirty="0" err="1">
                <a:ln>
                  <a:noFill/>
                </a:ln>
                <a:solidFill>
                  <a:schemeClr val="tx1"/>
                </a:solidFill>
                <a:effectLst/>
                <a:latin typeface="Arial" panose="020B0604020202020204" pitchFamily="34" charset="0"/>
              </a:rPr>
              <a:t>bruts</a:t>
            </a:r>
            <a:r>
              <a:rPr kumimoji="0" lang="en-US" altLang="en-US" b="1" i="0" u="none" strike="noStrike" cap="none" normalizeH="0" baseline="0" dirty="0">
                <a:ln>
                  <a:noFill/>
                </a:ln>
                <a:solidFill>
                  <a:schemeClr val="tx1"/>
                </a:solidFill>
                <a:effectLst/>
                <a:latin typeface="Arial" panose="020B0604020202020204" pitchFamily="34" charset="0"/>
              </a:rPr>
              <a:t> </a:t>
            </a:r>
            <a:r>
              <a:rPr kumimoji="0" lang="en-US" altLang="en-US" b="1" i="0" u="none" strike="noStrike" cap="none" normalizeH="0" baseline="0" dirty="0" err="1">
                <a:ln>
                  <a:noFill/>
                </a:ln>
                <a:solidFill>
                  <a:schemeClr val="tx1"/>
                </a:solidFill>
                <a:effectLst/>
                <a:latin typeface="Arial" panose="020B0604020202020204" pitchFamily="34" charset="0"/>
              </a:rPr>
              <a:t>d’édition</a:t>
            </a:r>
            <a:r>
              <a:rPr kumimoji="0" lang="en-US" altLang="en-US" b="1" i="0" u="none" strike="noStrike" cap="none" normalizeH="0" baseline="0" dirty="0">
                <a:ln>
                  <a:noFill/>
                </a:ln>
                <a:solidFill>
                  <a:schemeClr val="tx1"/>
                </a:solidFill>
                <a:effectLst/>
                <a:latin typeface="Arial" panose="020B0604020202020204" pitchFamily="34" charset="0"/>
              </a:rPr>
              <a:t> de AAWS</a:t>
            </a:r>
            <a:r>
              <a:rPr kumimoji="0" lang="en-US" altLang="en-US" b="0" i="0" u="none" strike="noStrike" cap="none" normalizeH="0" baseline="0" dirty="0">
                <a:ln>
                  <a:noFill/>
                </a:ln>
                <a:solidFill>
                  <a:schemeClr val="tx1"/>
                </a:solidFill>
                <a:effectLst/>
                <a:latin typeface="Arial" panose="020B0604020202020204" pitchFamily="34" charset="0"/>
              </a:rPr>
              <a:t> : 7,640 M$ (</a:t>
            </a:r>
            <a:r>
              <a:rPr kumimoji="0" lang="en-US" altLang="en-US" b="0" i="0" u="none" strike="noStrike" cap="none" normalizeH="0" baseline="0" dirty="0" err="1">
                <a:ln>
                  <a:noFill/>
                </a:ln>
                <a:solidFill>
                  <a:schemeClr val="tx1"/>
                </a:solidFill>
                <a:effectLst/>
                <a:latin typeface="Arial" panose="020B0604020202020204" pitchFamily="34" charset="0"/>
              </a:rPr>
              <a:t>hausse</a:t>
            </a:r>
            <a:r>
              <a:rPr kumimoji="0" lang="en-US" altLang="en-US" b="0" i="0" u="none" strike="noStrike" cap="none" normalizeH="0" baseline="0" dirty="0">
                <a:ln>
                  <a:noFill/>
                </a:ln>
                <a:solidFill>
                  <a:schemeClr val="tx1"/>
                </a:solidFill>
                <a:effectLst/>
                <a:latin typeface="Arial" panose="020B0604020202020204" pitchFamily="34" charset="0"/>
              </a:rPr>
              <a:t> de 13,0 % par rapport à 6,763 M$ </a:t>
            </a:r>
            <a:r>
              <a:rPr kumimoji="0" lang="en-US" altLang="en-US" b="0" i="0" u="none" strike="noStrike" cap="none" normalizeH="0" baseline="0" dirty="0" err="1">
                <a:ln>
                  <a:noFill/>
                </a:ln>
                <a:solidFill>
                  <a:schemeClr val="tx1"/>
                </a:solidFill>
                <a:effectLst/>
                <a:latin typeface="Arial" panose="020B0604020202020204" pitchFamily="34" charset="0"/>
              </a:rPr>
              <a:t>en</a:t>
            </a:r>
            <a:r>
              <a:rPr kumimoji="0" lang="en-US" altLang="en-US" b="0" i="0" u="none" strike="noStrike" cap="none" normalizeH="0" baseline="0" dirty="0">
                <a:ln>
                  <a:noFill/>
                </a:ln>
                <a:solidFill>
                  <a:schemeClr val="tx1"/>
                </a:solidFill>
                <a:effectLst/>
                <a:latin typeface="Arial" panose="020B0604020202020204" pitchFamily="34" charset="0"/>
              </a:rPr>
              <a:t> 2023)</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err="1">
                <a:ln>
                  <a:noFill/>
                </a:ln>
                <a:solidFill>
                  <a:schemeClr val="tx1"/>
                </a:solidFill>
                <a:effectLst/>
                <a:latin typeface="Arial" panose="020B0604020202020204" pitchFamily="34" charset="0"/>
              </a:rPr>
              <a:t>Excédent</a:t>
            </a:r>
            <a:r>
              <a:rPr kumimoji="0" lang="en-US" altLang="en-US" b="1" i="0" u="none" strike="noStrike" cap="none" normalizeH="0" baseline="0" dirty="0">
                <a:ln>
                  <a:noFill/>
                </a:ln>
                <a:solidFill>
                  <a:schemeClr val="tx1"/>
                </a:solidFill>
                <a:effectLst/>
                <a:latin typeface="Arial" panose="020B0604020202020204" pitchFamily="34" charset="0"/>
              </a:rPr>
              <a:t> </a:t>
            </a:r>
            <a:r>
              <a:rPr kumimoji="0" lang="en-US" altLang="en-US" b="1" i="0" u="none" strike="noStrike" cap="none" normalizeH="0" baseline="0" dirty="0" err="1">
                <a:ln>
                  <a:noFill/>
                </a:ln>
                <a:solidFill>
                  <a:schemeClr val="tx1"/>
                </a:solidFill>
                <a:effectLst/>
                <a:latin typeface="Arial" panose="020B0604020202020204" pitchFamily="34" charset="0"/>
              </a:rPr>
              <a:t>d’exploitation</a:t>
            </a:r>
            <a:r>
              <a:rPr kumimoji="0" lang="en-US" altLang="en-US" b="1" i="0" u="none" strike="noStrike" cap="none" normalizeH="0" baseline="0" dirty="0">
                <a:ln>
                  <a:noFill/>
                </a:ln>
                <a:solidFill>
                  <a:schemeClr val="tx1"/>
                </a:solidFill>
                <a:effectLst/>
                <a:latin typeface="Arial" panose="020B0604020202020204" pitchFamily="34" charset="0"/>
              </a:rPr>
              <a:t> </a:t>
            </a:r>
            <a:r>
              <a:rPr kumimoji="0" lang="en-US" altLang="en-US" b="1" i="0" u="none" strike="noStrike" cap="none" normalizeH="0" baseline="0" dirty="0" err="1">
                <a:ln>
                  <a:noFill/>
                </a:ln>
                <a:solidFill>
                  <a:schemeClr val="tx1"/>
                </a:solidFill>
                <a:effectLst/>
                <a:latin typeface="Arial" panose="020B0604020202020204" pitchFamily="34" charset="0"/>
              </a:rPr>
              <a:t>avant</a:t>
            </a:r>
            <a:r>
              <a:rPr kumimoji="0" lang="en-US" altLang="en-US" b="1" i="0" u="none" strike="noStrike" cap="none" normalizeH="0" baseline="0" dirty="0">
                <a:ln>
                  <a:noFill/>
                </a:ln>
                <a:solidFill>
                  <a:schemeClr val="tx1"/>
                </a:solidFill>
                <a:effectLst/>
                <a:latin typeface="Arial" panose="020B0604020202020204" pitchFamily="34" charset="0"/>
              </a:rPr>
              <a:t> </a:t>
            </a:r>
            <a:r>
              <a:rPr kumimoji="0" lang="en-US" altLang="en-US" b="1" i="0" u="none" strike="noStrike" cap="none" normalizeH="0" baseline="0" dirty="0" err="1">
                <a:ln>
                  <a:noFill/>
                </a:ln>
                <a:solidFill>
                  <a:schemeClr val="tx1"/>
                </a:solidFill>
                <a:effectLst/>
                <a:latin typeface="Arial" panose="020B0604020202020204" pitchFamily="34" charset="0"/>
              </a:rPr>
              <a:t>amortissement</a:t>
            </a:r>
            <a:r>
              <a:rPr kumimoji="0" lang="en-US" altLang="en-US" b="0" i="0" u="none" strike="noStrike" cap="none" normalizeH="0" baseline="0" dirty="0">
                <a:ln>
                  <a:noFill/>
                </a:ln>
                <a:solidFill>
                  <a:schemeClr val="tx1"/>
                </a:solidFill>
                <a:effectLst/>
                <a:latin typeface="Arial" panose="020B0604020202020204" pitchFamily="34" charset="0"/>
              </a:rPr>
              <a:t> : 1 035 072 $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BC21A78A-85C7-7DF3-8084-84A583141705}"/>
              </a:ext>
            </a:extLst>
          </p:cNvPr>
          <p:cNvSpPr>
            <a:spLocks noChangeArrowheads="1"/>
          </p:cNvSpPr>
          <p:nvPr/>
        </p:nvSpPr>
        <p:spPr bwMode="auto">
          <a:xfrm>
            <a:off x="0" y="473075"/>
            <a:ext cx="12188825"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sp>
        <p:nvSpPr>
          <p:cNvPr id="13" name="TextBox 12">
            <a:extLst>
              <a:ext uri="{FF2B5EF4-FFF2-40B4-BE49-F238E27FC236}">
                <a16:creationId xmlns:a16="http://schemas.microsoft.com/office/drawing/2014/main" id="{E3FE8226-26D8-7FCF-C83D-A53E3E29C686}"/>
              </a:ext>
            </a:extLst>
          </p:cNvPr>
          <p:cNvSpPr txBox="1"/>
          <p:nvPr/>
        </p:nvSpPr>
        <p:spPr>
          <a:xfrm>
            <a:off x="117748" y="1340768"/>
            <a:ext cx="11463065" cy="646331"/>
          </a:xfrm>
          <a:prstGeom prst="rect">
            <a:avLst/>
          </a:prstGeom>
          <a:noFill/>
        </p:spPr>
        <p:txBody>
          <a:bodyPr wrap="square" rtlCol="0">
            <a:spAutoFit/>
          </a:bodyPr>
          <a:lstStyle/>
          <a:p>
            <a:pPr algn="ctr"/>
            <a:r>
              <a:rPr lang="fr-CA" sz="3600" b="1" dirty="0">
                <a:solidFill>
                  <a:schemeClr val="accent1"/>
                </a:solidFill>
                <a:effectLst>
                  <a:outerShdw blurRad="38100" dist="38100" dir="2700000" algn="tl">
                    <a:srgbClr val="C0C0C0"/>
                  </a:outerShdw>
                </a:effectLst>
                <a:latin typeface="+mj-lt"/>
                <a:ea typeface="+mj-ea"/>
                <a:cs typeface="+mj-cs"/>
              </a:rPr>
              <a:t>FAITS SAILLANTS FINANCIERS DU BSG EN 2024</a:t>
            </a:r>
          </a:p>
        </p:txBody>
      </p:sp>
    </p:spTree>
    <p:extLst>
      <p:ext uri="{BB962C8B-B14F-4D97-AF65-F5344CB8AC3E}">
        <p14:creationId xmlns:p14="http://schemas.microsoft.com/office/powerpoint/2010/main" val="218629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w To Forecast Financial Statements: Balance Sheets, Income Statements">
            <a:extLst>
              <a:ext uri="{FF2B5EF4-FFF2-40B4-BE49-F238E27FC236}">
                <a16:creationId xmlns:a16="http://schemas.microsoft.com/office/drawing/2014/main" id="{CD0E1DC3-9311-BCB8-F0D2-68D08008F731}"/>
              </a:ext>
            </a:extLst>
          </p:cNvPr>
          <p:cNvPicPr>
            <a:picLocks noChangeAspect="1" noChangeArrowheads="1"/>
          </p:cNvPicPr>
          <p:nvPr/>
        </p:nvPicPr>
        <p:blipFill rotWithShape="1">
          <a:blip r:embed="rId2">
            <a:alphaModFix amt="13000"/>
            <a:extLst>
              <a:ext uri="{BEBA8EAE-BF5A-486C-A8C5-ECC9F3942E4B}">
                <a14:imgProps xmlns:a14="http://schemas.microsoft.com/office/drawing/2010/main">
                  <a14:imgLayer r:embed="rId3">
                    <a14:imgEffect>
                      <a14:colorTemperature colorTemp="6459"/>
                    </a14:imgEffect>
                  </a14:imgLayer>
                </a14:imgProps>
              </a:ext>
              <a:ext uri="{28A0092B-C50C-407E-A947-70E740481C1C}">
                <a14:useLocalDpi xmlns:a14="http://schemas.microsoft.com/office/drawing/2010/main" val="0"/>
              </a:ext>
            </a:extLst>
          </a:blip>
          <a:srcRect l="905" t="27391" r="6885" b="1"/>
          <a:stretch/>
        </p:blipFill>
        <p:spPr bwMode="auto">
          <a:xfrm>
            <a:off x="120650" y="908719"/>
            <a:ext cx="11947525" cy="5660109"/>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4BA229-5CAC-B987-814C-DEAE13F636E0}"/>
              </a:ext>
            </a:extLst>
          </p:cNvPr>
          <p:cNvSpPr txBox="1"/>
          <p:nvPr/>
        </p:nvSpPr>
        <p:spPr>
          <a:xfrm>
            <a:off x="241300" y="1124744"/>
            <a:ext cx="11947525" cy="5427127"/>
          </a:xfrm>
          <a:prstGeom prst="rect">
            <a:avLst/>
          </a:prstGeom>
          <a:noFill/>
        </p:spPr>
        <p:txBody>
          <a:bodyPr wrap="square">
            <a:spAutoFit/>
          </a:bodyPr>
          <a:lstStyle/>
          <a:p>
            <a:pPr marL="515938" indent="-515938">
              <a:lnSpc>
                <a:spcPct val="100000"/>
              </a:lnSpc>
              <a:spcBef>
                <a:spcPct val="0"/>
              </a:spcBef>
              <a:spcAft>
                <a:spcPts val="2000"/>
              </a:spcAft>
              <a:buClr>
                <a:srgbClr val="3366FF"/>
              </a:buClr>
              <a:buFont typeface="Wingdings" panose="05000000000000000000" pitchFamily="2" charset="2"/>
              <a:buChar char="v"/>
            </a:pPr>
            <a:r>
              <a:rPr lang="fr-CA" sz="2000" b="1" noProof="0" dirty="0">
                <a:solidFill>
                  <a:schemeClr val="tx2"/>
                </a:solidFill>
                <a:latin typeface="Arial" panose="020B0604020202020204" pitchFamily="34" charset="0"/>
                <a:cs typeface="Arial" panose="020B0604020202020204" pitchFamily="34" charset="0"/>
              </a:rPr>
              <a:t>Lancement de l’application – 1</a:t>
            </a:r>
            <a:r>
              <a:rPr lang="fr-CA" sz="2000" b="1" baseline="30000" noProof="0" dirty="0">
                <a:solidFill>
                  <a:schemeClr val="tx2"/>
                </a:solidFill>
                <a:latin typeface="Arial" panose="020B0604020202020204" pitchFamily="34" charset="0"/>
                <a:cs typeface="Arial" panose="020B0604020202020204" pitchFamily="34" charset="0"/>
              </a:rPr>
              <a:t>er</a:t>
            </a:r>
            <a:r>
              <a:rPr lang="fr-CA" sz="2000" b="1" noProof="0" dirty="0">
                <a:solidFill>
                  <a:schemeClr val="tx2"/>
                </a:solidFill>
                <a:latin typeface="Arial" panose="020B0604020202020204" pitchFamily="34" charset="0"/>
                <a:cs typeface="Arial" panose="020B0604020202020204" pitchFamily="34" charset="0"/>
              </a:rPr>
              <a:t> septembre 2023. En moyenne, 14 142 abonnés avec accès à l’application.</a:t>
            </a:r>
          </a:p>
          <a:p>
            <a:pPr marL="515938" indent="-515938">
              <a:lnSpc>
                <a:spcPct val="100000"/>
              </a:lnSpc>
              <a:spcBef>
                <a:spcPct val="0"/>
              </a:spcBef>
              <a:spcAft>
                <a:spcPts val="2000"/>
              </a:spcAft>
              <a:buClr>
                <a:srgbClr val="3366FF"/>
              </a:buClr>
              <a:buFont typeface="Wingdings" panose="05000000000000000000" pitchFamily="2" charset="2"/>
              <a:buChar char="v"/>
            </a:pPr>
            <a:r>
              <a:rPr lang="fr-CA" sz="2000" b="1" noProof="0" dirty="0">
                <a:solidFill>
                  <a:schemeClr val="tx2"/>
                </a:solidFill>
                <a:latin typeface="Arial" panose="020B0604020202020204" pitchFamily="34" charset="0"/>
                <a:cs typeface="Arial" panose="020B0604020202020204" pitchFamily="34" charset="0"/>
              </a:rPr>
              <a:t>Les revenus issus des abonnements payants à la version imprimée du </a:t>
            </a:r>
            <a:r>
              <a:rPr lang="fr-CA" sz="2000" b="1" i="1" noProof="0" dirty="0" err="1">
                <a:solidFill>
                  <a:schemeClr val="tx2"/>
                </a:solidFill>
                <a:latin typeface="Arial" panose="020B0604020202020204" pitchFamily="34" charset="0"/>
                <a:cs typeface="Arial" panose="020B0604020202020204" pitchFamily="34" charset="0"/>
              </a:rPr>
              <a:t>Grapevine</a:t>
            </a:r>
            <a:r>
              <a:rPr lang="fr-CA" sz="2000" b="1" noProof="0" dirty="0">
                <a:solidFill>
                  <a:schemeClr val="tx2"/>
                </a:solidFill>
                <a:latin typeface="Arial" panose="020B0604020202020204" pitchFamily="34" charset="0"/>
                <a:cs typeface="Arial" panose="020B0604020202020204" pitchFamily="34" charset="0"/>
              </a:rPr>
              <a:t> ont augmenté de </a:t>
            </a:r>
            <a:r>
              <a:rPr lang="fr-CA" sz="2000" b="1" dirty="0">
                <a:solidFill>
                  <a:schemeClr val="tx2"/>
                </a:solidFill>
                <a:latin typeface="Arial" panose="020B0604020202020204" pitchFamily="34" charset="0"/>
                <a:cs typeface="Arial" panose="020B0604020202020204" pitchFamily="34" charset="0"/>
              </a:rPr>
              <a:t>3</a:t>
            </a:r>
            <a:r>
              <a:rPr lang="fr-CA" sz="2000" b="1" noProof="0" dirty="0">
                <a:solidFill>
                  <a:schemeClr val="tx2"/>
                </a:solidFill>
                <a:latin typeface="Arial" panose="020B0604020202020204" pitchFamily="34" charset="0"/>
                <a:cs typeface="Arial" panose="020B0604020202020204" pitchFamily="34" charset="0"/>
              </a:rPr>
              <a:t> % en 2024. Les revenus d’abonnement au magazine en ligne, à la formule complète et à l’application mobile ont augmenté de 25 % grâce à l’augmentation du nombre d’abonnés.</a:t>
            </a:r>
          </a:p>
          <a:p>
            <a:pPr marL="515938" indent="-515938">
              <a:lnSpc>
                <a:spcPct val="100000"/>
              </a:lnSpc>
              <a:spcBef>
                <a:spcPct val="0"/>
              </a:spcBef>
              <a:spcAft>
                <a:spcPts val="2000"/>
              </a:spcAft>
              <a:buClr>
                <a:srgbClr val="3366FF"/>
              </a:buClr>
              <a:buFont typeface="Wingdings" panose="05000000000000000000" pitchFamily="2" charset="2"/>
              <a:buChar char="v"/>
            </a:pPr>
            <a:r>
              <a:rPr lang="fr-CA" sz="2000" b="1" noProof="0" dirty="0">
                <a:solidFill>
                  <a:schemeClr val="tx2"/>
                </a:solidFill>
                <a:latin typeface="Arial" panose="020B0604020202020204" pitchFamily="34" charset="0"/>
                <a:cs typeface="Arial" panose="020B0604020202020204" pitchFamily="34" charset="0"/>
              </a:rPr>
              <a:t>En 2024, </a:t>
            </a:r>
            <a:r>
              <a:rPr lang="fr-CA" sz="2000" b="1" noProof="0" dirty="0" err="1">
                <a:solidFill>
                  <a:schemeClr val="tx2"/>
                </a:solidFill>
                <a:latin typeface="Arial" panose="020B0604020202020204" pitchFamily="34" charset="0"/>
                <a:cs typeface="Arial" panose="020B0604020202020204" pitchFamily="34" charset="0"/>
              </a:rPr>
              <a:t>Grapevine</a:t>
            </a:r>
            <a:r>
              <a:rPr lang="fr-CA" sz="2000" b="1" noProof="0" dirty="0">
                <a:solidFill>
                  <a:schemeClr val="tx2"/>
                </a:solidFill>
                <a:latin typeface="Arial" panose="020B0604020202020204" pitchFamily="34" charset="0"/>
                <a:cs typeface="Arial" panose="020B0604020202020204" pitchFamily="34" charset="0"/>
              </a:rPr>
              <a:t> a réalisé une marge brute de 766 004 $ sur les abonnements et de 824 391 $ sur les autres publications. Les dépenses d’exploitation de 2 457 623 $ ont entraîné une perte d’exploitation de 851 735 $, comparativement à une perte de 857 144 $ en 2023.</a:t>
            </a:r>
          </a:p>
          <a:p>
            <a:pPr marL="515938" indent="-515938">
              <a:lnSpc>
                <a:spcPct val="100000"/>
              </a:lnSpc>
              <a:spcBef>
                <a:spcPct val="0"/>
              </a:spcBef>
              <a:spcAft>
                <a:spcPts val="2000"/>
              </a:spcAft>
              <a:buClr>
                <a:srgbClr val="3366FF"/>
              </a:buClr>
              <a:buFont typeface="Wingdings" panose="05000000000000000000" pitchFamily="2" charset="2"/>
              <a:buChar char="v"/>
            </a:pPr>
            <a:r>
              <a:rPr lang="fr-CA" sz="2000" b="1" noProof="0" dirty="0">
                <a:solidFill>
                  <a:schemeClr val="tx2"/>
                </a:solidFill>
                <a:latin typeface="Arial" panose="020B0604020202020204" pitchFamily="34" charset="0"/>
                <a:cs typeface="Arial" panose="020B0604020202020204" pitchFamily="34" charset="0"/>
              </a:rPr>
              <a:t>Le soutien du fonds général aux activités de service de La </a:t>
            </a:r>
            <a:r>
              <a:rPr lang="fr-CA" sz="2000" b="1" noProof="0" dirty="0" err="1">
                <a:solidFill>
                  <a:schemeClr val="tx2"/>
                </a:solidFill>
                <a:latin typeface="Arial" panose="020B0604020202020204" pitchFamily="34" charset="0"/>
                <a:cs typeface="Arial" panose="020B0604020202020204" pitchFamily="34" charset="0"/>
              </a:rPr>
              <a:t>Viña</a:t>
            </a:r>
            <a:r>
              <a:rPr lang="fr-CA" sz="2000" b="1" noProof="0" dirty="0">
                <a:solidFill>
                  <a:schemeClr val="tx2"/>
                </a:solidFill>
                <a:latin typeface="Arial" panose="020B0604020202020204" pitchFamily="34" charset="0"/>
                <a:cs typeface="Arial" panose="020B0604020202020204" pitchFamily="34" charset="0"/>
              </a:rPr>
              <a:t> s’est élevé à 571 939 $ en 2024, contre </a:t>
            </a:r>
            <a:r>
              <a:rPr lang="fr-CA" sz="2000" b="1" dirty="0">
                <a:solidFill>
                  <a:schemeClr val="tx2"/>
                </a:solidFill>
                <a:latin typeface="Arial" panose="020B0604020202020204" pitchFamily="34" charset="0"/>
                <a:cs typeface="Arial" panose="020B0604020202020204" pitchFamily="34" charset="0"/>
              </a:rPr>
              <a:t>755 749</a:t>
            </a:r>
            <a:r>
              <a:rPr lang="fr-CA" sz="2000" b="1" noProof="0" dirty="0">
                <a:solidFill>
                  <a:schemeClr val="tx2"/>
                </a:solidFill>
                <a:latin typeface="Arial" panose="020B0604020202020204" pitchFamily="34" charset="0"/>
                <a:cs typeface="Arial" panose="020B0604020202020204" pitchFamily="34" charset="0"/>
              </a:rPr>
              <a:t> $ en 2023.</a:t>
            </a:r>
          </a:p>
          <a:p>
            <a:pPr marL="515938" indent="-515938">
              <a:lnSpc>
                <a:spcPct val="100000"/>
              </a:lnSpc>
              <a:spcBef>
                <a:spcPct val="0"/>
              </a:spcBef>
              <a:spcAft>
                <a:spcPts val="2000"/>
              </a:spcAft>
              <a:buClr>
                <a:srgbClr val="3366FF"/>
              </a:buClr>
              <a:buFont typeface="Wingdings" panose="05000000000000000000" pitchFamily="2" charset="2"/>
              <a:buChar char="v"/>
            </a:pPr>
            <a:r>
              <a:rPr lang="fr-CA" sz="2000" b="1" noProof="0" dirty="0">
                <a:solidFill>
                  <a:schemeClr val="tx2"/>
                </a:solidFill>
                <a:latin typeface="Arial" panose="020B0604020202020204" pitchFamily="34" charset="0"/>
                <a:cs typeface="Arial" panose="020B0604020202020204" pitchFamily="34" charset="0"/>
              </a:rPr>
              <a:t>La diffusion du magazine </a:t>
            </a:r>
            <a:r>
              <a:rPr lang="fr-CA" sz="2000" b="1" i="1" noProof="0" dirty="0">
                <a:solidFill>
                  <a:schemeClr val="tx2"/>
                </a:solidFill>
                <a:latin typeface="Arial" panose="020B0604020202020204" pitchFamily="34" charset="0"/>
                <a:cs typeface="Arial" panose="020B0604020202020204" pitchFamily="34" charset="0"/>
              </a:rPr>
              <a:t>La </a:t>
            </a:r>
            <a:r>
              <a:rPr lang="fr-CA" sz="2000" b="1" i="1" noProof="0" dirty="0" err="1">
                <a:solidFill>
                  <a:schemeClr val="tx2"/>
                </a:solidFill>
                <a:latin typeface="Arial" panose="020B0604020202020204" pitchFamily="34" charset="0"/>
                <a:cs typeface="Arial" panose="020B0604020202020204" pitchFamily="34" charset="0"/>
              </a:rPr>
              <a:t>Viña</a:t>
            </a:r>
            <a:r>
              <a:rPr lang="fr-CA" sz="2000" b="1" noProof="0" dirty="0">
                <a:solidFill>
                  <a:schemeClr val="tx2"/>
                </a:solidFill>
                <a:latin typeface="Arial" panose="020B0604020202020204" pitchFamily="34" charset="0"/>
                <a:cs typeface="Arial" panose="020B0604020202020204" pitchFamily="34" charset="0"/>
              </a:rPr>
              <a:t> a augmenté de 17 % en 2024, contre une diminution de 3 % en 2023.</a:t>
            </a:r>
          </a:p>
        </p:txBody>
      </p:sp>
      <p:sp>
        <p:nvSpPr>
          <p:cNvPr id="5" name="TextBox 4">
            <a:extLst>
              <a:ext uri="{FF2B5EF4-FFF2-40B4-BE49-F238E27FC236}">
                <a16:creationId xmlns:a16="http://schemas.microsoft.com/office/drawing/2014/main" id="{C831076E-0AD4-151B-7778-4DA549B60699}"/>
              </a:ext>
            </a:extLst>
          </p:cNvPr>
          <p:cNvSpPr txBox="1"/>
          <p:nvPr/>
        </p:nvSpPr>
        <p:spPr>
          <a:xfrm>
            <a:off x="241300" y="260648"/>
            <a:ext cx="11613752" cy="646331"/>
          </a:xfrm>
          <a:prstGeom prst="rect">
            <a:avLst/>
          </a:prstGeom>
          <a:noFill/>
        </p:spPr>
        <p:txBody>
          <a:bodyPr wrap="square" rtlCol="0">
            <a:spAutoFit/>
          </a:bodyPr>
          <a:lstStyle/>
          <a:p>
            <a:r>
              <a:rPr lang="fr-CA" sz="3600" b="1" dirty="0">
                <a:solidFill>
                  <a:schemeClr val="accent1"/>
                </a:solidFill>
                <a:effectLst>
                  <a:outerShdw blurRad="38100" dist="38100" dir="2700000" algn="tl">
                    <a:srgbClr val="C0C0C0"/>
                  </a:outerShdw>
                </a:effectLst>
                <a:latin typeface="+mj-lt"/>
                <a:ea typeface="+mj-ea"/>
                <a:cs typeface="+mj-cs"/>
              </a:rPr>
              <a:t>FAITS SAILLANTS FINANCIERS DE GRAPEVINE EN 2024</a:t>
            </a:r>
          </a:p>
        </p:txBody>
      </p:sp>
    </p:spTree>
    <p:extLst>
      <p:ext uri="{BB962C8B-B14F-4D97-AF65-F5344CB8AC3E}">
        <p14:creationId xmlns:p14="http://schemas.microsoft.com/office/powerpoint/2010/main" val="219410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A6BB5A-B2C9-1CEE-891A-D3BD3EDC33A9}"/>
              </a:ext>
            </a:extLst>
          </p:cNvPr>
          <p:cNvSpPr txBox="1"/>
          <p:nvPr/>
        </p:nvSpPr>
        <p:spPr>
          <a:xfrm>
            <a:off x="0" y="0"/>
            <a:ext cx="12359108" cy="1754326"/>
          </a:xfrm>
          <a:prstGeom prst="rect">
            <a:avLst/>
          </a:prstGeom>
          <a:noFill/>
        </p:spPr>
        <p:txBody>
          <a:bodyPr wrap="square" rtlCol="0">
            <a:spAutoFit/>
          </a:bodyPr>
          <a:lstStyle/>
          <a:p>
            <a:pPr algn="ctr"/>
            <a:r>
              <a:rPr lang="fr-CA" sz="3600" b="1" dirty="0">
                <a:solidFill>
                  <a:schemeClr val="accent1"/>
                </a:solidFill>
                <a:effectLst>
                  <a:outerShdw blurRad="38100" dist="38100" dir="2700000" algn="tl">
                    <a:srgbClr val="C0C0C0"/>
                  </a:outerShdw>
                </a:effectLst>
                <a:latin typeface="+mj-lt"/>
                <a:ea typeface="+mj-ea"/>
                <a:cs typeface="+mj-cs"/>
              </a:rPr>
              <a:t>DÉPENSES DU BSG EN 2024 PAR CATÉGORIE</a:t>
            </a:r>
          </a:p>
          <a:p>
            <a:pPr algn="ctr"/>
            <a:endParaRPr lang="fr-CA" sz="3600" b="1" dirty="0">
              <a:solidFill>
                <a:schemeClr val="accent1"/>
              </a:solidFill>
              <a:effectLst>
                <a:outerShdw blurRad="38100" dist="38100" dir="2700000" algn="tl">
                  <a:srgbClr val="C0C0C0"/>
                </a:outerShdw>
              </a:effectLst>
              <a:latin typeface="+mj-lt"/>
              <a:ea typeface="+mj-ea"/>
              <a:cs typeface="+mj-cs"/>
            </a:endParaRPr>
          </a:p>
          <a:p>
            <a:pPr algn="ctr"/>
            <a:r>
              <a:rPr lang="fr-CA" sz="1800" noProof="0" dirty="0">
                <a:latin typeface="Arial Narrow" pitchFamily="34" charset="0"/>
              </a:rPr>
              <a:t>Colonne « écart » : </a:t>
            </a:r>
            <a:r>
              <a:rPr lang="fr-CA" sz="1800" noProof="0" dirty="0">
                <a:solidFill>
                  <a:srgbClr val="FF0000"/>
                </a:solidFill>
                <a:latin typeface="Arial Narrow" pitchFamily="34" charset="0"/>
              </a:rPr>
              <a:t>Rouge = inférieure au budget</a:t>
            </a:r>
            <a:r>
              <a:rPr lang="fr-CA" sz="1800" noProof="0" dirty="0">
                <a:latin typeface="Arial Narrow" pitchFamily="34" charset="0"/>
              </a:rPr>
              <a:t>; Noir = Supérieur au budget</a:t>
            </a:r>
          </a:p>
          <a:p>
            <a:endParaRPr lang="fr-CA" dirty="0"/>
          </a:p>
        </p:txBody>
      </p:sp>
      <p:graphicFrame>
        <p:nvGraphicFramePr>
          <p:cNvPr id="6" name="Table 4">
            <a:extLst>
              <a:ext uri="{FF2B5EF4-FFF2-40B4-BE49-F238E27FC236}">
                <a16:creationId xmlns:a16="http://schemas.microsoft.com/office/drawing/2014/main" id="{8A39C1C4-26A2-41C4-3520-1CE7ED21863A}"/>
              </a:ext>
            </a:extLst>
          </p:cNvPr>
          <p:cNvGraphicFramePr>
            <a:graphicFrameLocks noGrp="1"/>
          </p:cNvGraphicFramePr>
          <p:nvPr>
            <p:extLst>
              <p:ext uri="{D42A27DB-BD31-4B8C-83A1-F6EECF244321}">
                <p14:modId xmlns:p14="http://schemas.microsoft.com/office/powerpoint/2010/main" val="435781805"/>
              </p:ext>
            </p:extLst>
          </p:nvPr>
        </p:nvGraphicFramePr>
        <p:xfrm>
          <a:off x="837828" y="1556792"/>
          <a:ext cx="9830173" cy="4767812"/>
        </p:xfrm>
        <a:graphic>
          <a:graphicData uri="http://schemas.openxmlformats.org/drawingml/2006/table">
            <a:tbl>
              <a:tblPr firstRow="1" bandRow="1">
                <a:tableStyleId>{5C22544A-7EE6-4342-B048-85BDC9FD1C3A}</a:tableStyleId>
              </a:tblPr>
              <a:tblGrid>
                <a:gridCol w="4270485">
                  <a:extLst>
                    <a:ext uri="{9D8B030D-6E8A-4147-A177-3AD203B41FA5}">
                      <a16:colId xmlns:a16="http://schemas.microsoft.com/office/drawing/2014/main" val="716798713"/>
                    </a:ext>
                  </a:extLst>
                </a:gridCol>
                <a:gridCol w="1450353">
                  <a:extLst>
                    <a:ext uri="{9D8B030D-6E8A-4147-A177-3AD203B41FA5}">
                      <a16:colId xmlns:a16="http://schemas.microsoft.com/office/drawing/2014/main" val="4228792560"/>
                    </a:ext>
                  </a:extLst>
                </a:gridCol>
                <a:gridCol w="2014380">
                  <a:extLst>
                    <a:ext uri="{9D8B030D-6E8A-4147-A177-3AD203B41FA5}">
                      <a16:colId xmlns:a16="http://schemas.microsoft.com/office/drawing/2014/main" val="3747033123"/>
                    </a:ext>
                  </a:extLst>
                </a:gridCol>
                <a:gridCol w="2094955">
                  <a:extLst>
                    <a:ext uri="{9D8B030D-6E8A-4147-A177-3AD203B41FA5}">
                      <a16:colId xmlns:a16="http://schemas.microsoft.com/office/drawing/2014/main" val="1815250600"/>
                    </a:ext>
                  </a:extLst>
                </a:gridCol>
              </a:tblGrid>
              <a:tr h="437346">
                <a:tc>
                  <a:txBody>
                    <a:bodyPr/>
                    <a:lstStyle/>
                    <a:p>
                      <a:pPr algn="ctr"/>
                      <a:r>
                        <a:rPr lang="fr-CA" dirty="0"/>
                        <a:t>DÉPENSES</a:t>
                      </a:r>
                    </a:p>
                  </a:txBody>
                  <a:tcPr/>
                </a:tc>
                <a:tc>
                  <a:txBody>
                    <a:bodyPr/>
                    <a:lstStyle/>
                    <a:p>
                      <a:pPr algn="ctr"/>
                      <a:r>
                        <a:rPr lang="fr-CA"/>
                        <a:t>RÉELLES</a:t>
                      </a:r>
                    </a:p>
                  </a:txBody>
                  <a:tcPr/>
                </a:tc>
                <a:tc>
                  <a:txBody>
                    <a:bodyPr/>
                    <a:lstStyle/>
                    <a:p>
                      <a:pPr algn="ctr"/>
                      <a:r>
                        <a:rPr lang="fr-CA"/>
                        <a:t>PRÉVUES</a:t>
                      </a:r>
                    </a:p>
                  </a:txBody>
                  <a:tcPr/>
                </a:tc>
                <a:tc>
                  <a:txBody>
                    <a:bodyPr/>
                    <a:lstStyle/>
                    <a:p>
                      <a:pPr algn="ctr"/>
                      <a:r>
                        <a:rPr lang="fr-CA"/>
                        <a:t>ÉCART</a:t>
                      </a:r>
                    </a:p>
                  </a:txBody>
                  <a:tcPr/>
                </a:tc>
                <a:extLst>
                  <a:ext uri="{0D108BD9-81ED-4DB2-BD59-A6C34878D82A}">
                    <a16:rowId xmlns:a16="http://schemas.microsoft.com/office/drawing/2014/main" val="3374063039"/>
                  </a:ext>
                </a:extLst>
              </a:tr>
              <a:tr h="437346">
                <a:tc>
                  <a:txBody>
                    <a:bodyPr/>
                    <a:lstStyle/>
                    <a:p>
                      <a:r>
                        <a:rPr lang="fr-CA"/>
                        <a:t>Salaires et avantages sociaux</a:t>
                      </a:r>
                    </a:p>
                  </a:txBody>
                  <a:tcPr/>
                </a:tc>
                <a:tc>
                  <a:txBody>
                    <a:bodyPr/>
                    <a:lstStyle/>
                    <a:p>
                      <a:pPr algn="r"/>
                      <a:r>
                        <a:rPr lang="en-US" dirty="0">
                          <a:latin typeface="Agency FB" panose="020B0503020202020204" pitchFamily="34" charset="0"/>
                        </a:rPr>
                        <a:t>11 175 289</a:t>
                      </a:r>
                    </a:p>
                  </a:txBody>
                  <a:tcPr anchor="ctr"/>
                </a:tc>
                <a:tc>
                  <a:txBody>
                    <a:bodyPr/>
                    <a:lstStyle/>
                    <a:p>
                      <a:pPr algn="r"/>
                      <a:r>
                        <a:rPr lang="en-US" dirty="0">
                          <a:latin typeface="Agency FB" panose="020B0503020202020204" pitchFamily="34" charset="0"/>
                        </a:rPr>
                        <a:t>11 051 989</a:t>
                      </a:r>
                    </a:p>
                  </a:txBody>
                  <a:tcPr anchor="ctr"/>
                </a:tc>
                <a:tc>
                  <a:txBody>
                    <a:bodyPr/>
                    <a:lstStyle/>
                    <a:p>
                      <a:pPr algn="r"/>
                      <a:r>
                        <a:rPr lang="en-US">
                          <a:solidFill>
                            <a:schemeClr val="tx1"/>
                          </a:solidFill>
                          <a:latin typeface="Agency FB" panose="020B0503020202020204" pitchFamily="34" charset="0"/>
                        </a:rPr>
                        <a:t>123 300</a:t>
                      </a:r>
                    </a:p>
                  </a:txBody>
                  <a:tcPr anchor="ctr"/>
                </a:tc>
                <a:extLst>
                  <a:ext uri="{0D108BD9-81ED-4DB2-BD59-A6C34878D82A}">
                    <a16:rowId xmlns:a16="http://schemas.microsoft.com/office/drawing/2014/main" val="952067304"/>
                  </a:ext>
                </a:extLst>
              </a:tr>
              <a:tr h="437346">
                <a:tc>
                  <a:txBody>
                    <a:bodyPr/>
                    <a:lstStyle/>
                    <a:p>
                      <a:r>
                        <a:rPr lang="fr-CA"/>
                        <a:t>Cotisations sociales</a:t>
                      </a:r>
                    </a:p>
                  </a:txBody>
                  <a:tcPr/>
                </a:tc>
                <a:tc>
                  <a:txBody>
                    <a:bodyPr/>
                    <a:lstStyle/>
                    <a:p>
                      <a:pPr algn="r"/>
                      <a:r>
                        <a:rPr lang="en-US">
                          <a:latin typeface="Agency FB" panose="020B0503020202020204" pitchFamily="34" charset="0"/>
                        </a:rPr>
                        <a:t>752 466</a:t>
                      </a:r>
                    </a:p>
                  </a:txBody>
                  <a:tcPr anchor="ctr"/>
                </a:tc>
                <a:tc>
                  <a:txBody>
                    <a:bodyPr/>
                    <a:lstStyle/>
                    <a:p>
                      <a:pPr algn="r"/>
                      <a:r>
                        <a:rPr lang="en-US" dirty="0">
                          <a:latin typeface="Agency FB" panose="020B0503020202020204" pitchFamily="34" charset="0"/>
                        </a:rPr>
                        <a:t>776 052</a:t>
                      </a:r>
                    </a:p>
                  </a:txBody>
                  <a:tcPr anchor="ctr"/>
                </a:tc>
                <a:tc>
                  <a:txBody>
                    <a:bodyPr/>
                    <a:lstStyle/>
                    <a:p>
                      <a:pPr algn="r"/>
                      <a:r>
                        <a:rPr lang="en-US" dirty="0">
                          <a:solidFill>
                            <a:srgbClr val="FF0000"/>
                          </a:solidFill>
                          <a:latin typeface="Agency FB" panose="020B0503020202020204" pitchFamily="34" charset="0"/>
                        </a:rPr>
                        <a:t>(23 586)</a:t>
                      </a:r>
                    </a:p>
                  </a:txBody>
                  <a:tcPr anchor="ctr"/>
                </a:tc>
                <a:extLst>
                  <a:ext uri="{0D108BD9-81ED-4DB2-BD59-A6C34878D82A}">
                    <a16:rowId xmlns:a16="http://schemas.microsoft.com/office/drawing/2014/main" val="3131585932"/>
                  </a:ext>
                </a:extLst>
              </a:tr>
              <a:tr h="437346">
                <a:tc>
                  <a:txBody>
                    <a:bodyPr/>
                    <a:lstStyle/>
                    <a:p>
                      <a:r>
                        <a:rPr lang="fr-CA"/>
                        <a:t>Honoraires professionnels</a:t>
                      </a:r>
                    </a:p>
                  </a:txBody>
                  <a:tcPr/>
                </a:tc>
                <a:tc>
                  <a:txBody>
                    <a:bodyPr/>
                    <a:lstStyle/>
                    <a:p>
                      <a:pPr algn="r"/>
                      <a:r>
                        <a:rPr lang="en-US">
                          <a:latin typeface="Agency FB" panose="020B0503020202020204" pitchFamily="34" charset="0"/>
                        </a:rPr>
                        <a:t>1 748 646</a:t>
                      </a:r>
                    </a:p>
                  </a:txBody>
                  <a:tcPr anchor="ctr"/>
                </a:tc>
                <a:tc>
                  <a:txBody>
                    <a:bodyPr/>
                    <a:lstStyle/>
                    <a:p>
                      <a:pPr algn="r"/>
                      <a:r>
                        <a:rPr lang="en-US">
                          <a:latin typeface="Agency FB" panose="020B0503020202020204" pitchFamily="34" charset="0"/>
                        </a:rPr>
                        <a:t>1 863 906</a:t>
                      </a:r>
                    </a:p>
                  </a:txBody>
                  <a:tcPr anchor="ctr"/>
                </a:tc>
                <a:tc>
                  <a:txBody>
                    <a:bodyPr/>
                    <a:lstStyle/>
                    <a:p>
                      <a:pPr algn="r"/>
                      <a:r>
                        <a:rPr lang="en-US" dirty="0">
                          <a:solidFill>
                            <a:srgbClr val="FF0000"/>
                          </a:solidFill>
                          <a:latin typeface="Agency FB" panose="020B0503020202020204" pitchFamily="34" charset="0"/>
                        </a:rPr>
                        <a:t>(115 260)</a:t>
                      </a:r>
                    </a:p>
                  </a:txBody>
                  <a:tcPr anchor="ctr"/>
                </a:tc>
                <a:extLst>
                  <a:ext uri="{0D108BD9-81ED-4DB2-BD59-A6C34878D82A}">
                    <a16:rowId xmlns:a16="http://schemas.microsoft.com/office/drawing/2014/main" val="2878660115"/>
                  </a:ext>
                </a:extLst>
              </a:tr>
              <a:tr h="765355">
                <a:tc>
                  <a:txBody>
                    <a:bodyPr/>
                    <a:lstStyle/>
                    <a:p>
                      <a:r>
                        <a:rPr lang="fr-CA"/>
                        <a:t>Impression, affranchissement, fournitures et abonnements</a:t>
                      </a:r>
                    </a:p>
                  </a:txBody>
                  <a:tcPr/>
                </a:tc>
                <a:tc>
                  <a:txBody>
                    <a:bodyPr/>
                    <a:lstStyle/>
                    <a:p>
                      <a:pPr algn="r"/>
                      <a:r>
                        <a:rPr lang="en-US" dirty="0">
                          <a:latin typeface="Agency FB" panose="020B0503020202020204" pitchFamily="34" charset="0"/>
                        </a:rPr>
                        <a:t>604 373</a:t>
                      </a:r>
                    </a:p>
                  </a:txBody>
                  <a:tcPr anchor="ctr"/>
                </a:tc>
                <a:tc>
                  <a:txBody>
                    <a:bodyPr/>
                    <a:lstStyle/>
                    <a:p>
                      <a:pPr algn="r"/>
                      <a:r>
                        <a:rPr lang="en-US">
                          <a:latin typeface="Agency FB" panose="020B0503020202020204" pitchFamily="34" charset="0"/>
                        </a:rPr>
                        <a:t>538 219</a:t>
                      </a:r>
                    </a:p>
                  </a:txBody>
                  <a:tcPr anchor="ctr"/>
                </a:tc>
                <a:tc>
                  <a:txBody>
                    <a:bodyPr/>
                    <a:lstStyle/>
                    <a:p>
                      <a:pPr algn="r"/>
                      <a:r>
                        <a:rPr lang="en-US" dirty="0">
                          <a:solidFill>
                            <a:schemeClr val="tx1"/>
                          </a:solidFill>
                          <a:latin typeface="Agency FB" panose="020B0503020202020204" pitchFamily="34" charset="0"/>
                        </a:rPr>
                        <a:t>66 154</a:t>
                      </a:r>
                    </a:p>
                  </a:txBody>
                  <a:tcPr anchor="ctr"/>
                </a:tc>
                <a:extLst>
                  <a:ext uri="{0D108BD9-81ED-4DB2-BD59-A6C34878D82A}">
                    <a16:rowId xmlns:a16="http://schemas.microsoft.com/office/drawing/2014/main" val="1795536858"/>
                  </a:ext>
                </a:extLst>
              </a:tr>
              <a:tr h="437346">
                <a:tc>
                  <a:txBody>
                    <a:bodyPr/>
                    <a:lstStyle/>
                    <a:p>
                      <a:r>
                        <a:rPr lang="fr-CA"/>
                        <a:t>Données, automatisation et site Web</a:t>
                      </a:r>
                    </a:p>
                  </a:txBody>
                  <a:tcPr/>
                </a:tc>
                <a:tc>
                  <a:txBody>
                    <a:bodyPr/>
                    <a:lstStyle/>
                    <a:p>
                      <a:pPr algn="r"/>
                      <a:r>
                        <a:rPr lang="en-US" dirty="0">
                          <a:latin typeface="Agency FB" panose="020B0503020202020204" pitchFamily="34" charset="0"/>
                        </a:rPr>
                        <a:t>578 785</a:t>
                      </a:r>
                    </a:p>
                  </a:txBody>
                  <a:tcPr anchor="ctr"/>
                </a:tc>
                <a:tc>
                  <a:txBody>
                    <a:bodyPr/>
                    <a:lstStyle/>
                    <a:p>
                      <a:pPr algn="r"/>
                      <a:r>
                        <a:rPr lang="en-US">
                          <a:latin typeface="Agency FB" panose="020B0503020202020204" pitchFamily="34" charset="0"/>
                        </a:rPr>
                        <a:t>707 586</a:t>
                      </a:r>
                    </a:p>
                  </a:txBody>
                  <a:tcPr anchor="ctr"/>
                </a:tc>
                <a:tc>
                  <a:txBody>
                    <a:bodyPr/>
                    <a:lstStyle/>
                    <a:p>
                      <a:pPr algn="r"/>
                      <a:r>
                        <a:rPr lang="en-US" dirty="0">
                          <a:solidFill>
                            <a:srgbClr val="FF0000"/>
                          </a:solidFill>
                          <a:latin typeface="Agency FB" panose="020B0503020202020204" pitchFamily="34" charset="0"/>
                        </a:rPr>
                        <a:t>(128 801)</a:t>
                      </a:r>
                    </a:p>
                  </a:txBody>
                  <a:tcPr anchor="ctr"/>
                </a:tc>
                <a:extLst>
                  <a:ext uri="{0D108BD9-81ED-4DB2-BD59-A6C34878D82A}">
                    <a16:rowId xmlns:a16="http://schemas.microsoft.com/office/drawing/2014/main" val="2544629320"/>
                  </a:ext>
                </a:extLst>
              </a:tr>
              <a:tr h="437346">
                <a:tc>
                  <a:txBody>
                    <a:bodyPr/>
                    <a:lstStyle/>
                    <a:p>
                      <a:r>
                        <a:rPr lang="fr-CA"/>
                        <a:t>Assurances</a:t>
                      </a:r>
                    </a:p>
                  </a:txBody>
                  <a:tcPr/>
                </a:tc>
                <a:tc>
                  <a:txBody>
                    <a:bodyPr/>
                    <a:lstStyle/>
                    <a:p>
                      <a:pPr algn="r"/>
                      <a:r>
                        <a:rPr lang="en-US">
                          <a:latin typeface="Agency FB" panose="020B0503020202020204" pitchFamily="34" charset="0"/>
                        </a:rPr>
                        <a:t>75 217</a:t>
                      </a:r>
                    </a:p>
                  </a:txBody>
                  <a:tcPr anchor="ctr"/>
                </a:tc>
                <a:tc>
                  <a:txBody>
                    <a:bodyPr/>
                    <a:lstStyle/>
                    <a:p>
                      <a:pPr algn="r"/>
                      <a:r>
                        <a:rPr lang="en-US">
                          <a:latin typeface="Agency FB" panose="020B0503020202020204" pitchFamily="34" charset="0"/>
                        </a:rPr>
                        <a:t>77 945</a:t>
                      </a:r>
                    </a:p>
                  </a:txBody>
                  <a:tcPr anchor="ctr"/>
                </a:tc>
                <a:tc>
                  <a:txBody>
                    <a:bodyPr/>
                    <a:lstStyle/>
                    <a:p>
                      <a:pPr algn="r"/>
                      <a:r>
                        <a:rPr lang="en-US" dirty="0">
                          <a:solidFill>
                            <a:srgbClr val="FF0000"/>
                          </a:solidFill>
                          <a:latin typeface="Agency FB" panose="020B0503020202020204" pitchFamily="34" charset="0"/>
                        </a:rPr>
                        <a:t>(2 278)</a:t>
                      </a:r>
                    </a:p>
                  </a:txBody>
                  <a:tcPr anchor="ctr"/>
                </a:tc>
                <a:extLst>
                  <a:ext uri="{0D108BD9-81ED-4DB2-BD59-A6C34878D82A}">
                    <a16:rowId xmlns:a16="http://schemas.microsoft.com/office/drawing/2014/main" val="2537897639"/>
                  </a:ext>
                </a:extLst>
              </a:tr>
              <a:tr h="437346">
                <a:tc>
                  <a:txBody>
                    <a:bodyPr/>
                    <a:lstStyle/>
                    <a:p>
                      <a:r>
                        <a:rPr lang="fr-CA"/>
                        <a:t>Locaux et matériel</a:t>
                      </a:r>
                    </a:p>
                  </a:txBody>
                  <a:tcPr/>
                </a:tc>
                <a:tc>
                  <a:txBody>
                    <a:bodyPr/>
                    <a:lstStyle/>
                    <a:p>
                      <a:pPr algn="r"/>
                      <a:r>
                        <a:rPr lang="en-US">
                          <a:latin typeface="Agency FB" panose="020B0503020202020204" pitchFamily="34" charset="0"/>
                        </a:rPr>
                        <a:t>1 287 410</a:t>
                      </a:r>
                    </a:p>
                  </a:txBody>
                  <a:tcPr anchor="ctr"/>
                </a:tc>
                <a:tc>
                  <a:txBody>
                    <a:bodyPr/>
                    <a:lstStyle/>
                    <a:p>
                      <a:pPr algn="r"/>
                      <a:r>
                        <a:rPr lang="en-US">
                          <a:latin typeface="Agency FB" panose="020B0503020202020204" pitchFamily="34" charset="0"/>
                        </a:rPr>
                        <a:t>1 285 815</a:t>
                      </a:r>
                    </a:p>
                  </a:txBody>
                  <a:tcPr anchor="ctr"/>
                </a:tc>
                <a:tc>
                  <a:txBody>
                    <a:bodyPr/>
                    <a:lstStyle/>
                    <a:p>
                      <a:pPr algn="r"/>
                      <a:r>
                        <a:rPr lang="en-US" dirty="0">
                          <a:solidFill>
                            <a:schemeClr val="tx1"/>
                          </a:solidFill>
                          <a:latin typeface="Agency FB" panose="020B0503020202020204" pitchFamily="34" charset="0"/>
                        </a:rPr>
                        <a:t>1 595</a:t>
                      </a:r>
                    </a:p>
                  </a:txBody>
                  <a:tcPr anchor="ctr"/>
                </a:tc>
                <a:extLst>
                  <a:ext uri="{0D108BD9-81ED-4DB2-BD59-A6C34878D82A}">
                    <a16:rowId xmlns:a16="http://schemas.microsoft.com/office/drawing/2014/main" val="3947437097"/>
                  </a:ext>
                </a:extLst>
              </a:tr>
              <a:tr h="437346">
                <a:tc>
                  <a:txBody>
                    <a:bodyPr/>
                    <a:lstStyle/>
                    <a:p>
                      <a:r>
                        <a:rPr lang="fr-CA"/>
                        <a:t>Déplacements et réunions</a:t>
                      </a:r>
                    </a:p>
                  </a:txBody>
                  <a:tcPr/>
                </a:tc>
                <a:tc>
                  <a:txBody>
                    <a:bodyPr/>
                    <a:lstStyle/>
                    <a:p>
                      <a:pPr algn="r"/>
                      <a:r>
                        <a:rPr lang="en-US">
                          <a:latin typeface="Agency FB" panose="020B0503020202020204" pitchFamily="34" charset="0"/>
                        </a:rPr>
                        <a:t>2 462 059</a:t>
                      </a:r>
                    </a:p>
                  </a:txBody>
                  <a:tcPr anchor="ctr"/>
                </a:tc>
                <a:tc>
                  <a:txBody>
                    <a:bodyPr/>
                    <a:lstStyle/>
                    <a:p>
                      <a:pPr algn="r"/>
                      <a:r>
                        <a:rPr lang="en-US">
                          <a:latin typeface="Agency FB" panose="020B0503020202020204" pitchFamily="34" charset="0"/>
                        </a:rPr>
                        <a:t>2 489 702</a:t>
                      </a:r>
                    </a:p>
                  </a:txBody>
                  <a:tcPr anchor="ctr"/>
                </a:tc>
                <a:tc>
                  <a:txBody>
                    <a:bodyPr/>
                    <a:lstStyle/>
                    <a:p>
                      <a:pPr algn="r"/>
                      <a:r>
                        <a:rPr lang="en-US" dirty="0">
                          <a:solidFill>
                            <a:srgbClr val="FF0000"/>
                          </a:solidFill>
                          <a:latin typeface="Agency FB" panose="020B0503020202020204" pitchFamily="34" charset="0"/>
                        </a:rPr>
                        <a:t>(36 643)</a:t>
                      </a:r>
                    </a:p>
                  </a:txBody>
                  <a:tcPr anchor="ctr"/>
                </a:tc>
                <a:extLst>
                  <a:ext uri="{0D108BD9-81ED-4DB2-BD59-A6C34878D82A}">
                    <a16:rowId xmlns:a16="http://schemas.microsoft.com/office/drawing/2014/main" val="2745756392"/>
                  </a:ext>
                </a:extLst>
              </a:tr>
              <a:tr h="503689">
                <a:tc>
                  <a:txBody>
                    <a:bodyPr/>
                    <a:lstStyle/>
                    <a:p>
                      <a:r>
                        <a:rPr lang="fr-CA"/>
                        <a:t>Total des dépenses d’exploitation</a:t>
                      </a:r>
                    </a:p>
                  </a:txBody>
                  <a:tcPr/>
                </a:tc>
                <a:tc>
                  <a:txBody>
                    <a:bodyPr/>
                    <a:lstStyle/>
                    <a:p>
                      <a:pPr algn="r"/>
                      <a:r>
                        <a:rPr lang="en-US" dirty="0">
                          <a:latin typeface="Agency FB" panose="020B0503020202020204" pitchFamily="34" charset="0"/>
                        </a:rPr>
                        <a:t>18 684 246</a:t>
                      </a:r>
                    </a:p>
                  </a:txBody>
                  <a:tcPr anchor="ctr"/>
                </a:tc>
                <a:tc>
                  <a:txBody>
                    <a:bodyPr/>
                    <a:lstStyle/>
                    <a:p>
                      <a:pPr algn="r"/>
                      <a:r>
                        <a:rPr lang="en-US">
                          <a:latin typeface="Agency FB" panose="020B0503020202020204" pitchFamily="34" charset="0"/>
                        </a:rPr>
                        <a:t>18 800 214</a:t>
                      </a:r>
                    </a:p>
                  </a:txBody>
                  <a:tcPr anchor="ctr"/>
                </a:tc>
                <a:tc>
                  <a:txBody>
                    <a:bodyPr/>
                    <a:lstStyle/>
                    <a:p>
                      <a:pPr algn="r"/>
                      <a:r>
                        <a:rPr lang="en-US" dirty="0">
                          <a:solidFill>
                            <a:srgbClr val="FF0000"/>
                          </a:solidFill>
                          <a:latin typeface="Agency FB" panose="020B0503020202020204" pitchFamily="34" charset="0"/>
                        </a:rPr>
                        <a:t>(115 968)</a:t>
                      </a:r>
                    </a:p>
                  </a:txBody>
                  <a:tcPr anchor="ctr"/>
                </a:tc>
                <a:extLst>
                  <a:ext uri="{0D108BD9-81ED-4DB2-BD59-A6C34878D82A}">
                    <a16:rowId xmlns:a16="http://schemas.microsoft.com/office/drawing/2014/main" val="3950984685"/>
                  </a:ext>
                </a:extLst>
              </a:tr>
            </a:tbl>
          </a:graphicData>
        </a:graphic>
      </p:graphicFrame>
    </p:spTree>
    <p:extLst>
      <p:ext uri="{BB962C8B-B14F-4D97-AF65-F5344CB8AC3E}">
        <p14:creationId xmlns:p14="http://schemas.microsoft.com/office/powerpoint/2010/main" val="334722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5E8B59-D722-153E-FE02-59ECC576D6B0}"/>
              </a:ext>
            </a:extLst>
          </p:cNvPr>
          <p:cNvSpPr txBox="1"/>
          <p:nvPr/>
        </p:nvSpPr>
        <p:spPr>
          <a:xfrm>
            <a:off x="609441" y="5105400"/>
            <a:ext cx="10971372" cy="1066800"/>
          </a:xfrm>
          <a:prstGeom prst="rect">
            <a:avLst/>
          </a:prstGeom>
        </p:spPr>
        <p:txBody>
          <a:bodyPr vert="horz" lIns="91440" tIns="45720" rIns="91440" bIns="45720" rtlCol="0" anchor="b">
            <a:normAutofit/>
          </a:bodyPr>
          <a:lstStyle/>
          <a:p>
            <a:pPr marL="0" marR="0" lvl="0" indent="0" fontAlgn="auto">
              <a:lnSpc>
                <a:spcPct val="80000"/>
              </a:lnSpc>
              <a:spcBef>
                <a:spcPct val="0"/>
              </a:spcBef>
              <a:spcAft>
                <a:spcPts val="600"/>
              </a:spcAft>
              <a:buClrTx/>
              <a:buSzTx/>
              <a:defRPr/>
            </a:pPr>
            <a:r>
              <a:rPr kumimoji="0" lang="en-US" sz="3600" b="1" i="0" u="none" strike="noStrike" cap="none" normalizeH="0" baseline="0" noProof="0">
                <a:ln>
                  <a:noFill/>
                </a:ln>
                <a:solidFill>
                  <a:schemeClr val="accent1"/>
                </a:solidFill>
                <a:uLnTx/>
                <a:uFillTx/>
                <a:latin typeface="+mj-lt"/>
                <a:ea typeface="+mj-ea"/>
                <a:cs typeface="+mj-cs"/>
              </a:rPr>
              <a:t>GRATITUDE – 7</a:t>
            </a:r>
            <a:r>
              <a:rPr lang="en-US" sz="3600" b="1" baseline="30000">
                <a:solidFill>
                  <a:schemeClr val="accent1"/>
                </a:solidFill>
                <a:latin typeface="+mj-lt"/>
                <a:ea typeface="+mj-ea"/>
                <a:cs typeface="+mj-cs"/>
              </a:rPr>
              <a:t>e</a:t>
            </a:r>
            <a:r>
              <a:rPr lang="en-US" sz="3600" b="1">
                <a:solidFill>
                  <a:schemeClr val="accent1"/>
                </a:solidFill>
                <a:latin typeface="+mj-lt"/>
                <a:ea typeface="+mj-ea"/>
                <a:cs typeface="+mj-cs"/>
              </a:rPr>
              <a:t> TRADITION</a:t>
            </a:r>
            <a:r>
              <a:rPr kumimoji="0" lang="en-US" sz="3600" b="1" i="0" u="none" strike="noStrike" cap="none" normalizeH="0" noProof="0">
                <a:ln>
                  <a:noFill/>
                </a:ln>
                <a:solidFill>
                  <a:schemeClr val="accent1"/>
                </a:solidFill>
                <a:uLnTx/>
                <a:uFillTx/>
                <a:latin typeface="+mj-lt"/>
                <a:ea typeface="+mj-ea"/>
                <a:cs typeface="+mj-cs"/>
              </a:rPr>
              <a:t> </a:t>
            </a:r>
          </a:p>
        </p:txBody>
      </p:sp>
      <p:pic>
        <p:nvPicPr>
          <p:cNvPr id="2" name="Picture 1">
            <a:extLst>
              <a:ext uri="{FF2B5EF4-FFF2-40B4-BE49-F238E27FC236}">
                <a16:creationId xmlns:a16="http://schemas.microsoft.com/office/drawing/2014/main" id="{B81EBE30-9BA1-CF5A-2080-918FF164D94E}"/>
              </a:ext>
            </a:extLst>
          </p:cNvPr>
          <p:cNvPicPr>
            <a:picLocks noChangeAspect="1"/>
          </p:cNvPicPr>
          <p:nvPr/>
        </p:nvPicPr>
        <p:blipFill>
          <a:blip r:embed="rId2">
            <a:extLst>
              <a:ext uri="{28A0092B-C50C-407E-A947-70E740481C1C}">
                <a14:useLocalDpi xmlns:a14="http://schemas.microsoft.com/office/drawing/2010/main" val="0"/>
              </a:ext>
            </a:extLst>
          </a:blip>
          <a:srcRect t="21359" b="60511"/>
          <a:stretch>
            <a:fillRect/>
          </a:stretch>
        </p:blipFill>
        <p:spPr>
          <a:xfrm>
            <a:off x="1293813" y="476672"/>
            <a:ext cx="10287000" cy="4400127"/>
          </a:xfrm>
          <a:prstGeom prst="rect">
            <a:avLst/>
          </a:prstGeom>
          <a:noFill/>
        </p:spPr>
      </p:pic>
    </p:spTree>
    <p:extLst>
      <p:ext uri="{BB962C8B-B14F-4D97-AF65-F5344CB8AC3E}">
        <p14:creationId xmlns:p14="http://schemas.microsoft.com/office/powerpoint/2010/main" val="134209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4">
            <a:extLst>
              <a:ext uri="{FF2B5EF4-FFF2-40B4-BE49-F238E27FC236}">
                <a16:creationId xmlns:a16="http://schemas.microsoft.com/office/drawing/2014/main" id="{54441059-E557-397F-FB4C-17C84FE08D95}"/>
              </a:ext>
            </a:extLst>
          </p:cNvPr>
          <p:cNvGraphicFramePr>
            <a:graphicFrameLocks/>
          </p:cNvGraphicFramePr>
          <p:nvPr>
            <p:extLst>
              <p:ext uri="{D42A27DB-BD31-4B8C-83A1-F6EECF244321}">
                <p14:modId xmlns:p14="http://schemas.microsoft.com/office/powerpoint/2010/main" val="4219905233"/>
              </p:ext>
            </p:extLst>
          </p:nvPr>
        </p:nvGraphicFramePr>
        <p:xfrm>
          <a:off x="838200" y="836712"/>
          <a:ext cx="10515600" cy="534025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17D8E68-452F-3C67-89C2-3062A1D73EB7}"/>
              </a:ext>
            </a:extLst>
          </p:cNvPr>
          <p:cNvSpPr txBox="1"/>
          <p:nvPr/>
        </p:nvSpPr>
        <p:spPr>
          <a:xfrm flipH="1">
            <a:off x="1125860" y="188640"/>
            <a:ext cx="95770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fr-CA" sz="2800" b="1" dirty="0">
                <a:solidFill>
                  <a:schemeClr val="accent1"/>
                </a:solidFill>
                <a:effectLst>
                  <a:outerShdw blurRad="38100" dist="38100" dir="2700000" algn="tl">
                    <a:srgbClr val="C0C0C0"/>
                  </a:outerShdw>
                </a:effectLst>
                <a:latin typeface="+mj-lt"/>
                <a:ea typeface="+mj-ea"/>
                <a:cs typeface="+mj-cs"/>
              </a:rPr>
              <a:t>AUTONOMIE FINANCIÈRE 7e TRADITION – 2016-2025</a:t>
            </a:r>
          </a:p>
        </p:txBody>
      </p:sp>
    </p:spTree>
    <p:extLst>
      <p:ext uri="{BB962C8B-B14F-4D97-AF65-F5344CB8AC3E}">
        <p14:creationId xmlns:p14="http://schemas.microsoft.com/office/powerpoint/2010/main" val="254497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E49F4F72-B4D0-4C28-D165-9B24848B26D4}"/>
              </a:ext>
            </a:extLst>
          </p:cNvPr>
          <p:cNvGraphicFramePr>
            <a:graphicFrameLocks/>
          </p:cNvGraphicFramePr>
          <p:nvPr>
            <p:extLst>
              <p:ext uri="{D42A27DB-BD31-4B8C-83A1-F6EECF244321}">
                <p14:modId xmlns:p14="http://schemas.microsoft.com/office/powerpoint/2010/main" val="3145862191"/>
              </p:ext>
            </p:extLst>
          </p:nvPr>
        </p:nvGraphicFramePr>
        <p:xfrm>
          <a:off x="477788" y="980728"/>
          <a:ext cx="11233248" cy="5643899"/>
        </p:xfrm>
        <a:graphic>
          <a:graphicData uri="http://schemas.openxmlformats.org/drawingml/2006/table">
            <a:tbl>
              <a:tblPr firstRow="1" bandRow="1">
                <a:tableStyleId>{2D5ABB26-0587-4C30-8999-92F81FD0307C}</a:tableStyleId>
              </a:tblPr>
              <a:tblGrid>
                <a:gridCol w="6299019">
                  <a:extLst>
                    <a:ext uri="{9D8B030D-6E8A-4147-A177-3AD203B41FA5}">
                      <a16:colId xmlns:a16="http://schemas.microsoft.com/office/drawing/2014/main" val="20000"/>
                    </a:ext>
                  </a:extLst>
                </a:gridCol>
                <a:gridCol w="4934229">
                  <a:extLst>
                    <a:ext uri="{9D8B030D-6E8A-4147-A177-3AD203B41FA5}">
                      <a16:colId xmlns:a16="http://schemas.microsoft.com/office/drawing/2014/main" val="20001"/>
                    </a:ext>
                  </a:extLst>
                </a:gridCol>
              </a:tblGrid>
              <a:tr h="547128">
                <a:tc gridSpan="2">
                  <a:txBody>
                    <a:bodyPr/>
                    <a:lstStyle/>
                    <a:p>
                      <a:pPr algn="ctr"/>
                      <a:r>
                        <a:rPr lang="fr-CA" sz="2400" b="1" dirty="0">
                          <a:solidFill>
                            <a:schemeClr val="tx2"/>
                          </a:solidFill>
                          <a:latin typeface="Agency FB" panose="020B0503020202020204" pitchFamily="34" charset="0"/>
                          <a:cs typeface="Arial" panose="020B0604020202020204" pitchFamily="34" charset="0"/>
                        </a:rPr>
                        <a:t>INDIVIDUELLES</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hMerge="1">
                  <a:txBody>
                    <a:bodyPr/>
                    <a:lstStyle/>
                    <a:p>
                      <a:pPr algn="l" rtl="0"/>
                      <a:endParaRPr lang="en-US" sz="2000" b="0">
                        <a:solidFill>
                          <a:srgbClr val="3366FF"/>
                        </a:solidFill>
                        <a:latin typeface="Arial Black" panose="020B0A04020102020204" pitchFamily="34" charset="0"/>
                        <a:cs typeface="Arial" panose="020B0604020202020204" pitchFamily="34" charset="0"/>
                      </a:endParaRP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0"/>
                  </a:ext>
                </a:extLst>
              </a:tr>
              <a:tr h="472333">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CA" sz="2400" b="1" dirty="0">
                          <a:latin typeface="Arial Narrow" pitchFamily="34" charset="0"/>
                          <a:cs typeface="Arial" panose="020B0604020202020204" pitchFamily="34" charset="0"/>
                        </a:rPr>
                        <a:t>Contributions d’autofinancement de la 7</a:t>
                      </a:r>
                      <a:r>
                        <a:rPr lang="fr-CA" sz="2400" b="1" baseline="30000" dirty="0">
                          <a:latin typeface="Arial Narrow" pitchFamily="34" charset="0"/>
                          <a:cs typeface="Arial" panose="020B0604020202020204" pitchFamily="34" charset="0"/>
                        </a:rPr>
                        <a:t>e</a:t>
                      </a:r>
                      <a:r>
                        <a:rPr lang="fr-CA" sz="2400" b="1" dirty="0">
                          <a:latin typeface="Arial Narrow" pitchFamily="34" charset="0"/>
                          <a:cs typeface="Arial" panose="020B0604020202020204" pitchFamily="34" charset="0"/>
                        </a:rPr>
                        <a:t> Tradition</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fr-CA" sz="2400" b="1" dirty="0">
                          <a:latin typeface="Agency FB" panose="020B0503020202020204" pitchFamily="34" charset="0"/>
                          <a:cs typeface="Arial" panose="020B0604020202020204" pitchFamily="34" charset="0"/>
                        </a:rPr>
                        <a:t>4 055 657 $</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558649527"/>
                  </a:ext>
                </a:extLst>
              </a:tr>
              <a:tr h="472333">
                <a:tc>
                  <a:txBody>
                    <a:bodyPr/>
                    <a:lstStyle/>
                    <a:p>
                      <a:r>
                        <a:rPr lang="fr-CA" sz="2400" b="1" dirty="0">
                          <a:latin typeface="Arial Narrow" pitchFamily="34" charset="0"/>
                          <a:cs typeface="Arial" panose="020B0604020202020204" pitchFamily="34" charset="0"/>
                        </a:rPr>
                        <a:t>Contribution moyenne</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fr-CA" sz="2400" b="1" dirty="0">
                          <a:latin typeface="Agency FB" panose="020B0503020202020204" pitchFamily="34" charset="0"/>
                          <a:cs typeface="Arial" panose="020B0604020202020204" pitchFamily="34" charset="0"/>
                        </a:rPr>
                        <a:t>124,25 $</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1"/>
                  </a:ext>
                </a:extLst>
              </a:tr>
              <a:tr h="472333">
                <a:tc>
                  <a:txBody>
                    <a:bodyPr/>
                    <a:lstStyle/>
                    <a:p>
                      <a:r>
                        <a:rPr lang="fr-CA" sz="2400" b="1" dirty="0">
                          <a:latin typeface="Arial Narrow" pitchFamily="34" charset="0"/>
                          <a:cs typeface="Arial" panose="020B0604020202020204" pitchFamily="34" charset="0"/>
                        </a:rPr>
                        <a:t>Contribution la plus fréquente</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a:r>
                        <a:rPr lang="fr-CA" sz="2400" b="1" dirty="0">
                          <a:latin typeface="Agency FB" panose="020B0503020202020204" pitchFamily="34" charset="0"/>
                          <a:cs typeface="Arial" panose="020B0604020202020204" pitchFamily="34" charset="0"/>
                        </a:rPr>
                        <a:t>50 $</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2"/>
                  </a:ext>
                </a:extLst>
              </a:tr>
              <a:tr h="472333">
                <a:tc>
                  <a:txBody>
                    <a:bodyPr/>
                    <a:lstStyle/>
                    <a:p>
                      <a:r>
                        <a:rPr lang="fr-CA" sz="2400" b="1" dirty="0">
                          <a:latin typeface="Arial Narrow" pitchFamily="34" charset="0"/>
                          <a:cs typeface="Arial" panose="020B0604020202020204" pitchFamily="34" charset="0"/>
                        </a:rPr>
                        <a:t>Nombre de contributions</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fr-CA" sz="2400" b="1" u="none" dirty="0">
                          <a:latin typeface="Agency FB" panose="020B0503020202020204" pitchFamily="34" charset="0"/>
                          <a:cs typeface="Arial" panose="020B0604020202020204" pitchFamily="34" charset="0"/>
                        </a:rPr>
                        <a:t>32 640</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3"/>
                  </a:ext>
                </a:extLst>
              </a:tr>
              <a:tr h="495147">
                <a:tc gridSpan="2">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fr-CA" sz="2400" b="1" dirty="0">
                          <a:solidFill>
                            <a:schemeClr val="tx2"/>
                          </a:solidFill>
                          <a:latin typeface="Agency FB" panose="020B0503020202020204" pitchFamily="34" charset="0"/>
                          <a:ea typeface="+mn-ea"/>
                          <a:cs typeface="Arial" panose="020B0604020202020204" pitchFamily="34" charset="0"/>
                        </a:rPr>
                        <a:t>GROUPES</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r h="472333">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CA" sz="2400" b="1" dirty="0">
                          <a:latin typeface="Arial Narrow" pitchFamily="34" charset="0"/>
                          <a:cs typeface="Arial" panose="020B0604020202020204" pitchFamily="34" charset="0"/>
                        </a:rPr>
                        <a:t>Contributions d’autofinancement de la 7</a:t>
                      </a:r>
                      <a:r>
                        <a:rPr lang="fr-CA" sz="2400" b="1" baseline="30000" dirty="0">
                          <a:latin typeface="Arial Narrow" pitchFamily="34" charset="0"/>
                          <a:cs typeface="Arial" panose="020B0604020202020204" pitchFamily="34" charset="0"/>
                        </a:rPr>
                        <a:t>e</a:t>
                      </a:r>
                      <a:r>
                        <a:rPr lang="fr-CA" sz="2400" b="1" dirty="0">
                          <a:latin typeface="Arial Narrow" pitchFamily="34" charset="0"/>
                          <a:cs typeface="Arial" panose="020B0604020202020204" pitchFamily="34" charset="0"/>
                        </a:rPr>
                        <a:t> Tradition</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marL="0" marR="0" lvl="0" indent="0" algn="r" defTabSz="914400" rtl="0" eaLnBrk="1" fontAlgn="auto" latinLnBrk="0" hangingPunct="1">
                        <a:lnSpc>
                          <a:spcPct val="100000"/>
                        </a:lnSpc>
                        <a:spcBef>
                          <a:spcPct val="0"/>
                        </a:spcBef>
                        <a:spcAft>
                          <a:spcPct val="0"/>
                        </a:spcAft>
                        <a:buClrTx/>
                        <a:buSzTx/>
                        <a:buFontTx/>
                        <a:buNone/>
                        <a:defRPr/>
                      </a:pPr>
                      <a:r>
                        <a:rPr lang="fr-CA" sz="2400" b="1" dirty="0">
                          <a:latin typeface="Agency FB" panose="020B0503020202020204" pitchFamily="34" charset="0"/>
                          <a:cs typeface="Arial" panose="020B0604020202020204" pitchFamily="34" charset="0"/>
                        </a:rPr>
                        <a:t>7 192 917 $</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058633252"/>
                  </a:ext>
                </a:extLst>
              </a:tr>
              <a:tr h="472333">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fr-CA" sz="2400" b="1">
                          <a:latin typeface="Arial Narrow" pitchFamily="34" charset="0"/>
                          <a:cs typeface="Arial" panose="020B0604020202020204" pitchFamily="34" charset="0"/>
                        </a:rPr>
                        <a:t>Nombre de groupes actifs </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fr-CA" sz="2400" b="1" dirty="0">
                          <a:latin typeface="Agency FB" panose="020B0503020202020204" pitchFamily="34" charset="0"/>
                          <a:cs typeface="Arial" panose="020B0604020202020204" pitchFamily="34" charset="0"/>
                        </a:rPr>
                        <a:t>55 050</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6"/>
                  </a:ext>
                </a:extLst>
              </a:tr>
              <a:tr h="472333">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fr-CA" sz="2400" b="1" dirty="0">
                          <a:latin typeface="Arial Narrow" pitchFamily="34" charset="0"/>
                          <a:cs typeface="Arial" panose="020B0604020202020204" pitchFamily="34" charset="0"/>
                        </a:rPr>
                        <a:t>Nombre de groupes ayant contribué</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fr-CA" sz="2400" b="1" dirty="0">
                          <a:latin typeface="Agency FB" panose="020B0503020202020204" pitchFamily="34" charset="0"/>
                          <a:cs typeface="Arial" panose="020B0604020202020204" pitchFamily="34" charset="0"/>
                        </a:rPr>
                        <a:t>17 840</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7"/>
                  </a:ext>
                </a:extLst>
              </a:tr>
              <a:tr h="472333">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fr-CA" sz="2400" b="1">
                          <a:latin typeface="Arial Narrow" pitchFamily="34" charset="0"/>
                          <a:cs typeface="Arial" panose="020B0604020202020204" pitchFamily="34" charset="0"/>
                        </a:rPr>
                        <a:t>Pourcentage de groupes ayant contribué</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fr-CA" sz="2400" b="1" u="none" dirty="0">
                          <a:latin typeface="Agency FB" panose="020B0503020202020204" pitchFamily="34" charset="0"/>
                          <a:cs typeface="Arial" panose="020B0604020202020204" pitchFamily="34" charset="0"/>
                        </a:rPr>
                        <a:t>32,41 %</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8"/>
                  </a:ext>
                </a:extLst>
              </a:tr>
              <a:tr h="723676">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fr-CA" sz="2400" b="1">
                          <a:latin typeface="Arial Narrow" pitchFamily="34" charset="0"/>
                          <a:cs typeface="Arial" panose="020B0604020202020204" pitchFamily="34" charset="0"/>
                        </a:rPr>
                        <a:t>Moyenne du montant des contributions d’un groupe au cours de l’année</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fr-CA" sz="2400" b="1" u="none" dirty="0">
                          <a:latin typeface="Agency FB" panose="020B0503020202020204" pitchFamily="34" charset="0"/>
                          <a:cs typeface="Arial" panose="020B0604020202020204" pitchFamily="34" charset="0"/>
                        </a:rPr>
                        <a:t>403,19 $</a:t>
                      </a:r>
                    </a:p>
                  </a:txBody>
                  <a:tcPr>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032718077"/>
                  </a:ext>
                </a:extLst>
              </a:tr>
            </a:tbl>
          </a:graphicData>
        </a:graphic>
      </p:graphicFrame>
      <p:sp>
        <p:nvSpPr>
          <p:cNvPr id="3" name="TextBox 2">
            <a:extLst>
              <a:ext uri="{FF2B5EF4-FFF2-40B4-BE49-F238E27FC236}">
                <a16:creationId xmlns:a16="http://schemas.microsoft.com/office/drawing/2014/main" id="{C536AD87-024A-5C87-3628-8F70B6AD9947}"/>
              </a:ext>
            </a:extLst>
          </p:cNvPr>
          <p:cNvSpPr txBox="1"/>
          <p:nvPr/>
        </p:nvSpPr>
        <p:spPr>
          <a:xfrm>
            <a:off x="1053852" y="548680"/>
            <a:ext cx="10081120" cy="523220"/>
          </a:xfrm>
          <a:prstGeom prst="rect">
            <a:avLst/>
          </a:prstGeom>
          <a:noFill/>
        </p:spPr>
        <p:txBody>
          <a:bodyPr wrap="square" rtlCol="0">
            <a:spAutoFit/>
          </a:bodyPr>
          <a:lstStyle/>
          <a:p>
            <a:pPr algn="ctr"/>
            <a:r>
              <a:rPr lang="fr-CA" sz="2800" b="1" dirty="0">
                <a:solidFill>
                  <a:schemeClr val="accent1"/>
                </a:solidFill>
                <a:effectLst>
                  <a:outerShdw blurRad="38100" dist="38100" dir="2700000" algn="tl">
                    <a:srgbClr val="C0C0C0"/>
                  </a:outerShdw>
                </a:effectLst>
                <a:latin typeface="+mj-lt"/>
                <a:ea typeface="+mj-ea"/>
                <a:cs typeface="+mj-cs"/>
              </a:rPr>
              <a:t>STATISTIQUES DES CONTRIBUTIONS DE 2024</a:t>
            </a:r>
          </a:p>
        </p:txBody>
      </p:sp>
    </p:spTree>
    <p:extLst>
      <p:ext uri="{BB962C8B-B14F-4D97-AF65-F5344CB8AC3E}">
        <p14:creationId xmlns:p14="http://schemas.microsoft.com/office/powerpoint/2010/main" val="30798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5">
            <a:extLst>
              <a:ext uri="{FF2B5EF4-FFF2-40B4-BE49-F238E27FC236}">
                <a16:creationId xmlns:a16="http://schemas.microsoft.com/office/drawing/2014/main" id="{BDEB40AE-AC28-945E-06C5-B7722A022DF0}"/>
              </a:ext>
            </a:extLst>
          </p:cNvPr>
          <p:cNvGraphicFramePr>
            <a:graphicFrameLocks/>
          </p:cNvGraphicFramePr>
          <p:nvPr>
            <p:extLst>
              <p:ext uri="{D42A27DB-BD31-4B8C-83A1-F6EECF244321}">
                <p14:modId xmlns:p14="http://schemas.microsoft.com/office/powerpoint/2010/main" val="2767796490"/>
              </p:ext>
            </p:extLst>
          </p:nvPr>
        </p:nvGraphicFramePr>
        <p:xfrm>
          <a:off x="189756" y="1066800"/>
          <a:ext cx="11737304" cy="4855289"/>
        </p:xfrm>
        <a:graphic>
          <a:graphicData uri="http://schemas.openxmlformats.org/drawingml/2006/table">
            <a:tbl>
              <a:tblPr/>
              <a:tblGrid>
                <a:gridCol w="4879695">
                  <a:extLst>
                    <a:ext uri="{9D8B030D-6E8A-4147-A177-3AD203B41FA5}">
                      <a16:colId xmlns:a16="http://schemas.microsoft.com/office/drawing/2014/main" val="20000"/>
                    </a:ext>
                  </a:extLst>
                </a:gridCol>
                <a:gridCol w="2149870">
                  <a:extLst>
                    <a:ext uri="{9D8B030D-6E8A-4147-A177-3AD203B41FA5}">
                      <a16:colId xmlns:a16="http://schemas.microsoft.com/office/drawing/2014/main" val="20001"/>
                    </a:ext>
                  </a:extLst>
                </a:gridCol>
                <a:gridCol w="2261605">
                  <a:extLst>
                    <a:ext uri="{9D8B030D-6E8A-4147-A177-3AD203B41FA5}">
                      <a16:colId xmlns:a16="http://schemas.microsoft.com/office/drawing/2014/main" val="20002"/>
                    </a:ext>
                  </a:extLst>
                </a:gridCol>
                <a:gridCol w="2446134">
                  <a:extLst>
                    <a:ext uri="{9D8B030D-6E8A-4147-A177-3AD203B41FA5}">
                      <a16:colId xmlns:a16="http://schemas.microsoft.com/office/drawing/2014/main" val="20003"/>
                    </a:ext>
                  </a:extLst>
                </a:gridCol>
              </a:tblGrid>
              <a:tr h="929189">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1800" b="1" i="0" u="none" strike="noStrike" cap="none" normalizeH="0" baseline="0" dirty="0">
                        <a:ln>
                          <a:noFill/>
                        </a:ln>
                        <a:solidFill>
                          <a:srgbClr val="3366FF"/>
                        </a:solidFill>
                        <a:effectLst/>
                        <a:latin typeface="Arial Narrow" pitchFamily="34" charset="0"/>
                        <a:cs typeface="Arial"/>
                      </a:endParaRPr>
                    </a:p>
                  </a:txBody>
                  <a:tcPr marT="45702" marB="45702"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en-US" sz="2000" b="1" i="0" u="none" strike="noStrike" cap="none" normalizeH="0" baseline="0" dirty="0">
                          <a:ln>
                            <a:noFill/>
                          </a:ln>
                          <a:solidFill>
                            <a:schemeClr val="tx2"/>
                          </a:solidFill>
                          <a:effectLst/>
                          <a:latin typeface="Arial Narrow" pitchFamily="34" charset="0"/>
                          <a:cs typeface="Arial" panose="020B0604020202020204" pitchFamily="34" charset="0"/>
                        </a:rPr>
                        <a:t>RÉEL</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en-US" sz="2000" b="1" i="0" u="none" strike="noStrike" cap="none" normalizeH="0" baseline="0" dirty="0">
                          <a:ln>
                            <a:noFill/>
                          </a:ln>
                          <a:solidFill>
                            <a:schemeClr val="tx2"/>
                          </a:solidFill>
                          <a:effectLst/>
                          <a:latin typeface="Arial Narrow" pitchFamily="34" charset="0"/>
                          <a:cs typeface="Arial" panose="020B0604020202020204" pitchFamily="34" charset="0"/>
                        </a:rPr>
                        <a:t>2024</a:t>
                      </a:r>
                    </a:p>
                  </a:txBody>
                  <a:tcPr marT="45702" marB="45702"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en-US" sz="2000" b="1" i="0" u="none" strike="noStrike" cap="none" normalizeH="0" baseline="0" dirty="0">
                          <a:ln>
                            <a:noFill/>
                          </a:ln>
                          <a:solidFill>
                            <a:schemeClr val="tx2"/>
                          </a:solidFill>
                          <a:effectLst/>
                          <a:latin typeface="Arial Narrow" pitchFamily="34" charset="0"/>
                          <a:cs typeface="Arial" panose="020B0604020202020204" pitchFamily="34" charset="0"/>
                        </a:rPr>
                        <a:t>BUDGET</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en-US" sz="2000" b="1" i="0" u="none" strike="noStrike" cap="none" normalizeH="0" baseline="0" dirty="0">
                          <a:ln>
                            <a:noFill/>
                          </a:ln>
                          <a:solidFill>
                            <a:schemeClr val="tx2"/>
                          </a:solidFill>
                          <a:effectLst/>
                          <a:latin typeface="Arial Narrow" pitchFamily="34" charset="0"/>
                          <a:cs typeface="Arial" panose="020B0604020202020204" pitchFamily="34" charset="0"/>
                        </a:rPr>
                        <a:t>2024</a:t>
                      </a:r>
                    </a:p>
                  </a:txBody>
                  <a:tcPr marT="45702" marB="45702"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en-US" sz="2000" b="1" i="0" u="none" strike="noStrike" cap="none" normalizeH="0" baseline="0" dirty="0">
                          <a:ln>
                            <a:noFill/>
                          </a:ln>
                          <a:solidFill>
                            <a:schemeClr val="tx2"/>
                          </a:solidFill>
                          <a:effectLst/>
                          <a:latin typeface="Arial Narrow" pitchFamily="34" charset="0"/>
                          <a:cs typeface="Arial" panose="020B0604020202020204" pitchFamily="34" charset="0"/>
                        </a:rPr>
                        <a:t>AUGMENTATION</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en-US" sz="2000" b="1" i="0" u="none" strike="noStrike" cap="none" normalizeH="0" baseline="0" dirty="0">
                          <a:ln>
                            <a:noFill/>
                          </a:ln>
                          <a:solidFill>
                            <a:srgbClr val="FF0000"/>
                          </a:solidFill>
                          <a:effectLst/>
                          <a:latin typeface="Arial Narrow" pitchFamily="34" charset="0"/>
                          <a:cs typeface="Arial" panose="020B0604020202020204" pitchFamily="34" charset="0"/>
                        </a:rPr>
                        <a:t>(DIMINUTION)</a:t>
                      </a:r>
                    </a:p>
                  </a:txBody>
                  <a:tcPr marT="45702" marB="45702"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0745">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1600" b="1" i="0" u="none" strike="noStrike" cap="none" normalizeH="0" baseline="0" dirty="0">
                          <a:ln>
                            <a:noFill/>
                          </a:ln>
                          <a:solidFill>
                            <a:schemeClr val="tx1"/>
                          </a:solidFill>
                          <a:effectLst/>
                          <a:latin typeface="Agency FB" panose="020B0503020202020204" pitchFamily="34" charset="0"/>
                          <a:cs typeface="Arial" panose="020B0604020202020204" pitchFamily="34" charset="0"/>
                        </a:rPr>
                        <a:t>Ventes brutes - Publications</a:t>
                      </a:r>
                      <a:endParaRPr kumimoji="0" lang="en-US" altLang="en-US" sz="1000" b="1" i="0" u="none" strike="noStrike" cap="none" normalizeH="0" baseline="0" dirty="0">
                        <a:ln>
                          <a:noFill/>
                        </a:ln>
                        <a:solidFill>
                          <a:schemeClr val="tx1"/>
                        </a:solidFill>
                        <a:effectLst/>
                        <a:latin typeface="Agency FB" panose="020B0503020202020204" pitchFamily="34" charset="0"/>
                        <a:cs typeface="Arial" panose="020B0604020202020204" pitchFamily="34" charset="0"/>
                      </a:endParaRP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algn="r"/>
                      <a:r>
                        <a:rPr lang="en-US" sz="2000" b="1" dirty="0">
                          <a:latin typeface="Agency FB" panose="020B0503020202020204" pitchFamily="34" charset="0"/>
                          <a:cs typeface="Arial" panose="020B0604020202020204" pitchFamily="34" charset="0"/>
                        </a:rPr>
                        <a:t>14 452 652</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algn="r"/>
                      <a:r>
                        <a:rPr lang="en-US" sz="2000" b="1" dirty="0">
                          <a:latin typeface="Agency FB" panose="020B0503020202020204" pitchFamily="34" charset="0"/>
                          <a:cs typeface="Arial" panose="020B0604020202020204" pitchFamily="34" charset="0"/>
                        </a:rPr>
                        <a:t>16 817 345</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a:ln>
                            <a:noFill/>
                          </a:ln>
                          <a:solidFill>
                            <a:srgbClr val="FF0000"/>
                          </a:solidFill>
                          <a:effectLst/>
                          <a:latin typeface="Agency FB" panose="020B0503020202020204" pitchFamily="34" charset="0"/>
                          <a:cs typeface="Arial" panose="020B0604020202020204" pitchFamily="34" charset="0"/>
                        </a:rPr>
                        <a:t>(2 364 693)</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074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1600" b="1" i="0" u="none" strike="noStrike" kern="1200" cap="none" normalizeH="0" baseline="0" dirty="0">
                          <a:ln>
                            <a:noFill/>
                          </a:ln>
                          <a:solidFill>
                            <a:schemeClr val="tx1"/>
                          </a:solidFill>
                          <a:effectLst/>
                          <a:latin typeface="Agency FB" panose="020B0503020202020204" pitchFamily="34" charset="0"/>
                          <a:ea typeface="+mn-ea"/>
                          <a:cs typeface="Arial" panose="020B0604020202020204" pitchFamily="34" charset="0"/>
                        </a:rPr>
                        <a:t>Remises</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algn="r"/>
                      <a:r>
                        <a:rPr lang="en-US" sz="2000" b="1" dirty="0">
                          <a:solidFill>
                            <a:srgbClr val="FF0000"/>
                          </a:solidFill>
                          <a:latin typeface="Agency FB" panose="020B0503020202020204" pitchFamily="34" charset="0"/>
                          <a:cs typeface="Arial" panose="020B0604020202020204" pitchFamily="34" charset="0"/>
                        </a:rPr>
                        <a:t>(568 359)</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algn="r"/>
                      <a:r>
                        <a:rPr lang="en-US" sz="2000" b="1" dirty="0">
                          <a:solidFill>
                            <a:srgbClr val="FF0000"/>
                          </a:solidFill>
                          <a:latin typeface="Agency FB" panose="020B0503020202020204" pitchFamily="34" charset="0"/>
                          <a:cs typeface="Arial" panose="020B0604020202020204" pitchFamily="34" charset="0"/>
                        </a:rPr>
                        <a:t>(252 260)</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dirty="0">
                          <a:ln>
                            <a:noFill/>
                          </a:ln>
                          <a:solidFill>
                            <a:srgbClr val="FF0000"/>
                          </a:solidFill>
                          <a:effectLst/>
                          <a:latin typeface="Agency FB" panose="020B0503020202020204" pitchFamily="34" charset="0"/>
                          <a:cs typeface="Arial" panose="020B0604020202020204" pitchFamily="34" charset="0"/>
                        </a:rPr>
                        <a:t>(316 099)</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3077523918"/>
                  </a:ext>
                </a:extLst>
              </a:tr>
              <a:tr h="56074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1600" b="1" i="0" u="none" strike="noStrike" kern="1200" cap="none" normalizeH="0" baseline="0" dirty="0">
                          <a:ln>
                            <a:noFill/>
                          </a:ln>
                          <a:solidFill>
                            <a:schemeClr val="tx1"/>
                          </a:solidFill>
                          <a:effectLst/>
                          <a:latin typeface="Agency FB" panose="020B0503020202020204" pitchFamily="34" charset="0"/>
                          <a:ea typeface="+mn-ea"/>
                          <a:cs typeface="Arial" panose="020B0604020202020204" pitchFamily="34" charset="0"/>
                        </a:rPr>
                        <a:t>Frais </a:t>
                      </a:r>
                      <a:r>
                        <a:rPr kumimoji="0" lang="en-US" altLang="en-US" sz="1600" b="1" i="0" u="none" strike="noStrike" kern="1200" cap="none" normalizeH="0" baseline="0" dirty="0" err="1">
                          <a:ln>
                            <a:noFill/>
                          </a:ln>
                          <a:solidFill>
                            <a:schemeClr val="tx1"/>
                          </a:solidFill>
                          <a:effectLst/>
                          <a:latin typeface="Agency FB" panose="020B0503020202020204" pitchFamily="34" charset="0"/>
                          <a:ea typeface="+mn-ea"/>
                          <a:cs typeface="Arial" panose="020B0604020202020204" pitchFamily="34" charset="0"/>
                        </a:rPr>
                        <a:t>d’expédition</a:t>
                      </a:r>
                      <a:endParaRPr kumimoji="0" lang="en-US" altLang="en-US" sz="1600" b="1" i="0" u="none" strike="noStrike" kern="1200" cap="none" normalizeH="0" baseline="0" dirty="0">
                        <a:ln>
                          <a:noFill/>
                        </a:ln>
                        <a:solidFill>
                          <a:schemeClr val="tx1"/>
                        </a:solidFill>
                        <a:effectLst/>
                        <a:latin typeface="Agency FB" panose="020B0503020202020204" pitchFamily="34" charset="0"/>
                        <a:ea typeface="+mn-ea"/>
                        <a:cs typeface="Arial" panose="020B0604020202020204" pitchFamily="34" charset="0"/>
                      </a:endParaRP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algn="r"/>
                      <a:r>
                        <a:rPr lang="en-US" sz="2000" b="1">
                          <a:latin typeface="Agency FB" panose="020B0503020202020204" pitchFamily="34" charset="0"/>
                          <a:cs typeface="Arial" panose="020B0604020202020204" pitchFamily="34" charset="0"/>
                        </a:rPr>
                        <a:t>340 280</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algn="r"/>
                      <a:r>
                        <a:rPr lang="en-US" sz="2000" b="1" dirty="0">
                          <a:latin typeface="Agency FB" panose="020B0503020202020204" pitchFamily="34" charset="0"/>
                          <a:cs typeface="Arial" panose="020B0604020202020204" pitchFamily="34" charset="0"/>
                        </a:rPr>
                        <a:t>336 347</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dirty="0">
                          <a:ln>
                            <a:noFill/>
                          </a:ln>
                          <a:solidFill>
                            <a:schemeClr val="tx1"/>
                          </a:solidFill>
                          <a:effectLst/>
                          <a:latin typeface="Agency FB" panose="020B0503020202020204" pitchFamily="34" charset="0"/>
                          <a:cs typeface="Arial" panose="020B0604020202020204" pitchFamily="34" charset="0"/>
                        </a:rPr>
                        <a:t>3 933</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3388680766"/>
                  </a:ext>
                </a:extLst>
              </a:tr>
              <a:tr h="56074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1600" b="1" i="0" u="none" strike="noStrike" kern="1200" cap="none" normalizeH="0" baseline="0" dirty="0">
                          <a:ln>
                            <a:noFill/>
                          </a:ln>
                          <a:solidFill>
                            <a:schemeClr val="tx1"/>
                          </a:solidFill>
                          <a:effectLst/>
                          <a:latin typeface="Agency FB" panose="020B0503020202020204" pitchFamily="34" charset="0"/>
                          <a:ea typeface="+mn-ea"/>
                          <a:cs typeface="Arial" panose="020B0604020202020204" pitchFamily="34" charset="0"/>
                        </a:rPr>
                        <a:t>Ventes </a:t>
                      </a:r>
                      <a:r>
                        <a:rPr kumimoji="0" lang="en-US" altLang="en-US" sz="1600" b="1" i="0" u="none" strike="noStrike" kern="1200" cap="none" normalizeH="0" baseline="0" dirty="0" err="1">
                          <a:ln>
                            <a:noFill/>
                          </a:ln>
                          <a:solidFill>
                            <a:schemeClr val="tx1"/>
                          </a:solidFill>
                          <a:effectLst/>
                          <a:latin typeface="Agency FB" panose="020B0503020202020204" pitchFamily="34" charset="0"/>
                          <a:ea typeface="+mn-ea"/>
                          <a:cs typeface="Arial" panose="020B0604020202020204" pitchFamily="34" charset="0"/>
                        </a:rPr>
                        <a:t>nettes</a:t>
                      </a:r>
                      <a:r>
                        <a:rPr kumimoji="0" lang="en-US" altLang="en-US" sz="1600" b="1" i="0" u="none" strike="noStrike" kern="1200" cap="none" normalizeH="0" baseline="0" dirty="0">
                          <a:ln>
                            <a:noFill/>
                          </a:ln>
                          <a:solidFill>
                            <a:schemeClr val="tx1"/>
                          </a:solidFill>
                          <a:effectLst/>
                          <a:latin typeface="Agency FB" panose="020B0503020202020204" pitchFamily="34" charset="0"/>
                          <a:ea typeface="+mn-ea"/>
                          <a:cs typeface="Arial" panose="020B0604020202020204" pitchFamily="34" charset="0"/>
                        </a:rPr>
                        <a:t> - Publications</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algn="r"/>
                      <a:r>
                        <a:rPr lang="en-US" sz="2000" b="1">
                          <a:latin typeface="Agency FB" panose="020B0503020202020204" pitchFamily="34" charset="0"/>
                          <a:cs typeface="Arial" panose="020B0604020202020204" pitchFamily="34" charset="0"/>
                        </a:rPr>
                        <a:t>14 224 553</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algn="r"/>
                      <a:r>
                        <a:rPr lang="en-US" sz="2000" b="1" dirty="0">
                          <a:latin typeface="Agency FB" panose="020B0503020202020204" pitchFamily="34" charset="0"/>
                          <a:cs typeface="Arial" panose="020B0604020202020204" pitchFamily="34" charset="0"/>
                        </a:rPr>
                        <a:t>16 901 432</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dirty="0">
                          <a:ln>
                            <a:noFill/>
                          </a:ln>
                          <a:solidFill>
                            <a:srgbClr val="FF0000"/>
                          </a:solidFill>
                          <a:effectLst/>
                          <a:latin typeface="Agency FB" panose="020B0503020202020204" pitchFamily="34" charset="0"/>
                          <a:cs typeface="Arial" panose="020B0604020202020204" pitchFamily="34" charset="0"/>
                        </a:rPr>
                        <a:t>(2 676 879)</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252331687"/>
                  </a:ext>
                </a:extLst>
              </a:tr>
              <a:tr h="560745">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1600" b="1" i="0" u="none" strike="noStrike" kern="1200" cap="none" normalizeH="0" baseline="0" dirty="0" err="1">
                          <a:ln>
                            <a:noFill/>
                          </a:ln>
                          <a:solidFill>
                            <a:schemeClr val="tx1"/>
                          </a:solidFill>
                          <a:effectLst/>
                          <a:latin typeface="Agency FB" panose="020B0503020202020204" pitchFamily="34" charset="0"/>
                          <a:ea typeface="+mn-ea"/>
                          <a:cs typeface="Arial" panose="020B0604020202020204" pitchFamily="34" charset="0"/>
                        </a:rPr>
                        <a:t>Coût</a:t>
                      </a:r>
                      <a:r>
                        <a:rPr kumimoji="0" lang="en-US" altLang="en-US" sz="1600" b="1" i="0" u="none" strike="noStrike" kern="1200" cap="none" normalizeH="0" baseline="0" dirty="0">
                          <a:ln>
                            <a:noFill/>
                          </a:ln>
                          <a:solidFill>
                            <a:schemeClr val="tx1"/>
                          </a:solidFill>
                          <a:effectLst/>
                          <a:latin typeface="Agency FB" panose="020B0503020202020204" pitchFamily="34" charset="0"/>
                          <a:ea typeface="+mn-ea"/>
                          <a:cs typeface="Arial" panose="020B0604020202020204" pitchFamily="34" charset="0"/>
                        </a:rPr>
                        <a:t> des publications vendues </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a:ln>
                            <a:noFill/>
                          </a:ln>
                          <a:solidFill>
                            <a:schemeClr val="tx1"/>
                          </a:solidFill>
                          <a:effectLst/>
                          <a:latin typeface="Agency FB" panose="020B0503020202020204" pitchFamily="34" charset="0"/>
                          <a:cs typeface="Arial" panose="020B0604020202020204" pitchFamily="34" charset="0"/>
                        </a:rPr>
                        <a:t>6 585 045</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dirty="0">
                          <a:ln>
                            <a:noFill/>
                          </a:ln>
                          <a:solidFill>
                            <a:schemeClr val="tx1"/>
                          </a:solidFill>
                          <a:effectLst/>
                          <a:latin typeface="Agency FB" panose="020B0503020202020204" pitchFamily="34" charset="0"/>
                          <a:cs typeface="Arial" panose="020B0604020202020204" pitchFamily="34" charset="0"/>
                        </a:rPr>
                        <a:t>8 408 672</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dirty="0">
                          <a:ln>
                            <a:noFill/>
                          </a:ln>
                          <a:solidFill>
                            <a:srgbClr val="FF0000"/>
                          </a:solidFill>
                          <a:effectLst/>
                          <a:latin typeface="Agency FB" panose="020B0503020202020204" pitchFamily="34" charset="0"/>
                          <a:cs typeface="Arial" panose="020B0604020202020204" pitchFamily="34" charset="0"/>
                        </a:rPr>
                        <a:t>(1 823 627)</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0745">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1600" b="1" i="0" u="none" strike="noStrike" kern="1200" cap="none" normalizeH="0" baseline="0" dirty="0">
                          <a:ln>
                            <a:noFill/>
                          </a:ln>
                          <a:solidFill>
                            <a:schemeClr val="tx1"/>
                          </a:solidFill>
                          <a:effectLst/>
                          <a:latin typeface="Agency FB" panose="020B0503020202020204" pitchFamily="34" charset="0"/>
                          <a:ea typeface="+mn-ea"/>
                          <a:cs typeface="Arial" panose="020B0604020202020204" pitchFamily="34" charset="0"/>
                        </a:rPr>
                        <a:t>Marge brute</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a:ln>
                            <a:noFill/>
                          </a:ln>
                          <a:solidFill>
                            <a:schemeClr val="tx1"/>
                          </a:solidFill>
                          <a:effectLst/>
                          <a:latin typeface="Agency FB" panose="020B0503020202020204" pitchFamily="34" charset="0"/>
                          <a:cs typeface="Arial" panose="020B0604020202020204" pitchFamily="34" charset="0"/>
                        </a:rPr>
                        <a:t>7 639 508</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a:ln>
                            <a:noFill/>
                          </a:ln>
                          <a:solidFill>
                            <a:schemeClr val="tx1"/>
                          </a:solidFill>
                          <a:effectLst/>
                          <a:latin typeface="Agency FB" panose="020B0503020202020204" pitchFamily="34" charset="0"/>
                          <a:cs typeface="Arial" panose="020B0604020202020204" pitchFamily="34" charset="0"/>
                        </a:rPr>
                        <a:t>8 492 760</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dirty="0">
                          <a:ln>
                            <a:noFill/>
                          </a:ln>
                          <a:solidFill>
                            <a:srgbClr val="FF0000"/>
                          </a:solidFill>
                          <a:effectLst/>
                          <a:latin typeface="Agency FB" panose="020B0503020202020204" pitchFamily="34" charset="0"/>
                          <a:cs typeface="Arial" panose="020B0604020202020204" pitchFamily="34" charset="0"/>
                        </a:rPr>
                        <a:t>(853 252)</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61630">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1600" b="1" i="0" u="none" strike="noStrike" kern="1200" cap="none" normalizeH="0" baseline="0" dirty="0" err="1">
                          <a:ln>
                            <a:noFill/>
                          </a:ln>
                          <a:solidFill>
                            <a:schemeClr val="tx1"/>
                          </a:solidFill>
                          <a:effectLst/>
                          <a:latin typeface="Agency FB" panose="020B0503020202020204" pitchFamily="34" charset="0"/>
                          <a:ea typeface="+mn-ea"/>
                          <a:cs typeface="Arial" panose="020B0604020202020204" pitchFamily="34" charset="0"/>
                        </a:rPr>
                        <a:t>Pourcentage</a:t>
                      </a:r>
                      <a:r>
                        <a:rPr kumimoji="0" lang="en-US" altLang="en-US" sz="1600" b="1" i="0" u="none" strike="noStrike" kern="1200" cap="none" normalizeH="0" baseline="0" dirty="0">
                          <a:ln>
                            <a:noFill/>
                          </a:ln>
                          <a:solidFill>
                            <a:schemeClr val="tx1"/>
                          </a:solidFill>
                          <a:effectLst/>
                          <a:latin typeface="Agency FB" panose="020B0503020202020204" pitchFamily="34" charset="0"/>
                          <a:ea typeface="+mn-ea"/>
                          <a:cs typeface="Arial" panose="020B0604020202020204" pitchFamily="34" charset="0"/>
                        </a:rPr>
                        <a:t> de marge brute</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a:ln>
                            <a:noFill/>
                          </a:ln>
                          <a:solidFill>
                            <a:schemeClr val="tx1"/>
                          </a:solidFill>
                          <a:effectLst/>
                          <a:latin typeface="Agency FB" panose="020B0503020202020204" pitchFamily="34" charset="0"/>
                          <a:cs typeface="Arial" panose="020B0604020202020204" pitchFamily="34" charset="0"/>
                        </a:rPr>
                        <a:t>52,9 %</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a:ln>
                            <a:noFill/>
                          </a:ln>
                          <a:solidFill>
                            <a:schemeClr val="tx1"/>
                          </a:solidFill>
                          <a:effectLst/>
                          <a:latin typeface="Agency FB" panose="020B0503020202020204" pitchFamily="34" charset="0"/>
                          <a:cs typeface="Arial" panose="020B0604020202020204" pitchFamily="34" charset="0"/>
                        </a:rPr>
                        <a:t>50,2 %</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a:cs typeface="Arial"/>
                        </a:defRPr>
                      </a:lvl1pPr>
                      <a:lvl2pPr marL="742950" indent="-285750" eaLnBrk="0" hangingPunct="0">
                        <a:spcBef>
                          <a:spcPct val="20000"/>
                        </a:spcBef>
                        <a:defRPr sz="2400">
                          <a:solidFill>
                            <a:schemeClr val="tx1"/>
                          </a:solidFill>
                          <a:latin typeface="Arial"/>
                          <a:cs typeface="Arial"/>
                        </a:defRPr>
                      </a:lvl2pPr>
                      <a:lvl3pPr marL="1143000" indent="-228600" eaLnBrk="0" hangingPunct="0">
                        <a:spcBef>
                          <a:spcPct val="20000"/>
                        </a:spcBef>
                        <a:defRPr sz="2000">
                          <a:solidFill>
                            <a:schemeClr val="tx1"/>
                          </a:solidFill>
                          <a:latin typeface="Arial"/>
                          <a:cs typeface="Arial"/>
                        </a:defRPr>
                      </a:lvl3pPr>
                      <a:lvl4pPr marL="1600200" indent="-228600" eaLnBrk="0" hangingPunct="0">
                        <a:spcBef>
                          <a:spcPct val="20000"/>
                        </a:spcBef>
                        <a:defRPr>
                          <a:solidFill>
                            <a:schemeClr val="tx1"/>
                          </a:solidFill>
                          <a:latin typeface="Arial"/>
                          <a:cs typeface="Arial"/>
                        </a:defRPr>
                      </a:lvl4pPr>
                      <a:lvl5pPr marL="2057400" indent="-228600" eaLnBrk="0" hangingPunct="0">
                        <a:spcBef>
                          <a:spcPct val="20000"/>
                        </a:spcBef>
                        <a:defRPr>
                          <a:solidFill>
                            <a:schemeClr val="tx1"/>
                          </a:solidFill>
                          <a:latin typeface="Arial"/>
                          <a:cs typeface="Arial"/>
                        </a:defRPr>
                      </a:lvl5pPr>
                      <a:lvl6pPr marL="2514600" indent="-228600" eaLnBrk="0" fontAlgn="base" hangingPunct="0">
                        <a:spcBef>
                          <a:spcPct val="20000"/>
                        </a:spcBef>
                        <a:spcAft>
                          <a:spcPct val="0"/>
                        </a:spcAft>
                        <a:defRPr>
                          <a:solidFill>
                            <a:schemeClr val="tx1"/>
                          </a:solidFill>
                          <a:latin typeface="Arial"/>
                          <a:cs typeface="Arial"/>
                        </a:defRPr>
                      </a:lvl6pPr>
                      <a:lvl7pPr marL="2971800" indent="-228600" eaLnBrk="0" fontAlgn="base" hangingPunct="0">
                        <a:spcBef>
                          <a:spcPct val="20000"/>
                        </a:spcBef>
                        <a:spcAft>
                          <a:spcPct val="0"/>
                        </a:spcAft>
                        <a:defRPr>
                          <a:solidFill>
                            <a:schemeClr val="tx1"/>
                          </a:solidFill>
                          <a:latin typeface="Arial"/>
                          <a:cs typeface="Arial"/>
                        </a:defRPr>
                      </a:lvl7pPr>
                      <a:lvl8pPr marL="3429000" indent="-228600" eaLnBrk="0" fontAlgn="base" hangingPunct="0">
                        <a:spcBef>
                          <a:spcPct val="20000"/>
                        </a:spcBef>
                        <a:spcAft>
                          <a:spcPct val="0"/>
                        </a:spcAft>
                        <a:defRPr>
                          <a:solidFill>
                            <a:schemeClr val="tx1"/>
                          </a:solidFill>
                          <a:latin typeface="Arial"/>
                          <a:cs typeface="Arial"/>
                        </a:defRPr>
                      </a:lvl8pPr>
                      <a:lvl9pPr marL="3886200" indent="-228600" eaLnBrk="0" fontAlgn="base" hangingPunct="0">
                        <a:spcBef>
                          <a:spcPct val="20000"/>
                        </a:spcBef>
                        <a:spcAft>
                          <a:spcPct val="0"/>
                        </a:spcAft>
                        <a:defRPr>
                          <a:solidFill>
                            <a:schemeClr val="tx1"/>
                          </a:solidFill>
                          <a:latin typeface="Arial"/>
                          <a:cs typeface="Arial"/>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en-US" sz="2000" b="1" i="0" u="none" strike="noStrike" cap="none" normalizeH="0" baseline="0" dirty="0">
                          <a:ln>
                            <a:noFill/>
                          </a:ln>
                          <a:solidFill>
                            <a:srgbClr val="FF0000"/>
                          </a:solidFill>
                          <a:effectLst/>
                          <a:latin typeface="Agency FB" panose="020B0503020202020204" pitchFamily="34" charset="0"/>
                          <a:cs typeface="Arial" panose="020B0604020202020204" pitchFamily="34" charset="0"/>
                        </a:rPr>
                        <a:t>(2,7 %)</a:t>
                      </a:r>
                    </a:p>
                  </a:txBody>
                  <a:tcPr marT="45702" marB="45702" anchor="ctr" horzOverflow="overflow">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87028577-4A73-4BF1-4546-BF7B006254E8}"/>
              </a:ext>
            </a:extLst>
          </p:cNvPr>
          <p:cNvSpPr txBox="1"/>
          <p:nvPr/>
        </p:nvSpPr>
        <p:spPr>
          <a:xfrm>
            <a:off x="1557908" y="188640"/>
            <a:ext cx="11017224" cy="800219"/>
          </a:xfrm>
          <a:prstGeom prst="rect">
            <a:avLst/>
          </a:prstGeom>
          <a:noFill/>
        </p:spPr>
        <p:txBody>
          <a:bodyPr wrap="square" rtlCol="0">
            <a:spAutoFit/>
          </a:bodyPr>
          <a:lstStyle/>
          <a:p>
            <a:r>
              <a:rPr lang="en-US" altLang="en-US" sz="2800" b="1" dirty="0">
                <a:solidFill>
                  <a:schemeClr val="accent1"/>
                </a:solidFill>
                <a:effectLst>
                  <a:outerShdw blurRad="38100" dist="38100" dir="2700000" algn="tl">
                    <a:srgbClr val="C0C0C0"/>
                  </a:outerShdw>
                </a:effectLst>
                <a:latin typeface="+mj-lt"/>
                <a:ea typeface="+mj-ea"/>
                <a:cs typeface="+mj-cs"/>
              </a:rPr>
              <a:t>SMAA/AAWS – ÉDITION – RÉEL 2024 VS BUDGET 2024</a:t>
            </a:r>
          </a:p>
          <a:p>
            <a:endParaRPr lang="fr-CA" dirty="0"/>
          </a:p>
        </p:txBody>
      </p:sp>
    </p:spTree>
    <p:extLst>
      <p:ext uri="{BB962C8B-B14F-4D97-AF65-F5344CB8AC3E}">
        <p14:creationId xmlns:p14="http://schemas.microsoft.com/office/powerpoint/2010/main" val="40144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1A1F6C95-3BD0-591A-7480-BECD96D8169B}"/>
              </a:ext>
            </a:extLst>
          </p:cNvPr>
          <p:cNvGraphicFramePr>
            <a:graphicFrameLocks/>
          </p:cNvGraphicFramePr>
          <p:nvPr>
            <p:extLst>
              <p:ext uri="{D42A27DB-BD31-4B8C-83A1-F6EECF244321}">
                <p14:modId xmlns:p14="http://schemas.microsoft.com/office/powerpoint/2010/main" val="3690620389"/>
              </p:ext>
            </p:extLst>
          </p:nvPr>
        </p:nvGraphicFramePr>
        <p:xfrm>
          <a:off x="189755" y="464690"/>
          <a:ext cx="11999069" cy="1972291"/>
        </p:xfrm>
        <a:graphic>
          <a:graphicData uri="http://schemas.openxmlformats.org/drawingml/2006/table">
            <a:tbl>
              <a:tblPr firstRow="1" bandRow="1">
                <a:tableStyleId>{69012ECD-51FC-41F1-AA8D-1B2483CD663E}</a:tableStyleId>
              </a:tblPr>
              <a:tblGrid>
                <a:gridCol w="5312565">
                  <a:extLst>
                    <a:ext uri="{9D8B030D-6E8A-4147-A177-3AD203B41FA5}">
                      <a16:colId xmlns:a16="http://schemas.microsoft.com/office/drawing/2014/main" val="907241681"/>
                    </a:ext>
                  </a:extLst>
                </a:gridCol>
                <a:gridCol w="6686504">
                  <a:extLst>
                    <a:ext uri="{9D8B030D-6E8A-4147-A177-3AD203B41FA5}">
                      <a16:colId xmlns:a16="http://schemas.microsoft.com/office/drawing/2014/main" val="1141256466"/>
                    </a:ext>
                  </a:extLst>
                </a:gridCol>
              </a:tblGrid>
              <a:tr h="326892">
                <a:tc>
                  <a:txBody>
                    <a:bodyPr/>
                    <a:lstStyle/>
                    <a:p>
                      <a:r>
                        <a:rPr lang="fr-CA" dirty="0">
                          <a:latin typeface="Agency FB" panose="020B0503020202020204" pitchFamily="34" charset="0"/>
                        </a:rPr>
                        <a:t>Solde d’ouverture au 1</a:t>
                      </a:r>
                      <a:r>
                        <a:rPr lang="fr-CA" baseline="30000" dirty="0">
                          <a:latin typeface="Agency FB" panose="020B0503020202020204" pitchFamily="34" charset="0"/>
                        </a:rPr>
                        <a:t>er</a:t>
                      </a:r>
                      <a:r>
                        <a:rPr lang="fr-CA" dirty="0">
                          <a:latin typeface="Agency FB" panose="020B0503020202020204" pitchFamily="34" charset="0"/>
                        </a:rPr>
                        <a:t> janvier 2024</a:t>
                      </a:r>
                    </a:p>
                  </a:txBody>
                  <a:tcPr/>
                </a:tc>
                <a:tc>
                  <a:txBody>
                    <a:bodyPr/>
                    <a:lstStyle/>
                    <a:p>
                      <a:pPr algn="r"/>
                      <a:r>
                        <a:rPr lang="fr-CA" dirty="0">
                          <a:latin typeface="Agency FB" panose="020B0503020202020204" pitchFamily="34" charset="0"/>
                        </a:rPr>
                        <a:t>12 630 863</a:t>
                      </a:r>
                    </a:p>
                  </a:txBody>
                  <a:tcPr/>
                </a:tc>
                <a:extLst>
                  <a:ext uri="{0D108BD9-81ED-4DB2-BD59-A6C34878D82A}">
                    <a16:rowId xmlns:a16="http://schemas.microsoft.com/office/drawing/2014/main" val="4156323463"/>
                  </a:ext>
                </a:extLst>
              </a:tr>
              <a:tr h="326892">
                <a:tc>
                  <a:txBody>
                    <a:bodyPr/>
                    <a:lstStyle/>
                    <a:p>
                      <a:r>
                        <a:rPr lang="fr-CA" dirty="0">
                          <a:latin typeface="Agency FB" panose="020B0503020202020204" pitchFamily="34" charset="0"/>
                        </a:rPr>
                        <a:t>Gains d’investissements</a:t>
                      </a:r>
                    </a:p>
                  </a:txBody>
                  <a:tcPr/>
                </a:tc>
                <a:tc>
                  <a:txBody>
                    <a:bodyPr/>
                    <a:lstStyle/>
                    <a:p>
                      <a:pPr algn="r"/>
                      <a:r>
                        <a:rPr lang="fr-CA" dirty="0">
                          <a:latin typeface="Agency FB" panose="020B0503020202020204" pitchFamily="34" charset="0"/>
                        </a:rPr>
                        <a:t>348 527</a:t>
                      </a:r>
                    </a:p>
                  </a:txBody>
                  <a:tcPr/>
                </a:tc>
                <a:extLst>
                  <a:ext uri="{0D108BD9-81ED-4DB2-BD59-A6C34878D82A}">
                    <a16:rowId xmlns:a16="http://schemas.microsoft.com/office/drawing/2014/main" val="255528192"/>
                  </a:ext>
                </a:extLst>
              </a:tr>
              <a:tr h="326892">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CA" dirty="0">
                          <a:latin typeface="Agency FB" panose="020B0503020202020204" pitchFamily="34" charset="0"/>
                        </a:rPr>
                        <a:t>Retraits</a:t>
                      </a:r>
                    </a:p>
                  </a:txBody>
                  <a:tcPr/>
                </a:tc>
                <a:tc>
                  <a:txBody>
                    <a:bodyPr/>
                    <a:lstStyle/>
                    <a:p>
                      <a:pPr algn="r"/>
                      <a:r>
                        <a:rPr lang="fr-CA" dirty="0">
                          <a:solidFill>
                            <a:srgbClr val="FF0000"/>
                          </a:solidFill>
                          <a:latin typeface="Agency FB" panose="020B0503020202020204" pitchFamily="34" charset="0"/>
                        </a:rPr>
                        <a:t>(1 064 652)</a:t>
                      </a:r>
                    </a:p>
                  </a:txBody>
                  <a:tcPr/>
                </a:tc>
                <a:extLst>
                  <a:ext uri="{0D108BD9-81ED-4DB2-BD59-A6C34878D82A}">
                    <a16:rowId xmlns:a16="http://schemas.microsoft.com/office/drawing/2014/main" val="3943795591"/>
                  </a:ext>
                </a:extLst>
              </a:tr>
              <a:tr h="326892">
                <a:tc>
                  <a:txBody>
                    <a:bodyPr/>
                    <a:lstStyle/>
                    <a:p>
                      <a:r>
                        <a:rPr lang="fr-CA" dirty="0">
                          <a:latin typeface="Agency FB" panose="020B0503020202020204" pitchFamily="34" charset="0"/>
                        </a:rPr>
                        <a:t>Ajouts</a:t>
                      </a:r>
                    </a:p>
                  </a:txBody>
                  <a:tcPr/>
                </a:tc>
                <a:tc>
                  <a:txBody>
                    <a:bodyPr/>
                    <a:lstStyle/>
                    <a:p>
                      <a:pPr algn="r"/>
                      <a:r>
                        <a:rPr lang="fr-CA" dirty="0">
                          <a:latin typeface="Agency FB" panose="020B0503020202020204" pitchFamily="34" charset="0"/>
                        </a:rPr>
                        <a:t>0</a:t>
                      </a:r>
                    </a:p>
                  </a:txBody>
                  <a:tcPr/>
                </a:tc>
                <a:extLst>
                  <a:ext uri="{0D108BD9-81ED-4DB2-BD59-A6C34878D82A}">
                    <a16:rowId xmlns:a16="http://schemas.microsoft.com/office/drawing/2014/main" val="3591182111"/>
                  </a:ext>
                </a:extLst>
              </a:tr>
              <a:tr h="509251">
                <a:tc>
                  <a:txBody>
                    <a:bodyPr/>
                    <a:lstStyle/>
                    <a:p>
                      <a:r>
                        <a:rPr lang="fr-CA" b="1" dirty="0">
                          <a:solidFill>
                            <a:schemeClr val="bg1"/>
                          </a:solidFill>
                          <a:latin typeface="Agency FB" panose="020B0503020202020204" pitchFamily="34" charset="0"/>
                          <a:cs typeface="Arial" panose="020B0604020202020204" pitchFamily="34" charset="0"/>
                        </a:rPr>
                        <a:t>Solde de fermeture au 31 décembre 2024</a:t>
                      </a:r>
                    </a:p>
                  </a:txBody>
                  <a:tcPr>
                    <a:solidFill>
                      <a:schemeClr val="accent1"/>
                    </a:solidFill>
                  </a:tcPr>
                </a:tc>
                <a:tc>
                  <a:txBody>
                    <a:bodyPr/>
                    <a:lstStyle/>
                    <a:p>
                      <a:pPr algn="r"/>
                      <a:r>
                        <a:rPr lang="fr-CA" b="1" dirty="0">
                          <a:solidFill>
                            <a:schemeClr val="bg1"/>
                          </a:solidFill>
                          <a:latin typeface="Agency FB" panose="020B0503020202020204" pitchFamily="34" charset="0"/>
                        </a:rPr>
                        <a:t>11 914 738</a:t>
                      </a:r>
                    </a:p>
                  </a:txBody>
                  <a:tcPr>
                    <a:solidFill>
                      <a:schemeClr val="accent1"/>
                    </a:solidFill>
                  </a:tcPr>
                </a:tc>
                <a:extLst>
                  <a:ext uri="{0D108BD9-81ED-4DB2-BD59-A6C34878D82A}">
                    <a16:rowId xmlns:a16="http://schemas.microsoft.com/office/drawing/2014/main" val="316652473"/>
                  </a:ext>
                </a:extLst>
              </a:tr>
            </a:tbl>
          </a:graphicData>
        </a:graphic>
      </p:graphicFrame>
      <p:graphicFrame>
        <p:nvGraphicFramePr>
          <p:cNvPr id="4" name="Table 6">
            <a:extLst>
              <a:ext uri="{FF2B5EF4-FFF2-40B4-BE49-F238E27FC236}">
                <a16:creationId xmlns:a16="http://schemas.microsoft.com/office/drawing/2014/main" id="{16D4B92E-3C93-8BF2-00E4-2CB76A111A5F}"/>
              </a:ext>
            </a:extLst>
          </p:cNvPr>
          <p:cNvGraphicFramePr>
            <a:graphicFrameLocks noGrp="1"/>
          </p:cNvGraphicFramePr>
          <p:nvPr>
            <p:extLst>
              <p:ext uri="{D42A27DB-BD31-4B8C-83A1-F6EECF244321}">
                <p14:modId xmlns:p14="http://schemas.microsoft.com/office/powerpoint/2010/main" val="3877214225"/>
              </p:ext>
            </p:extLst>
          </p:nvPr>
        </p:nvGraphicFramePr>
        <p:xfrm>
          <a:off x="189755" y="2420888"/>
          <a:ext cx="11999069" cy="2325339"/>
        </p:xfrm>
        <a:graphic>
          <a:graphicData uri="http://schemas.openxmlformats.org/drawingml/2006/table">
            <a:tbl>
              <a:tblPr firstRow="1" bandRow="1">
                <a:tableStyleId>{5C22544A-7EE6-4342-B048-85BDC9FD1C3A}</a:tableStyleId>
              </a:tblPr>
              <a:tblGrid>
                <a:gridCol w="4885116">
                  <a:extLst>
                    <a:ext uri="{9D8B030D-6E8A-4147-A177-3AD203B41FA5}">
                      <a16:colId xmlns:a16="http://schemas.microsoft.com/office/drawing/2014/main" val="680638220"/>
                    </a:ext>
                  </a:extLst>
                </a:gridCol>
                <a:gridCol w="7113953">
                  <a:extLst>
                    <a:ext uri="{9D8B030D-6E8A-4147-A177-3AD203B41FA5}">
                      <a16:colId xmlns:a16="http://schemas.microsoft.com/office/drawing/2014/main" val="949777413"/>
                    </a:ext>
                  </a:extLst>
                </a:gridCol>
              </a:tblGrid>
              <a:tr h="285621">
                <a:tc>
                  <a:txBody>
                    <a:bodyPr/>
                    <a:lstStyle/>
                    <a:p>
                      <a:r>
                        <a:rPr lang="fr-CA" dirty="0">
                          <a:latin typeface="Agency FB" panose="020B0503020202020204" pitchFamily="34" charset="0"/>
                        </a:rPr>
                        <a:t>Composition du solde final</a:t>
                      </a:r>
                    </a:p>
                  </a:txBody>
                  <a:tcPr/>
                </a:tc>
                <a:tc>
                  <a:txBody>
                    <a:bodyPr/>
                    <a:lstStyle/>
                    <a:p>
                      <a:endParaRPr lang="en-US"/>
                    </a:p>
                  </a:txBody>
                  <a:tcPr/>
                </a:tc>
                <a:extLst>
                  <a:ext uri="{0D108BD9-81ED-4DB2-BD59-A6C34878D82A}">
                    <a16:rowId xmlns:a16="http://schemas.microsoft.com/office/drawing/2014/main" val="2431329154"/>
                  </a:ext>
                </a:extLst>
              </a:tr>
              <a:tr h="418197">
                <a:tc>
                  <a:txBody>
                    <a:bodyPr/>
                    <a:lstStyle/>
                    <a:p>
                      <a:r>
                        <a:rPr lang="fr-CA" dirty="0">
                          <a:latin typeface="Agency FB" panose="020B0503020202020204" pitchFamily="34" charset="0"/>
                        </a:rPr>
                        <a:t>Argent liquide</a:t>
                      </a:r>
                    </a:p>
                  </a:txBody>
                  <a:tcPr/>
                </a:tc>
                <a:tc>
                  <a:txBody>
                    <a:bodyPr/>
                    <a:lstStyle/>
                    <a:p>
                      <a:pPr algn="r"/>
                      <a:r>
                        <a:rPr lang="fr-CA" dirty="0">
                          <a:latin typeface="Agency FB" panose="020B0503020202020204" pitchFamily="34" charset="0"/>
                        </a:rPr>
                        <a:t>4 268 422</a:t>
                      </a:r>
                    </a:p>
                  </a:txBody>
                  <a:tcPr/>
                </a:tc>
                <a:extLst>
                  <a:ext uri="{0D108BD9-81ED-4DB2-BD59-A6C34878D82A}">
                    <a16:rowId xmlns:a16="http://schemas.microsoft.com/office/drawing/2014/main" val="1386257630"/>
                  </a:ext>
                </a:extLst>
              </a:tr>
              <a:tr h="285621">
                <a:tc>
                  <a:txBody>
                    <a:bodyPr/>
                    <a:lstStyle/>
                    <a:p>
                      <a:r>
                        <a:rPr lang="fr-CA" dirty="0">
                          <a:latin typeface="Agency FB" panose="020B0503020202020204" pitchFamily="34" charset="0"/>
                        </a:rPr>
                        <a:t>Certificats de dépôt (CDAR)</a:t>
                      </a:r>
                    </a:p>
                  </a:txBody>
                  <a:tcPr/>
                </a:tc>
                <a:tc>
                  <a:txBody>
                    <a:bodyPr/>
                    <a:lstStyle/>
                    <a:p>
                      <a:pPr algn="r"/>
                      <a:r>
                        <a:rPr lang="fr-CA" dirty="0">
                          <a:latin typeface="Agency FB" panose="020B0503020202020204" pitchFamily="34" charset="0"/>
                        </a:rPr>
                        <a:t>8 030 470</a:t>
                      </a:r>
                    </a:p>
                  </a:txBody>
                  <a:tcPr/>
                </a:tc>
                <a:extLst>
                  <a:ext uri="{0D108BD9-81ED-4DB2-BD59-A6C34878D82A}">
                    <a16:rowId xmlns:a16="http://schemas.microsoft.com/office/drawing/2014/main" val="2564668803"/>
                  </a:ext>
                </a:extLst>
              </a:tr>
              <a:tr h="285621">
                <a:tc>
                  <a:txBody>
                    <a:bodyPr/>
                    <a:lstStyle/>
                    <a:p>
                      <a:r>
                        <a:rPr lang="fr-CA" dirty="0">
                          <a:latin typeface="Agency FB" panose="020B0503020202020204" pitchFamily="34" charset="0"/>
                          <a:cs typeface="Arial" panose="020B0604020202020204" pitchFamily="34" charset="0"/>
                        </a:rPr>
                        <a:t>Intérêts courus</a:t>
                      </a:r>
                    </a:p>
                  </a:txBody>
                  <a:tcPr/>
                </a:tc>
                <a:tc>
                  <a:txBody>
                    <a:bodyPr/>
                    <a:lstStyle/>
                    <a:p>
                      <a:pPr algn="r"/>
                      <a:r>
                        <a:rPr lang="fr-CA" dirty="0">
                          <a:latin typeface="Agency FB" panose="020B0503020202020204" pitchFamily="34" charset="0"/>
                        </a:rPr>
                        <a:t>155 846</a:t>
                      </a:r>
                    </a:p>
                  </a:txBody>
                  <a:tcPr/>
                </a:tc>
                <a:extLst>
                  <a:ext uri="{0D108BD9-81ED-4DB2-BD59-A6C34878D82A}">
                    <a16:rowId xmlns:a16="http://schemas.microsoft.com/office/drawing/2014/main" val="725908465"/>
                  </a:ext>
                </a:extLst>
              </a:tr>
              <a:tr h="444102">
                <a:tc>
                  <a:txBody>
                    <a:bodyPr/>
                    <a:lstStyle/>
                    <a:p>
                      <a:r>
                        <a:rPr lang="fr-CA" dirty="0">
                          <a:latin typeface="Agency FB" panose="020B0503020202020204" pitchFamily="34" charset="0"/>
                        </a:rPr>
                        <a:t>Moins dette d’abonnements, </a:t>
                      </a:r>
                      <a:r>
                        <a:rPr lang="fr-CA" dirty="0" err="1">
                          <a:latin typeface="Agency FB" panose="020B0503020202020204" pitchFamily="34" charset="0"/>
                        </a:rPr>
                        <a:t>Grapevine</a:t>
                      </a:r>
                      <a:endParaRPr lang="fr-CA" dirty="0">
                        <a:latin typeface="Agency FB" panose="020B0503020202020204" pitchFamily="34" charset="0"/>
                      </a:endParaRPr>
                    </a:p>
                  </a:txBody>
                  <a:tcPr/>
                </a:tc>
                <a:tc>
                  <a:txBody>
                    <a:bodyPr/>
                    <a:lstStyle/>
                    <a:p>
                      <a:pPr algn="r"/>
                      <a:r>
                        <a:rPr lang="fr-CA" dirty="0">
                          <a:solidFill>
                            <a:srgbClr val="FF0000"/>
                          </a:solidFill>
                          <a:latin typeface="Agency FB" panose="020B0503020202020204" pitchFamily="34" charset="0"/>
                        </a:rPr>
                        <a:t>(540 000)</a:t>
                      </a:r>
                    </a:p>
                  </a:txBody>
                  <a:tcPr/>
                </a:tc>
                <a:extLst>
                  <a:ext uri="{0D108BD9-81ED-4DB2-BD59-A6C34878D82A}">
                    <a16:rowId xmlns:a16="http://schemas.microsoft.com/office/drawing/2014/main" val="1800855634"/>
                  </a:ext>
                </a:extLst>
              </a:tr>
              <a:tr h="285621">
                <a:tc>
                  <a:txBody>
                    <a:bodyPr/>
                    <a:lstStyle/>
                    <a:p>
                      <a:r>
                        <a:rPr lang="fr-CA" b="1" dirty="0">
                          <a:solidFill>
                            <a:schemeClr val="bg1"/>
                          </a:solidFill>
                        </a:rPr>
                        <a:t>Solde de fermeture</a:t>
                      </a:r>
                    </a:p>
                  </a:txBody>
                  <a:tcPr>
                    <a:solidFill>
                      <a:schemeClr val="accent1"/>
                    </a:solidFill>
                  </a:tcPr>
                </a:tc>
                <a:tc>
                  <a:txBody>
                    <a:bodyPr/>
                    <a:lstStyle/>
                    <a:p>
                      <a:pPr algn="r"/>
                      <a:r>
                        <a:rPr lang="fr-CA" b="1" dirty="0">
                          <a:solidFill>
                            <a:schemeClr val="bg1"/>
                          </a:solidFill>
                          <a:latin typeface="Arial" panose="020B0604020202020204" pitchFamily="34" charset="0"/>
                          <a:cs typeface="Arial" panose="020B0604020202020204" pitchFamily="34" charset="0"/>
                        </a:rPr>
                        <a:t>11 914 738</a:t>
                      </a:r>
                    </a:p>
                  </a:txBody>
                  <a:tcPr>
                    <a:solidFill>
                      <a:schemeClr val="accent1"/>
                    </a:solidFill>
                  </a:tcPr>
                </a:tc>
                <a:extLst>
                  <a:ext uri="{0D108BD9-81ED-4DB2-BD59-A6C34878D82A}">
                    <a16:rowId xmlns:a16="http://schemas.microsoft.com/office/drawing/2014/main" val="3222427350"/>
                  </a:ext>
                </a:extLst>
              </a:tr>
            </a:tbl>
          </a:graphicData>
        </a:graphic>
      </p:graphicFrame>
      <p:graphicFrame>
        <p:nvGraphicFramePr>
          <p:cNvPr id="5" name="Table 5">
            <a:extLst>
              <a:ext uri="{FF2B5EF4-FFF2-40B4-BE49-F238E27FC236}">
                <a16:creationId xmlns:a16="http://schemas.microsoft.com/office/drawing/2014/main" id="{20BF63E2-8AB5-9EE6-CEA6-C8480188A015}"/>
              </a:ext>
            </a:extLst>
          </p:cNvPr>
          <p:cNvGraphicFramePr/>
          <p:nvPr>
            <p:extLst>
              <p:ext uri="{D42A27DB-BD31-4B8C-83A1-F6EECF244321}">
                <p14:modId xmlns:p14="http://schemas.microsoft.com/office/powerpoint/2010/main" val="2879738495"/>
              </p:ext>
            </p:extLst>
          </p:nvPr>
        </p:nvGraphicFramePr>
        <p:xfrm>
          <a:off x="189756" y="4821187"/>
          <a:ext cx="11999068" cy="1920181"/>
        </p:xfrm>
        <a:graphic>
          <a:graphicData uri="http://schemas.openxmlformats.org/drawingml/2006/table">
            <a:tbl>
              <a:tblPr firstRow="1" bandRow="1">
                <a:tableStyleId>{69012ECD-51FC-41F1-AA8D-1B2483CD663E}</a:tableStyleId>
              </a:tblPr>
              <a:tblGrid>
                <a:gridCol w="6691788">
                  <a:extLst>
                    <a:ext uri="{9D8B030D-6E8A-4147-A177-3AD203B41FA5}">
                      <a16:colId xmlns:a16="http://schemas.microsoft.com/office/drawing/2014/main" val="907241681"/>
                    </a:ext>
                  </a:extLst>
                </a:gridCol>
                <a:gridCol w="2653640">
                  <a:extLst>
                    <a:ext uri="{9D8B030D-6E8A-4147-A177-3AD203B41FA5}">
                      <a16:colId xmlns:a16="http://schemas.microsoft.com/office/drawing/2014/main" val="1141256466"/>
                    </a:ext>
                  </a:extLst>
                </a:gridCol>
                <a:gridCol w="2653640">
                  <a:extLst>
                    <a:ext uri="{9D8B030D-6E8A-4147-A177-3AD203B41FA5}">
                      <a16:colId xmlns:a16="http://schemas.microsoft.com/office/drawing/2014/main" val="856937811"/>
                    </a:ext>
                  </a:extLst>
                </a:gridCol>
              </a:tblGrid>
              <a:tr h="1066767">
                <a:tc>
                  <a:txBody>
                    <a:bodyPr/>
                    <a:lstStyle/>
                    <a:p>
                      <a:r>
                        <a:rPr lang="fr-CA" dirty="0">
                          <a:latin typeface="Agency FB" panose="020B0503020202020204" pitchFamily="34" charset="0"/>
                          <a:cs typeface="Arial" panose="020B0604020202020204" pitchFamily="34" charset="0"/>
                        </a:rPr>
                        <a:t>Nombre de mois de détention des dépenses</a:t>
                      </a:r>
                    </a:p>
                  </a:txBody>
                  <a:tcPr anchor="ctr"/>
                </a:tc>
                <a:tc>
                  <a:txBody>
                    <a:bodyPr/>
                    <a:lstStyle/>
                    <a:p>
                      <a:pPr algn="r"/>
                      <a:r>
                        <a:rPr lang="fr-CA" dirty="0">
                          <a:latin typeface="Agency FB" panose="020B0503020202020204" pitchFamily="34" charset="0"/>
                        </a:rPr>
                        <a:t>Basés sur les dépenses réelles de 2024</a:t>
                      </a:r>
                    </a:p>
                  </a:txBody>
                  <a:tcPr/>
                </a:tc>
                <a:tc>
                  <a:txBody>
                    <a:bodyPr/>
                    <a:lstStyle/>
                    <a:p>
                      <a:pPr algn="r"/>
                      <a:r>
                        <a:rPr lang="fr-CA" dirty="0">
                          <a:latin typeface="Agency FB" panose="020B0503020202020204" pitchFamily="34" charset="0"/>
                        </a:rPr>
                        <a:t>Basés sur les dépenses du budget 2025</a:t>
                      </a:r>
                    </a:p>
                  </a:txBody>
                  <a:tcPr/>
                </a:tc>
                <a:extLst>
                  <a:ext uri="{0D108BD9-81ED-4DB2-BD59-A6C34878D82A}">
                    <a16:rowId xmlns:a16="http://schemas.microsoft.com/office/drawing/2014/main" val="4156323463"/>
                  </a:ext>
                </a:extLst>
              </a:tr>
              <a:tr h="426707">
                <a:tc>
                  <a:txBody>
                    <a:bodyPr/>
                    <a:lstStyle/>
                    <a:p>
                      <a:r>
                        <a:rPr lang="fr-CA" dirty="0">
                          <a:latin typeface="Agency FB" panose="020B0503020202020204" pitchFamily="34" charset="0"/>
                        </a:rPr>
                        <a:t>1</a:t>
                      </a:r>
                      <a:r>
                        <a:rPr lang="fr-CA" baseline="30000" dirty="0">
                          <a:latin typeface="Agency FB" panose="020B0503020202020204" pitchFamily="34" charset="0"/>
                        </a:rPr>
                        <a:t>er</a:t>
                      </a:r>
                      <a:r>
                        <a:rPr lang="fr-CA" dirty="0">
                          <a:latin typeface="Agency FB" panose="020B0503020202020204" pitchFamily="34" charset="0"/>
                        </a:rPr>
                        <a:t> janvier 2024</a:t>
                      </a:r>
                    </a:p>
                  </a:txBody>
                  <a:tcPr/>
                </a:tc>
                <a:tc>
                  <a:txBody>
                    <a:bodyPr/>
                    <a:lstStyle/>
                    <a:p>
                      <a:pPr algn="r"/>
                      <a:r>
                        <a:rPr lang="fr-CA" dirty="0">
                          <a:latin typeface="Agency FB" panose="020B0503020202020204" pitchFamily="34" charset="0"/>
                        </a:rPr>
                        <a:t>6,95</a:t>
                      </a:r>
                    </a:p>
                  </a:txBody>
                  <a:tcPr/>
                </a:tc>
                <a:tc>
                  <a:txBody>
                    <a:bodyPr/>
                    <a:lstStyle/>
                    <a:p>
                      <a:pPr algn="r"/>
                      <a:r>
                        <a:rPr lang="fr-CA" dirty="0">
                          <a:latin typeface="Agency FB" panose="020B0503020202020204" pitchFamily="34" charset="0"/>
                        </a:rPr>
                        <a:t>6,79</a:t>
                      </a:r>
                    </a:p>
                  </a:txBody>
                  <a:tcPr/>
                </a:tc>
                <a:extLst>
                  <a:ext uri="{0D108BD9-81ED-4DB2-BD59-A6C34878D82A}">
                    <a16:rowId xmlns:a16="http://schemas.microsoft.com/office/drawing/2014/main" val="255528192"/>
                  </a:ext>
                </a:extLst>
              </a:tr>
              <a:tr h="426707">
                <a:tc>
                  <a:txBody>
                    <a:bodyPr/>
                    <a:lstStyle/>
                    <a:p>
                      <a:r>
                        <a:rPr lang="fr-CA" dirty="0">
                          <a:latin typeface="Agency FB" panose="020B0503020202020204" pitchFamily="34" charset="0"/>
                        </a:rPr>
                        <a:t>31 décembre 2024</a:t>
                      </a:r>
                    </a:p>
                  </a:txBody>
                  <a:tcPr/>
                </a:tc>
                <a:tc>
                  <a:txBody>
                    <a:bodyPr/>
                    <a:lstStyle/>
                    <a:p>
                      <a:pPr algn="r"/>
                      <a:r>
                        <a:rPr lang="fr-CA" dirty="0">
                          <a:latin typeface="Agency FB" panose="020B0503020202020204" pitchFamily="34" charset="0"/>
                        </a:rPr>
                        <a:t>6,56</a:t>
                      </a:r>
                    </a:p>
                  </a:txBody>
                  <a:tcPr/>
                </a:tc>
                <a:tc>
                  <a:txBody>
                    <a:bodyPr/>
                    <a:lstStyle/>
                    <a:p>
                      <a:pPr algn="r"/>
                      <a:r>
                        <a:rPr lang="fr-CA" dirty="0">
                          <a:latin typeface="Agency FB" panose="020B0503020202020204" pitchFamily="34" charset="0"/>
                        </a:rPr>
                        <a:t>6,40</a:t>
                      </a:r>
                    </a:p>
                  </a:txBody>
                  <a:tcPr/>
                </a:tc>
                <a:extLst>
                  <a:ext uri="{0D108BD9-81ED-4DB2-BD59-A6C34878D82A}">
                    <a16:rowId xmlns:a16="http://schemas.microsoft.com/office/drawing/2014/main" val="2455480638"/>
                  </a:ext>
                </a:extLst>
              </a:tr>
            </a:tbl>
          </a:graphicData>
        </a:graphic>
      </p:graphicFrame>
      <p:sp>
        <p:nvSpPr>
          <p:cNvPr id="6" name="TextBox 5">
            <a:extLst>
              <a:ext uri="{FF2B5EF4-FFF2-40B4-BE49-F238E27FC236}">
                <a16:creationId xmlns:a16="http://schemas.microsoft.com/office/drawing/2014/main" id="{53E051F0-CC25-D774-CA89-B386A7098F99}"/>
              </a:ext>
            </a:extLst>
          </p:cNvPr>
          <p:cNvSpPr txBox="1"/>
          <p:nvPr/>
        </p:nvSpPr>
        <p:spPr>
          <a:xfrm>
            <a:off x="189755" y="116632"/>
            <a:ext cx="11953329" cy="369332"/>
          </a:xfrm>
          <a:prstGeom prst="rect">
            <a:avLst/>
          </a:prstGeom>
          <a:noFill/>
        </p:spPr>
        <p:txBody>
          <a:bodyPr wrap="square" rtlCol="0">
            <a:spAutoFit/>
          </a:bodyPr>
          <a:lstStyle/>
          <a:p>
            <a:pPr algn="ctr"/>
            <a:r>
              <a:rPr lang="fr-CA" sz="1800" b="1" noProof="0" dirty="0">
                <a:solidFill>
                  <a:schemeClr val="accent2">
                    <a:lumMod val="75000"/>
                  </a:schemeClr>
                </a:solidFill>
                <a:latin typeface="Arial Black" panose="020B0A04020102020204" pitchFamily="34" charset="0"/>
              </a:rPr>
              <a:t>RÉSERVE PRUDENTE DE 2024 </a:t>
            </a:r>
            <a:endParaRPr lang="fr-CA" dirty="0">
              <a:solidFill>
                <a:schemeClr val="accent2">
                  <a:lumMod val="75000"/>
                </a:schemeClr>
              </a:solidFill>
            </a:endParaRPr>
          </a:p>
        </p:txBody>
      </p:sp>
    </p:spTree>
    <p:extLst>
      <p:ext uri="{BB962C8B-B14F-4D97-AF65-F5344CB8AC3E}">
        <p14:creationId xmlns:p14="http://schemas.microsoft.com/office/powerpoint/2010/main" val="301159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ign with black text on it&#10;&#10;AI-generated content may be incorrect.">
            <a:extLst>
              <a:ext uri="{FF2B5EF4-FFF2-40B4-BE49-F238E27FC236}">
                <a16:creationId xmlns:a16="http://schemas.microsoft.com/office/drawing/2014/main" id="{418E1A3B-971F-421D-98B8-C5EAC52300B8}"/>
              </a:ext>
              <a:ext uri="{C183D7F6-B498-43B3-948B-1728B52AA6E4}">
                <adec:decorative xmlns:adec="http://schemas.microsoft.com/office/drawing/2017/decorative" val="0"/>
              </a:ext>
            </a:extLst>
          </p:cNvPr>
          <p:cNvPicPr>
            <a:picLocks noChangeAspect="1"/>
          </p:cNvPicPr>
          <p:nvPr/>
        </p:nvPicPr>
        <p:blipFill rotWithShape="1">
          <a:blip r:embed="rId2"/>
          <a:srcRect t="19640" r="-1" b="13772"/>
          <a:stretch/>
        </p:blipFill>
        <p:spPr>
          <a:xfrm rot="5400000">
            <a:off x="-845790" y="1800250"/>
            <a:ext cx="5288032" cy="2640877"/>
          </a:xfrm>
          <a:prstGeom prst="rect">
            <a:avLst/>
          </a:prstGeom>
        </p:spPr>
      </p:pic>
      <p:pic>
        <p:nvPicPr>
          <p:cNvPr id="4" name="Picture 3" descr="A table with books and a sign on it&#10;&#10;AI-generated content may be incorrect.">
            <a:extLst>
              <a:ext uri="{FF2B5EF4-FFF2-40B4-BE49-F238E27FC236}">
                <a16:creationId xmlns:a16="http://schemas.microsoft.com/office/drawing/2014/main" id="{57FB5B76-6E43-A596-4BDE-AC6A7B7DC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868" y="4293096"/>
            <a:ext cx="4064000" cy="2332831"/>
          </a:xfrm>
          <a:prstGeom prst="rect">
            <a:avLst/>
          </a:prstGeom>
        </p:spPr>
      </p:pic>
      <p:pic>
        <p:nvPicPr>
          <p:cNvPr id="10" name="Picture 9" descr="A sign with a picture of a table&#10;&#10;AI-generated content may be incorrect.">
            <a:extLst>
              <a:ext uri="{FF2B5EF4-FFF2-40B4-BE49-F238E27FC236}">
                <a16:creationId xmlns:a16="http://schemas.microsoft.com/office/drawing/2014/main" id="{530BF78A-0500-D70E-2AE6-C5D708EA6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18148" y="260648"/>
            <a:ext cx="3672408" cy="3240360"/>
          </a:xfrm>
          <a:prstGeom prst="rect">
            <a:avLst/>
          </a:prstGeom>
        </p:spPr>
      </p:pic>
      <p:pic>
        <p:nvPicPr>
          <p:cNvPr id="12" name="Picture 11" descr="A book on a table&#10;&#10;AI-generated content may be incorrect.">
            <a:extLst>
              <a:ext uri="{FF2B5EF4-FFF2-40B4-BE49-F238E27FC236}">
                <a16:creationId xmlns:a16="http://schemas.microsoft.com/office/drawing/2014/main" id="{91836C63-EBC3-C556-DA95-AB1AAFBEA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5232" y="836712"/>
            <a:ext cx="4064000" cy="3048000"/>
          </a:xfrm>
          <a:prstGeom prst="rect">
            <a:avLst/>
          </a:prstGeom>
        </p:spPr>
      </p:pic>
    </p:spTree>
    <p:extLst>
      <p:ext uri="{BB962C8B-B14F-4D97-AF65-F5344CB8AC3E}">
        <p14:creationId xmlns:p14="http://schemas.microsoft.com/office/powerpoint/2010/main" val="20891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8450831-6CA0-A5CE-5A6A-8EA69919113B}"/>
              </a:ext>
            </a:extLst>
          </p:cNvPr>
          <p:cNvSpPr txBox="1">
            <a:spLocks/>
          </p:cNvSpPr>
          <p:nvPr/>
        </p:nvSpPr>
        <p:spPr>
          <a:xfrm>
            <a:off x="105507" y="1142999"/>
            <a:ext cx="12039600" cy="4536831"/>
          </a:xfrm>
          <a:prstGeom prst="rect">
            <a:avLst/>
          </a:prstGeom>
        </p:spPr>
        <p:txBody>
          <a:bodyPr>
            <a:normAutofit lnSpcReduction="10000"/>
          </a:bodyPr>
          <a:lst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a:lstStyle>
          <a:p>
            <a:pPr>
              <a:buClr>
                <a:srgbClr val="3366FF"/>
              </a:buClr>
              <a:buFont typeface="Wingdings" panose="05000000000000000000" pitchFamily="2" charset="2"/>
              <a:buChar char="v"/>
            </a:pPr>
            <a:r>
              <a:rPr lang="fr-CA" dirty="0">
                <a:latin typeface="Agency FB" panose="020B0503020202020204" pitchFamily="34" charset="0"/>
              </a:rPr>
              <a:t>Concept de la réserve prudente du CSG – différent de celui de la réserve de votre groupe d’attache.</a:t>
            </a:r>
          </a:p>
          <a:p>
            <a:pPr>
              <a:buClr>
                <a:srgbClr val="3366FF"/>
              </a:buClr>
              <a:buFont typeface="Wingdings" panose="05000000000000000000" pitchFamily="2" charset="2"/>
              <a:buChar char="v"/>
            </a:pPr>
            <a:r>
              <a:rPr lang="fr-CA" dirty="0">
                <a:latin typeface="Agency FB" panose="020B0503020202020204" pitchFamily="34" charset="0"/>
              </a:rPr>
              <a:t>Le Fonds de réserve du CSG couvre beaucoup plus de situations.</a:t>
            </a:r>
          </a:p>
          <a:p>
            <a:pPr>
              <a:buClr>
                <a:srgbClr val="3366FF"/>
              </a:buClr>
              <a:buFont typeface="Wingdings" panose="05000000000000000000" pitchFamily="2" charset="2"/>
              <a:buChar char="v"/>
            </a:pPr>
            <a:r>
              <a:rPr lang="fr-CA" dirty="0">
                <a:latin typeface="Agency FB" panose="020B0503020202020204" pitchFamily="34" charset="0"/>
              </a:rPr>
              <a:t>En 1967, la Conférence des Services généraux a émis la résolution suivante : « que le CSG utilise le Fonds de réserve à toutes les fins autorisées par le conseil d’administration ». </a:t>
            </a:r>
          </a:p>
          <a:p>
            <a:pPr>
              <a:buClr>
                <a:srgbClr val="3366FF"/>
              </a:buClr>
              <a:buFont typeface="Wingdings" panose="05000000000000000000" pitchFamily="2" charset="2"/>
              <a:buChar char="v"/>
            </a:pPr>
            <a:r>
              <a:rPr lang="fr-CA" dirty="0">
                <a:latin typeface="Agency FB" panose="020B0503020202020204" pitchFamily="34" charset="0"/>
              </a:rPr>
              <a:t>D’une manière générale, il peut s’agir des éléments suivants, qu’ils soient planifiés ou non : </a:t>
            </a:r>
          </a:p>
          <a:p>
            <a:pPr lvl="1">
              <a:buClr>
                <a:srgbClr val="3366FF"/>
              </a:buClr>
              <a:buFont typeface="Wingdings" panose="05000000000000000000" pitchFamily="2" charset="2"/>
              <a:buChar char="v"/>
            </a:pPr>
            <a:r>
              <a:rPr lang="fr-CA" sz="2800" dirty="0">
                <a:latin typeface="Agency FB" panose="020B0503020202020204" pitchFamily="34" charset="0"/>
              </a:rPr>
              <a:t>déficits d’exploitation d’AAWS ou de </a:t>
            </a:r>
            <a:r>
              <a:rPr lang="fr-CA" sz="2800" dirty="0" err="1">
                <a:latin typeface="Agency FB" panose="020B0503020202020204" pitchFamily="34" charset="0"/>
              </a:rPr>
              <a:t>Grapevine</a:t>
            </a:r>
            <a:r>
              <a:rPr lang="fr-CA" sz="2800" dirty="0">
                <a:latin typeface="Agency FB" panose="020B0503020202020204" pitchFamily="34" charset="0"/>
              </a:rPr>
              <a:t>;</a:t>
            </a:r>
          </a:p>
          <a:p>
            <a:pPr lvl="1">
              <a:buClr>
                <a:srgbClr val="3366FF"/>
              </a:buClr>
              <a:buFont typeface="Wingdings" panose="05000000000000000000" pitchFamily="2" charset="2"/>
              <a:buChar char="v"/>
            </a:pPr>
            <a:r>
              <a:rPr lang="fr-CA" sz="2800" dirty="0">
                <a:latin typeface="Agency FB" panose="020B0503020202020204" pitchFamily="34" charset="0"/>
              </a:rPr>
              <a:t>dépenses périodiques telles que la rénovation d’un bureau ou une mise à niveau technique majeure;</a:t>
            </a:r>
          </a:p>
          <a:p>
            <a:pPr lvl="1">
              <a:buClr>
                <a:srgbClr val="3366FF"/>
              </a:buClr>
              <a:buFont typeface="Wingdings" panose="05000000000000000000" pitchFamily="2" charset="2"/>
              <a:buChar char="v"/>
            </a:pPr>
            <a:r>
              <a:rPr lang="fr-CA" sz="2800" dirty="0">
                <a:latin typeface="Agency FB" panose="020B0503020202020204" pitchFamily="34" charset="0"/>
              </a:rPr>
              <a:t>dépenses extraordinaires en dehors des activités « normales ».</a:t>
            </a:r>
          </a:p>
          <a:p>
            <a:pPr>
              <a:buClr>
                <a:srgbClr val="3366FF"/>
              </a:buClr>
              <a:buFont typeface="Wingdings" panose="05000000000000000000" pitchFamily="2" charset="2"/>
              <a:buChar char="v"/>
            </a:pPr>
            <a:r>
              <a:rPr lang="fr-CA" dirty="0">
                <a:latin typeface="Agency FB" panose="020B0503020202020204" pitchFamily="34" charset="0"/>
              </a:rPr>
              <a:t>Le Conseil des Services généraux a adopté une politique du Fonds de réserve en 2022.</a:t>
            </a:r>
          </a:p>
          <a:p>
            <a:pPr lvl="1">
              <a:buClr>
                <a:srgbClr val="3366FF"/>
              </a:buClr>
              <a:buFont typeface="Wingdings" panose="05000000000000000000" pitchFamily="2" charset="2"/>
              <a:buChar char="v"/>
            </a:pPr>
            <a:endParaRPr lang="fr-CA" dirty="0">
              <a:latin typeface="Arial Narrow" pitchFamily="34" charset="0"/>
            </a:endParaRPr>
          </a:p>
          <a:p>
            <a:pPr>
              <a:buClr>
                <a:srgbClr val="3366FF"/>
              </a:buClr>
              <a:buFont typeface="Wingdings" panose="05000000000000000000" pitchFamily="2" charset="2"/>
              <a:buChar char="v"/>
            </a:pPr>
            <a:endParaRPr lang="fr-CA" dirty="0">
              <a:latin typeface="Arial Narrow" pitchFamily="34" charset="0"/>
            </a:endParaRPr>
          </a:p>
          <a:p>
            <a:pPr marL="0" indent="0">
              <a:buClr>
                <a:srgbClr val="3366FF"/>
              </a:buClr>
              <a:buFont typeface="Arial" pitchFamily="34" charset="0"/>
              <a:buNone/>
            </a:pPr>
            <a:endParaRPr lang="fr-CA" sz="800" dirty="0">
              <a:latin typeface="Arial Narrow" pitchFamily="34" charset="0"/>
            </a:endParaRPr>
          </a:p>
          <a:p>
            <a:endParaRPr lang="fr-CA" dirty="0"/>
          </a:p>
        </p:txBody>
      </p:sp>
      <p:sp>
        <p:nvSpPr>
          <p:cNvPr id="3" name="TextBox 2">
            <a:extLst>
              <a:ext uri="{FF2B5EF4-FFF2-40B4-BE49-F238E27FC236}">
                <a16:creationId xmlns:a16="http://schemas.microsoft.com/office/drawing/2014/main" id="{C551C889-253B-5906-8A54-039F6E97698E}"/>
              </a:ext>
            </a:extLst>
          </p:cNvPr>
          <p:cNvSpPr txBox="1"/>
          <p:nvPr/>
        </p:nvSpPr>
        <p:spPr>
          <a:xfrm>
            <a:off x="105508" y="332656"/>
            <a:ext cx="12039599" cy="523220"/>
          </a:xfrm>
          <a:prstGeom prst="rect">
            <a:avLst/>
          </a:prstGeom>
          <a:noFill/>
        </p:spPr>
        <p:txBody>
          <a:bodyPr wrap="square" rtlCol="0">
            <a:spAutoFit/>
          </a:bodyPr>
          <a:lstStyle/>
          <a:p>
            <a:pPr algn="ctr"/>
            <a:r>
              <a:rPr lang="fr-CA" sz="2800" b="1" dirty="0">
                <a:solidFill>
                  <a:schemeClr val="accent1"/>
                </a:solidFill>
                <a:effectLst>
                  <a:outerShdw blurRad="38100" dist="38100" dir="2700000" algn="tl">
                    <a:srgbClr val="C0C0C0"/>
                  </a:outerShdw>
                </a:effectLst>
                <a:latin typeface="+mj-lt"/>
                <a:ea typeface="+mj-ea"/>
                <a:cs typeface="+mj-cs"/>
              </a:rPr>
              <a:t>UTILISATION DU FONDS DE RÉSERVE DU CSG </a:t>
            </a:r>
          </a:p>
        </p:txBody>
      </p:sp>
    </p:spTree>
    <p:extLst>
      <p:ext uri="{BB962C8B-B14F-4D97-AF65-F5344CB8AC3E}">
        <p14:creationId xmlns:p14="http://schemas.microsoft.com/office/powerpoint/2010/main" val="12568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a:extLst>
              <a:ext uri="{FF2B5EF4-FFF2-40B4-BE49-F238E27FC236}">
                <a16:creationId xmlns:a16="http://schemas.microsoft.com/office/drawing/2014/main" id="{349288D8-DF39-4A2A-CD25-300EEE5F6267}"/>
              </a:ext>
            </a:extLst>
          </p:cNvPr>
          <p:cNvGraphicFramePr>
            <a:graphicFrameLocks/>
          </p:cNvGraphicFramePr>
          <p:nvPr>
            <p:extLst>
              <p:ext uri="{D42A27DB-BD31-4B8C-83A1-F6EECF244321}">
                <p14:modId xmlns:p14="http://schemas.microsoft.com/office/powerpoint/2010/main" val="3691702722"/>
              </p:ext>
            </p:extLst>
          </p:nvPr>
        </p:nvGraphicFramePr>
        <p:xfrm>
          <a:off x="549796" y="1484784"/>
          <a:ext cx="10945216" cy="4896540"/>
        </p:xfrm>
        <a:graphic>
          <a:graphicData uri="http://schemas.openxmlformats.org/drawingml/2006/table">
            <a:tbl>
              <a:tblPr bandRow="1">
                <a:tableStyleId>{5C22544A-7EE6-4342-B048-85BDC9FD1C3A}</a:tableStyleId>
              </a:tblPr>
              <a:tblGrid>
                <a:gridCol w="5400600">
                  <a:extLst>
                    <a:ext uri="{9D8B030D-6E8A-4147-A177-3AD203B41FA5}">
                      <a16:colId xmlns:a16="http://schemas.microsoft.com/office/drawing/2014/main" val="2337910434"/>
                    </a:ext>
                  </a:extLst>
                </a:gridCol>
                <a:gridCol w="5544616">
                  <a:extLst>
                    <a:ext uri="{9D8B030D-6E8A-4147-A177-3AD203B41FA5}">
                      <a16:colId xmlns:a16="http://schemas.microsoft.com/office/drawing/2014/main" val="251175439"/>
                    </a:ext>
                  </a:extLst>
                </a:gridCol>
              </a:tblGrid>
              <a:tr h="445140">
                <a:tc>
                  <a:txBody>
                    <a:bodyPr/>
                    <a:lstStyle/>
                    <a:p>
                      <a:r>
                        <a:rPr lang="en-US" b="1" dirty="0">
                          <a:solidFill>
                            <a:schemeClr val="bg1"/>
                          </a:solidFill>
                          <a:latin typeface="Agency FB" panose="020B0503020202020204" pitchFamily="34" charset="0"/>
                        </a:rPr>
                        <a:t>REVENU</a:t>
                      </a:r>
                    </a:p>
                  </a:txBody>
                  <a:tcPr>
                    <a:solidFill>
                      <a:schemeClr val="accent2">
                        <a:lumMod val="75000"/>
                      </a:schemeClr>
                    </a:solidFill>
                  </a:tcPr>
                </a:tc>
                <a:tc>
                  <a:txBody>
                    <a:bodyPr/>
                    <a:lstStyle/>
                    <a:p>
                      <a:endParaRPr lang="en-US" b="1" dirty="0">
                        <a:latin typeface="Agency FB" panose="020B0503020202020204" pitchFamily="34" charset="0"/>
                      </a:endParaRPr>
                    </a:p>
                  </a:txBody>
                  <a:tcPr>
                    <a:solidFill>
                      <a:schemeClr val="accent2">
                        <a:lumMod val="75000"/>
                      </a:schemeClr>
                    </a:solidFill>
                  </a:tcPr>
                </a:tc>
                <a:extLst>
                  <a:ext uri="{0D108BD9-81ED-4DB2-BD59-A6C34878D82A}">
                    <a16:rowId xmlns:a16="http://schemas.microsoft.com/office/drawing/2014/main" val="474783723"/>
                  </a:ext>
                </a:extLst>
              </a:tr>
              <a:tr h="445140">
                <a:tc>
                  <a:txBody>
                    <a:bodyPr/>
                    <a:lstStyle/>
                    <a:p>
                      <a:r>
                        <a:rPr lang="en-US" b="1" dirty="0">
                          <a:latin typeface="Agency FB" panose="020B0503020202020204" pitchFamily="34" charset="0"/>
                        </a:rPr>
                        <a:t>Frais des </a:t>
                      </a:r>
                      <a:r>
                        <a:rPr lang="en-US" b="1" dirty="0" err="1">
                          <a:latin typeface="Agency FB" panose="020B0503020202020204" pitchFamily="34" charset="0"/>
                        </a:rPr>
                        <a:t>délégués</a:t>
                      </a:r>
                      <a:endParaRPr lang="en-US" b="1" dirty="0">
                        <a:latin typeface="Agency FB" panose="020B0503020202020204" pitchFamily="34" charset="0"/>
                      </a:endParaRPr>
                    </a:p>
                  </a:txBody>
                  <a:tcPr/>
                </a:tc>
                <a:tc>
                  <a:txBody>
                    <a:bodyPr/>
                    <a:lstStyle/>
                    <a:p>
                      <a:pPr algn="r"/>
                      <a:r>
                        <a:rPr lang="en-US" b="1">
                          <a:latin typeface="Agency FB" panose="020B0503020202020204" pitchFamily="34" charset="0"/>
                        </a:rPr>
                        <a:t>148 000 $</a:t>
                      </a:r>
                    </a:p>
                  </a:txBody>
                  <a:tcPr/>
                </a:tc>
                <a:extLst>
                  <a:ext uri="{0D108BD9-81ED-4DB2-BD59-A6C34878D82A}">
                    <a16:rowId xmlns:a16="http://schemas.microsoft.com/office/drawing/2014/main" val="870325057"/>
                  </a:ext>
                </a:extLst>
              </a:tr>
              <a:tr h="445140">
                <a:tc>
                  <a:txBody>
                    <a:bodyPr/>
                    <a:lstStyle/>
                    <a:p>
                      <a:r>
                        <a:rPr lang="en-US" b="1" dirty="0" err="1">
                          <a:solidFill>
                            <a:schemeClr val="bg1"/>
                          </a:solidFill>
                          <a:latin typeface="Agency FB" panose="020B0503020202020204" pitchFamily="34" charset="0"/>
                        </a:rPr>
                        <a:t>Soutien</a:t>
                      </a:r>
                      <a:r>
                        <a:rPr lang="en-US" b="1" dirty="0">
                          <a:solidFill>
                            <a:schemeClr val="bg1"/>
                          </a:solidFill>
                          <a:latin typeface="Agency FB" panose="020B0503020202020204" pitchFamily="34" charset="0"/>
                        </a:rPr>
                        <a:t> du Fonds de la RMS</a:t>
                      </a:r>
                    </a:p>
                  </a:txBody>
                  <a:tcPr>
                    <a:solidFill>
                      <a:schemeClr val="accent2">
                        <a:lumMod val="75000"/>
                      </a:schemeClr>
                    </a:solidFill>
                  </a:tcPr>
                </a:tc>
                <a:tc>
                  <a:txBody>
                    <a:bodyPr/>
                    <a:lstStyle/>
                    <a:p>
                      <a:pPr algn="r"/>
                      <a:r>
                        <a:rPr lang="en-US" b="1" dirty="0">
                          <a:solidFill>
                            <a:schemeClr val="bg1"/>
                          </a:solidFill>
                          <a:latin typeface="Agency FB" panose="020B0503020202020204" pitchFamily="34" charset="0"/>
                        </a:rPr>
                        <a:t>94 772 $</a:t>
                      </a:r>
                    </a:p>
                  </a:txBody>
                  <a:tcPr>
                    <a:solidFill>
                      <a:schemeClr val="accent2">
                        <a:lumMod val="75000"/>
                      </a:schemeClr>
                    </a:solidFill>
                  </a:tcPr>
                </a:tc>
                <a:extLst>
                  <a:ext uri="{0D108BD9-81ED-4DB2-BD59-A6C34878D82A}">
                    <a16:rowId xmlns:a16="http://schemas.microsoft.com/office/drawing/2014/main" val="2369075880"/>
                  </a:ext>
                </a:extLst>
              </a:tr>
              <a:tr h="445140">
                <a:tc>
                  <a:txBody>
                    <a:bodyPr/>
                    <a:lstStyle/>
                    <a:p>
                      <a:r>
                        <a:rPr lang="en-US" b="1" dirty="0" err="1">
                          <a:latin typeface="Agency FB" panose="020B0503020202020204" pitchFamily="34" charset="0"/>
                        </a:rPr>
                        <a:t>Soutien</a:t>
                      </a:r>
                      <a:r>
                        <a:rPr lang="en-US" b="1" dirty="0">
                          <a:latin typeface="Agency FB" panose="020B0503020202020204" pitchFamily="34" charset="0"/>
                        </a:rPr>
                        <a:t> </a:t>
                      </a:r>
                      <a:r>
                        <a:rPr lang="en-US" b="1" dirty="0" err="1">
                          <a:latin typeface="Agency FB" panose="020B0503020202020204" pitchFamily="34" charset="0"/>
                        </a:rPr>
                        <a:t>d’AAWS</a:t>
                      </a:r>
                      <a:endParaRPr lang="en-US" b="1" dirty="0">
                        <a:latin typeface="Agency FB" panose="020B0503020202020204" pitchFamily="34" charset="0"/>
                      </a:endParaRPr>
                    </a:p>
                  </a:txBody>
                  <a:tcPr/>
                </a:tc>
                <a:tc>
                  <a:txBody>
                    <a:bodyPr/>
                    <a:lstStyle/>
                    <a:p>
                      <a:pPr algn="r"/>
                      <a:r>
                        <a:rPr lang="en-US" b="1">
                          <a:latin typeface="Agency FB" panose="020B0503020202020204" pitchFamily="34" charset="0"/>
                        </a:rPr>
                        <a:t>149 427 $</a:t>
                      </a:r>
                    </a:p>
                  </a:txBody>
                  <a:tcPr/>
                </a:tc>
                <a:extLst>
                  <a:ext uri="{0D108BD9-81ED-4DB2-BD59-A6C34878D82A}">
                    <a16:rowId xmlns:a16="http://schemas.microsoft.com/office/drawing/2014/main" val="2480989744"/>
                  </a:ext>
                </a:extLst>
              </a:tr>
              <a:tr h="445140">
                <a:tc>
                  <a:txBody>
                    <a:bodyPr/>
                    <a:lstStyle/>
                    <a:p>
                      <a:r>
                        <a:rPr lang="en-US" b="1" dirty="0">
                          <a:solidFill>
                            <a:schemeClr val="bg1"/>
                          </a:solidFill>
                          <a:latin typeface="Agency FB" panose="020B0503020202020204" pitchFamily="34" charset="0"/>
                        </a:rPr>
                        <a:t>TOTAL DU REVENU</a:t>
                      </a:r>
                    </a:p>
                  </a:txBody>
                  <a:tcPr>
                    <a:solidFill>
                      <a:schemeClr val="accent2">
                        <a:lumMod val="75000"/>
                      </a:schemeClr>
                    </a:solidFill>
                  </a:tcPr>
                </a:tc>
                <a:tc>
                  <a:txBody>
                    <a:bodyPr/>
                    <a:lstStyle/>
                    <a:p>
                      <a:pPr algn="r"/>
                      <a:r>
                        <a:rPr lang="en-US" b="1" dirty="0">
                          <a:solidFill>
                            <a:schemeClr val="bg1"/>
                          </a:solidFill>
                          <a:latin typeface="Agency FB" panose="020B0503020202020204" pitchFamily="34" charset="0"/>
                        </a:rPr>
                        <a:t>392 199 $</a:t>
                      </a:r>
                    </a:p>
                  </a:txBody>
                  <a:tcPr>
                    <a:solidFill>
                      <a:schemeClr val="accent2">
                        <a:lumMod val="75000"/>
                      </a:schemeClr>
                    </a:solidFill>
                  </a:tcPr>
                </a:tc>
                <a:extLst>
                  <a:ext uri="{0D108BD9-81ED-4DB2-BD59-A6C34878D82A}">
                    <a16:rowId xmlns:a16="http://schemas.microsoft.com/office/drawing/2014/main" val="3462484502"/>
                  </a:ext>
                </a:extLst>
              </a:tr>
              <a:tr h="445140">
                <a:tc>
                  <a:txBody>
                    <a:bodyPr/>
                    <a:lstStyle/>
                    <a:p>
                      <a:endParaRPr lang="en-US" b="1" dirty="0">
                        <a:latin typeface="Agency FB" panose="020B0503020202020204" pitchFamily="34" charset="0"/>
                      </a:endParaRPr>
                    </a:p>
                  </a:txBody>
                  <a:tcPr/>
                </a:tc>
                <a:tc>
                  <a:txBody>
                    <a:bodyPr/>
                    <a:lstStyle/>
                    <a:p>
                      <a:pPr algn="r"/>
                      <a:endParaRPr lang="en-US" b="1">
                        <a:latin typeface="Agency FB" panose="020B0503020202020204" pitchFamily="34" charset="0"/>
                      </a:endParaRPr>
                    </a:p>
                  </a:txBody>
                  <a:tcPr/>
                </a:tc>
                <a:extLst>
                  <a:ext uri="{0D108BD9-81ED-4DB2-BD59-A6C34878D82A}">
                    <a16:rowId xmlns:a16="http://schemas.microsoft.com/office/drawing/2014/main" val="1704364741"/>
                  </a:ext>
                </a:extLst>
              </a:tr>
              <a:tr h="445140">
                <a:tc>
                  <a:txBody>
                    <a:bodyPr/>
                    <a:lstStyle/>
                    <a:p>
                      <a:r>
                        <a:rPr lang="en-US" b="1" dirty="0">
                          <a:solidFill>
                            <a:schemeClr val="bg1"/>
                          </a:solidFill>
                          <a:latin typeface="Agency FB" panose="020B0503020202020204" pitchFamily="34" charset="0"/>
                        </a:rPr>
                        <a:t>DÉPENSES</a:t>
                      </a:r>
                    </a:p>
                  </a:txBody>
                  <a:tcPr>
                    <a:solidFill>
                      <a:schemeClr val="accent2">
                        <a:lumMod val="75000"/>
                      </a:schemeClr>
                    </a:solidFill>
                  </a:tcPr>
                </a:tc>
                <a:tc>
                  <a:txBody>
                    <a:bodyPr/>
                    <a:lstStyle/>
                    <a:p>
                      <a:pPr algn="r"/>
                      <a:endParaRPr lang="en-US" b="1" dirty="0">
                        <a:latin typeface="Agency FB" panose="020B0503020202020204" pitchFamily="34" charset="0"/>
                      </a:endParaRPr>
                    </a:p>
                  </a:txBody>
                  <a:tcPr>
                    <a:solidFill>
                      <a:schemeClr val="accent2">
                        <a:lumMod val="75000"/>
                      </a:schemeClr>
                    </a:solidFill>
                  </a:tcPr>
                </a:tc>
                <a:extLst>
                  <a:ext uri="{0D108BD9-81ED-4DB2-BD59-A6C34878D82A}">
                    <a16:rowId xmlns:a16="http://schemas.microsoft.com/office/drawing/2014/main" val="2010361578"/>
                  </a:ext>
                </a:extLst>
              </a:tr>
              <a:tr h="445140">
                <a:tc>
                  <a:txBody>
                    <a:bodyPr/>
                    <a:lstStyle/>
                    <a:p>
                      <a:r>
                        <a:rPr lang="en-US" b="1" dirty="0" err="1">
                          <a:latin typeface="Agency FB" panose="020B0503020202020204" pitchFamily="34" charset="0"/>
                        </a:rPr>
                        <a:t>Honoraires</a:t>
                      </a:r>
                      <a:r>
                        <a:rPr lang="en-US" b="1" dirty="0">
                          <a:latin typeface="Agency FB" panose="020B0503020202020204" pitchFamily="34" charset="0"/>
                        </a:rPr>
                        <a:t> </a:t>
                      </a:r>
                      <a:r>
                        <a:rPr lang="en-US" b="1" dirty="0" err="1">
                          <a:latin typeface="Agency FB" panose="020B0503020202020204" pitchFamily="34" charset="0"/>
                        </a:rPr>
                        <a:t>professionnels</a:t>
                      </a:r>
                      <a:endParaRPr lang="en-US" b="1" dirty="0">
                        <a:latin typeface="Agency FB" panose="020B0503020202020204" pitchFamily="34" charset="0"/>
                      </a:endParaRPr>
                    </a:p>
                  </a:txBody>
                  <a:tcPr/>
                </a:tc>
                <a:tc>
                  <a:txBody>
                    <a:bodyPr/>
                    <a:lstStyle/>
                    <a:p>
                      <a:pPr algn="r"/>
                      <a:r>
                        <a:rPr lang="en-US" b="1">
                          <a:latin typeface="Agency FB" panose="020B0503020202020204" pitchFamily="34" charset="0"/>
                        </a:rPr>
                        <a:t>34 469 $</a:t>
                      </a:r>
                    </a:p>
                  </a:txBody>
                  <a:tcPr/>
                </a:tc>
                <a:extLst>
                  <a:ext uri="{0D108BD9-81ED-4DB2-BD59-A6C34878D82A}">
                    <a16:rowId xmlns:a16="http://schemas.microsoft.com/office/drawing/2014/main" val="3015400358"/>
                  </a:ext>
                </a:extLst>
              </a:tr>
              <a:tr h="445140">
                <a:tc>
                  <a:txBody>
                    <a:bodyPr/>
                    <a:lstStyle/>
                    <a:p>
                      <a:r>
                        <a:rPr lang="en-US" b="1" dirty="0" err="1">
                          <a:solidFill>
                            <a:schemeClr val="bg1"/>
                          </a:solidFill>
                          <a:latin typeface="Agency FB" panose="020B0503020202020204" pitchFamily="34" charset="0"/>
                        </a:rPr>
                        <a:t>Déplacements</a:t>
                      </a:r>
                      <a:r>
                        <a:rPr lang="en-US" b="1" dirty="0">
                          <a:solidFill>
                            <a:schemeClr val="bg1"/>
                          </a:solidFill>
                          <a:latin typeface="Agency FB" panose="020B0503020202020204" pitchFamily="34" charset="0"/>
                        </a:rPr>
                        <a:t> et </a:t>
                      </a:r>
                      <a:r>
                        <a:rPr lang="en-US" b="1" dirty="0" err="1">
                          <a:solidFill>
                            <a:schemeClr val="bg1"/>
                          </a:solidFill>
                          <a:latin typeface="Agency FB" panose="020B0503020202020204" pitchFamily="34" charset="0"/>
                        </a:rPr>
                        <a:t>réunions</a:t>
                      </a:r>
                      <a:endParaRPr lang="en-US" b="1" dirty="0">
                        <a:solidFill>
                          <a:schemeClr val="bg1"/>
                        </a:solidFill>
                        <a:latin typeface="Agency FB" panose="020B0503020202020204" pitchFamily="34" charset="0"/>
                      </a:endParaRPr>
                    </a:p>
                  </a:txBody>
                  <a:tcPr>
                    <a:solidFill>
                      <a:schemeClr val="accent2">
                        <a:lumMod val="75000"/>
                      </a:schemeClr>
                    </a:solidFill>
                  </a:tcPr>
                </a:tc>
                <a:tc>
                  <a:txBody>
                    <a:bodyPr/>
                    <a:lstStyle/>
                    <a:p>
                      <a:pPr algn="r"/>
                      <a:r>
                        <a:rPr lang="en-US" b="1" dirty="0">
                          <a:solidFill>
                            <a:schemeClr val="bg1"/>
                          </a:solidFill>
                          <a:latin typeface="Agency FB" panose="020B0503020202020204" pitchFamily="34" charset="0"/>
                        </a:rPr>
                        <a:t>356 380 $</a:t>
                      </a:r>
                    </a:p>
                  </a:txBody>
                  <a:tcPr>
                    <a:solidFill>
                      <a:schemeClr val="accent2">
                        <a:lumMod val="75000"/>
                      </a:schemeClr>
                    </a:solidFill>
                  </a:tcPr>
                </a:tc>
                <a:extLst>
                  <a:ext uri="{0D108BD9-81ED-4DB2-BD59-A6C34878D82A}">
                    <a16:rowId xmlns:a16="http://schemas.microsoft.com/office/drawing/2014/main" val="3509722214"/>
                  </a:ext>
                </a:extLst>
              </a:tr>
              <a:tr h="445140">
                <a:tc>
                  <a:txBody>
                    <a:bodyPr/>
                    <a:lstStyle/>
                    <a:p>
                      <a:r>
                        <a:rPr lang="en-US" b="1" err="1">
                          <a:latin typeface="Agency FB" panose="020B0503020202020204" pitchFamily="34" charset="0"/>
                        </a:rPr>
                        <a:t>Autre</a:t>
                      </a:r>
                      <a:endParaRPr lang="en-US" b="1">
                        <a:latin typeface="Agency FB" panose="020B0503020202020204" pitchFamily="34" charset="0"/>
                      </a:endParaRPr>
                    </a:p>
                  </a:txBody>
                  <a:tcPr/>
                </a:tc>
                <a:tc>
                  <a:txBody>
                    <a:bodyPr/>
                    <a:lstStyle/>
                    <a:p>
                      <a:pPr algn="r"/>
                      <a:r>
                        <a:rPr lang="en-US" b="1">
                          <a:latin typeface="Agency FB" panose="020B0503020202020204" pitchFamily="34" charset="0"/>
                        </a:rPr>
                        <a:t>1 350 $</a:t>
                      </a:r>
                    </a:p>
                  </a:txBody>
                  <a:tcPr/>
                </a:tc>
                <a:extLst>
                  <a:ext uri="{0D108BD9-81ED-4DB2-BD59-A6C34878D82A}">
                    <a16:rowId xmlns:a16="http://schemas.microsoft.com/office/drawing/2014/main" val="1513857982"/>
                  </a:ext>
                </a:extLst>
              </a:tr>
              <a:tr h="445140">
                <a:tc>
                  <a:txBody>
                    <a:bodyPr/>
                    <a:lstStyle/>
                    <a:p>
                      <a:r>
                        <a:rPr lang="en-US" b="1" dirty="0">
                          <a:solidFill>
                            <a:schemeClr val="bg1"/>
                          </a:solidFill>
                          <a:latin typeface="Agency FB" panose="020B0503020202020204" pitchFamily="34" charset="0"/>
                        </a:rPr>
                        <a:t>TOTAL DES DÉPENSES</a:t>
                      </a:r>
                    </a:p>
                  </a:txBody>
                  <a:tcPr>
                    <a:solidFill>
                      <a:schemeClr val="accent2">
                        <a:lumMod val="75000"/>
                      </a:schemeClr>
                    </a:solidFill>
                  </a:tcPr>
                </a:tc>
                <a:tc>
                  <a:txBody>
                    <a:bodyPr/>
                    <a:lstStyle/>
                    <a:p>
                      <a:pPr algn="r"/>
                      <a:r>
                        <a:rPr lang="en-US" b="1" dirty="0">
                          <a:solidFill>
                            <a:schemeClr val="bg1"/>
                          </a:solidFill>
                          <a:latin typeface="Agency FB" panose="020B0503020202020204" pitchFamily="34" charset="0"/>
                        </a:rPr>
                        <a:t>392 199 $</a:t>
                      </a:r>
                    </a:p>
                  </a:txBody>
                  <a:tcPr>
                    <a:solidFill>
                      <a:schemeClr val="accent2">
                        <a:lumMod val="75000"/>
                      </a:schemeClr>
                    </a:solidFill>
                  </a:tcPr>
                </a:tc>
                <a:extLst>
                  <a:ext uri="{0D108BD9-81ED-4DB2-BD59-A6C34878D82A}">
                    <a16:rowId xmlns:a16="http://schemas.microsoft.com/office/drawing/2014/main" val="1284323332"/>
                  </a:ext>
                </a:extLst>
              </a:tr>
            </a:tbl>
          </a:graphicData>
        </a:graphic>
      </p:graphicFrame>
      <p:sp>
        <p:nvSpPr>
          <p:cNvPr id="6" name="TextBox 5">
            <a:extLst>
              <a:ext uri="{FF2B5EF4-FFF2-40B4-BE49-F238E27FC236}">
                <a16:creationId xmlns:a16="http://schemas.microsoft.com/office/drawing/2014/main" id="{7D5B0271-AFB1-8240-F1DF-74D876D36581}"/>
              </a:ext>
            </a:extLst>
          </p:cNvPr>
          <p:cNvSpPr txBox="1"/>
          <p:nvPr/>
        </p:nvSpPr>
        <p:spPr>
          <a:xfrm>
            <a:off x="0" y="215066"/>
            <a:ext cx="12188825" cy="523220"/>
          </a:xfrm>
          <a:prstGeom prst="rect">
            <a:avLst/>
          </a:prstGeom>
          <a:noFill/>
        </p:spPr>
        <p:txBody>
          <a:bodyPr wrap="square">
            <a:spAutoFit/>
          </a:bodyPr>
          <a:lstStyle/>
          <a:p>
            <a:pPr algn="ctr"/>
            <a:r>
              <a:rPr lang="en-US" sz="2800" b="1" dirty="0">
                <a:solidFill>
                  <a:schemeClr val="accent1"/>
                </a:solidFill>
                <a:effectLst>
                  <a:outerShdw blurRad="38100" dist="38100" dir="2700000" algn="tl">
                    <a:srgbClr val="C0C0C0"/>
                  </a:outerShdw>
                </a:effectLst>
                <a:latin typeface="+mj-lt"/>
                <a:ea typeface="+mj-ea"/>
                <a:cs typeface="+mj-cs"/>
              </a:rPr>
              <a:t>RÉUNION MONDIALE DES SERVICES</a:t>
            </a:r>
            <a:endParaRPr lang="fr-CA" sz="2800" b="1" dirty="0">
              <a:solidFill>
                <a:schemeClr val="accent1"/>
              </a:solidFill>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35594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BE07DC6-031B-6A05-AF87-0730AD1E2BD4}"/>
              </a:ext>
            </a:extLst>
          </p:cNvPr>
          <p:cNvSpPr txBox="1">
            <a:spLocks/>
          </p:cNvSpPr>
          <p:nvPr/>
        </p:nvSpPr>
        <p:spPr>
          <a:xfrm>
            <a:off x="0" y="1412776"/>
            <a:ext cx="5806380" cy="4764187"/>
          </a:xfrm>
          <a:prstGeom prst="rect">
            <a:avLst/>
          </a:prstGeom>
        </p:spPr>
        <p:txBody>
          <a:bodyPr>
            <a:normAutofit/>
          </a:bodyPr>
          <a:lst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a:lstStyle>
          <a:p>
            <a:pPr indent="-515938">
              <a:lnSpc>
                <a:spcPct val="80000"/>
              </a:lnSpc>
              <a:spcBef>
                <a:spcPct val="0"/>
              </a:spcBef>
              <a:spcAft>
                <a:spcPts val="2000"/>
              </a:spcAft>
              <a:buClr>
                <a:srgbClr val="3366FF"/>
              </a:buClr>
              <a:buFont typeface="Wingdings" panose="05000000000000000000" pitchFamily="2" charset="2"/>
              <a:buChar char="v"/>
            </a:pPr>
            <a:r>
              <a:rPr lang="en-US" b="1" dirty="0" err="1">
                <a:latin typeface="Agency FB" panose="020B0503020202020204" pitchFamily="34" charset="0"/>
              </a:rPr>
              <a:t>Opérations</a:t>
            </a:r>
            <a:r>
              <a:rPr lang="en-US" b="1" dirty="0">
                <a:latin typeface="Agency FB" panose="020B0503020202020204" pitchFamily="34" charset="0"/>
              </a:rPr>
              <a:t> (43 426</a:t>
            </a:r>
            <a:r>
              <a:rPr lang="en-US" dirty="0">
                <a:latin typeface="Agency FB" panose="020B0503020202020204" pitchFamily="34" charset="0"/>
              </a:rPr>
              <a:t> </a:t>
            </a:r>
            <a:r>
              <a:rPr lang="en-US" b="1" dirty="0">
                <a:latin typeface="Agency FB" panose="020B0503020202020204" pitchFamily="34" charset="0"/>
              </a:rPr>
              <a:t>$) </a:t>
            </a:r>
            <a:r>
              <a:rPr lang="en-US" dirty="0" err="1">
                <a:latin typeface="Agency FB" panose="020B0503020202020204" pitchFamily="34" charset="0"/>
              </a:rPr>
              <a:t>comprend</a:t>
            </a:r>
            <a:r>
              <a:rPr lang="en-US" dirty="0">
                <a:latin typeface="Agency FB" panose="020B0503020202020204" pitchFamily="34" charset="0"/>
              </a:rPr>
              <a:t> :</a:t>
            </a:r>
          </a:p>
          <a:p>
            <a:pPr marL="800100" lvl="1" indent="-515938">
              <a:lnSpc>
                <a:spcPct val="80000"/>
              </a:lnSpc>
              <a:spcBef>
                <a:spcPct val="0"/>
              </a:spcBef>
              <a:spcAft>
                <a:spcPts val="2000"/>
              </a:spcAft>
              <a:buClr>
                <a:srgbClr val="3366FF"/>
              </a:buClr>
              <a:buSzPts val="1000"/>
              <a:buFont typeface="Wingdings" panose="05000000000000000000" pitchFamily="2" charset="2"/>
              <a:buChar char="v"/>
              <a:tabLst>
                <a:tab pos="457200" algn="l"/>
              </a:tabLst>
            </a:pPr>
            <a:r>
              <a:rPr lang="en-US" sz="2800" dirty="0" err="1">
                <a:latin typeface="Agency FB" panose="020B0503020202020204" pitchFamily="34" charset="0"/>
              </a:rPr>
              <a:t>Soutien</a:t>
            </a:r>
            <a:r>
              <a:rPr lang="en-US" sz="2800" dirty="0">
                <a:latin typeface="Agency FB" panose="020B0503020202020204" pitchFamily="34" charset="0"/>
              </a:rPr>
              <a:t> de la base de données</a:t>
            </a:r>
          </a:p>
          <a:p>
            <a:pPr marL="800100" lvl="1" indent="-515938">
              <a:lnSpc>
                <a:spcPct val="80000"/>
              </a:lnSpc>
              <a:spcBef>
                <a:spcPct val="0"/>
              </a:spcBef>
              <a:spcAft>
                <a:spcPts val="2000"/>
              </a:spcAft>
              <a:buClr>
                <a:srgbClr val="3366FF"/>
              </a:buClr>
              <a:buSzPts val="1000"/>
              <a:buFont typeface="Wingdings" panose="05000000000000000000" pitchFamily="2" charset="2"/>
              <a:buChar char="v"/>
              <a:tabLst>
                <a:tab pos="457200" algn="l"/>
              </a:tabLst>
            </a:pPr>
            <a:r>
              <a:rPr lang="en-US" sz="2800" dirty="0" err="1">
                <a:latin typeface="Agency FB" panose="020B0503020202020204" pitchFamily="34" charset="0"/>
              </a:rPr>
              <a:t>Soutien</a:t>
            </a:r>
            <a:r>
              <a:rPr lang="en-US" sz="2800" dirty="0">
                <a:latin typeface="Agency FB" panose="020B0503020202020204" pitchFamily="34" charset="0"/>
              </a:rPr>
              <a:t> des </a:t>
            </a:r>
            <a:r>
              <a:rPr lang="en-US" sz="2800" dirty="0" err="1">
                <a:latin typeface="Agency FB" panose="020B0503020202020204" pitchFamily="34" charset="0"/>
              </a:rPr>
              <a:t>systèmes</a:t>
            </a:r>
            <a:endParaRPr lang="en-US" sz="2800" dirty="0">
              <a:latin typeface="Agency FB" panose="020B0503020202020204" pitchFamily="34" charset="0"/>
            </a:endParaRPr>
          </a:p>
          <a:p>
            <a:pPr marL="800100" lvl="1" indent="-515938">
              <a:lnSpc>
                <a:spcPct val="80000"/>
              </a:lnSpc>
              <a:spcBef>
                <a:spcPct val="0"/>
              </a:spcBef>
              <a:spcAft>
                <a:spcPts val="2000"/>
              </a:spcAft>
              <a:buClr>
                <a:srgbClr val="3366FF"/>
              </a:buClr>
              <a:buSzPts val="1000"/>
              <a:buFont typeface="Wingdings" panose="05000000000000000000" pitchFamily="2" charset="2"/>
              <a:buChar char="v"/>
              <a:tabLst>
                <a:tab pos="457200" algn="l"/>
              </a:tabLst>
            </a:pPr>
            <a:r>
              <a:rPr lang="en-US" sz="2800" dirty="0" err="1">
                <a:latin typeface="Agency FB" panose="020B0503020202020204" pitchFamily="34" charset="0"/>
              </a:rPr>
              <a:t>Soutien</a:t>
            </a:r>
            <a:r>
              <a:rPr lang="en-US" sz="2800" dirty="0">
                <a:latin typeface="Agency FB" panose="020B0503020202020204" pitchFamily="34" charset="0"/>
              </a:rPr>
              <a:t> de </a:t>
            </a:r>
            <a:r>
              <a:rPr lang="en-US" sz="2800" dirty="0" err="1">
                <a:latin typeface="Agency FB" panose="020B0503020202020204" pitchFamily="34" charset="0"/>
              </a:rPr>
              <a:t>l’interface</a:t>
            </a:r>
            <a:r>
              <a:rPr lang="en-US" sz="2800" dirty="0">
                <a:latin typeface="Agency FB" panose="020B0503020202020204" pitchFamily="34" charset="0"/>
              </a:rPr>
              <a:t> </a:t>
            </a:r>
            <a:r>
              <a:rPr lang="en-US" sz="2800" dirty="0" err="1">
                <a:latin typeface="Agency FB" panose="020B0503020202020204" pitchFamily="34" charset="0"/>
              </a:rPr>
              <a:t>utilisateur</a:t>
            </a:r>
            <a:endParaRPr lang="en-US" sz="2800" dirty="0">
              <a:latin typeface="Agency FB" panose="020B0503020202020204" pitchFamily="34" charset="0"/>
            </a:endParaRPr>
          </a:p>
          <a:p>
            <a:pPr marL="800100" lvl="1" indent="-515938">
              <a:lnSpc>
                <a:spcPct val="80000"/>
              </a:lnSpc>
              <a:spcBef>
                <a:spcPct val="0"/>
              </a:spcBef>
              <a:spcAft>
                <a:spcPts val="2000"/>
              </a:spcAft>
              <a:buClr>
                <a:srgbClr val="3366FF"/>
              </a:buClr>
              <a:buSzPts val="1000"/>
              <a:buFont typeface="Wingdings" panose="05000000000000000000" pitchFamily="2" charset="2"/>
              <a:buChar char="v"/>
              <a:tabLst>
                <a:tab pos="457200" algn="l"/>
              </a:tabLst>
            </a:pPr>
            <a:r>
              <a:rPr lang="en-US" sz="2800" dirty="0" err="1">
                <a:latin typeface="Agency FB" panose="020B0503020202020204" pitchFamily="34" charset="0"/>
              </a:rPr>
              <a:t>Soutien</a:t>
            </a:r>
            <a:r>
              <a:rPr lang="en-US" sz="2800" dirty="0">
                <a:latin typeface="Agency FB" panose="020B0503020202020204" pitchFamily="34" charset="0"/>
              </a:rPr>
              <a:t> client</a:t>
            </a:r>
          </a:p>
          <a:p>
            <a:pPr marL="0" indent="0">
              <a:buFont typeface="Arial" pitchFamily="34" charset="0"/>
              <a:buNone/>
            </a:pPr>
            <a:endParaRPr lang="en-US" dirty="0"/>
          </a:p>
        </p:txBody>
      </p:sp>
      <p:sp>
        <p:nvSpPr>
          <p:cNvPr id="3" name="Content Placeholder 3">
            <a:extLst>
              <a:ext uri="{FF2B5EF4-FFF2-40B4-BE49-F238E27FC236}">
                <a16:creationId xmlns:a16="http://schemas.microsoft.com/office/drawing/2014/main" id="{3DE1C0DE-C1AD-CCD0-EF98-C08EBC7D293A}"/>
              </a:ext>
            </a:extLst>
          </p:cNvPr>
          <p:cNvSpPr txBox="1">
            <a:spLocks/>
          </p:cNvSpPr>
          <p:nvPr/>
        </p:nvSpPr>
        <p:spPr>
          <a:xfrm>
            <a:off x="5374332" y="1340768"/>
            <a:ext cx="6814493" cy="4558283"/>
          </a:xfrm>
          <a:prstGeom prst="rect">
            <a:avLst/>
          </a:prstGeom>
        </p:spPr>
        <p:txBody>
          <a:bodyPr>
            <a:normAutofit/>
          </a:bodyPr>
          <a:lst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a:lstStyle>
          <a:p>
            <a:pPr marL="284162" lvl="1" indent="-515938">
              <a:lnSpc>
                <a:spcPct val="80000"/>
              </a:lnSpc>
              <a:spcBef>
                <a:spcPct val="0"/>
              </a:spcBef>
              <a:spcAft>
                <a:spcPts val="2000"/>
              </a:spcAft>
              <a:buClr>
                <a:srgbClr val="3366FF"/>
              </a:buClr>
              <a:buSzPts val="1000"/>
              <a:buFont typeface="Wingdings" panose="05000000000000000000" pitchFamily="2" charset="2"/>
              <a:buChar char="v"/>
              <a:tabLst>
                <a:tab pos="457200" algn="l"/>
              </a:tabLst>
            </a:pPr>
            <a:r>
              <a:rPr lang="en-US" sz="2800" b="1" dirty="0">
                <a:latin typeface="Agency FB" panose="020B0503020202020204" pitchFamily="34" charset="0"/>
              </a:rPr>
              <a:t>Développement (50 100 $)     		  </a:t>
            </a:r>
            <a:r>
              <a:rPr lang="en-US" sz="2800" dirty="0" err="1">
                <a:latin typeface="Agency FB" panose="020B0503020202020204" pitchFamily="34" charset="0"/>
              </a:rPr>
              <a:t>comprend</a:t>
            </a:r>
            <a:r>
              <a:rPr lang="en-US" sz="2800" dirty="0">
                <a:latin typeface="Agency FB" panose="020B0503020202020204" pitchFamily="34" charset="0"/>
              </a:rPr>
              <a:t>:</a:t>
            </a:r>
          </a:p>
          <a:p>
            <a:pPr marL="800100" lvl="1" indent="-515938">
              <a:lnSpc>
                <a:spcPct val="80000"/>
              </a:lnSpc>
              <a:spcBef>
                <a:spcPct val="0"/>
              </a:spcBef>
              <a:spcAft>
                <a:spcPts val="2000"/>
              </a:spcAft>
              <a:buClr>
                <a:srgbClr val="3366FF"/>
              </a:buClr>
              <a:buSzPts val="1000"/>
              <a:buFont typeface="Wingdings" panose="05000000000000000000" pitchFamily="2" charset="2"/>
              <a:buChar char="v"/>
              <a:tabLst>
                <a:tab pos="457200" algn="l"/>
              </a:tabLst>
            </a:pPr>
            <a:r>
              <a:rPr lang="en-US" sz="2800" dirty="0" err="1">
                <a:latin typeface="Agency FB" panose="020B0503020202020204" pitchFamily="34" charset="0"/>
              </a:rPr>
              <a:t>Améliorer</a:t>
            </a:r>
            <a:r>
              <a:rPr lang="en-US" sz="2800" dirty="0">
                <a:latin typeface="Agency FB" panose="020B0503020202020204" pitchFamily="34" charset="0"/>
              </a:rPr>
              <a:t> </a:t>
            </a:r>
            <a:r>
              <a:rPr lang="en-US" sz="2800" dirty="0" err="1">
                <a:latin typeface="Agency FB" panose="020B0503020202020204" pitchFamily="34" charset="0"/>
              </a:rPr>
              <a:t>l’interface</a:t>
            </a:r>
            <a:r>
              <a:rPr lang="en-US" sz="2800" dirty="0">
                <a:latin typeface="Agency FB" panose="020B0503020202020204" pitchFamily="34" charset="0"/>
              </a:rPr>
              <a:t> </a:t>
            </a:r>
            <a:r>
              <a:rPr lang="en-US" sz="2800" dirty="0" err="1">
                <a:latin typeface="Agency FB" panose="020B0503020202020204" pitchFamily="34" charset="0"/>
              </a:rPr>
              <a:t>utilisateur</a:t>
            </a:r>
            <a:r>
              <a:rPr lang="en-US" sz="2800" dirty="0">
                <a:latin typeface="Agency FB" panose="020B0503020202020204" pitchFamily="34" charset="0"/>
              </a:rPr>
              <a:t> pour des </a:t>
            </a:r>
            <a:r>
              <a:rPr lang="en-US" sz="2800" dirty="0" err="1">
                <a:latin typeface="Agency FB" panose="020B0503020202020204" pitchFamily="34" charset="0"/>
              </a:rPr>
              <a:t>fonctionnalités</a:t>
            </a:r>
            <a:r>
              <a:rPr lang="en-US" sz="2800" dirty="0">
                <a:latin typeface="Agency FB" panose="020B0503020202020204" pitchFamily="34" charset="0"/>
              </a:rPr>
              <a:t> </a:t>
            </a:r>
            <a:r>
              <a:rPr lang="en-US" sz="2800" dirty="0" err="1">
                <a:latin typeface="Agency FB" panose="020B0503020202020204" pitchFamily="34" charset="0"/>
              </a:rPr>
              <a:t>spécifiques</a:t>
            </a:r>
            <a:r>
              <a:rPr lang="en-US" sz="2800" dirty="0">
                <a:latin typeface="Agency FB" panose="020B0503020202020204" pitchFamily="34" charset="0"/>
              </a:rPr>
              <a:t> entre </a:t>
            </a:r>
            <a:r>
              <a:rPr lang="en-US" sz="2800" dirty="0" err="1">
                <a:latin typeface="Agency FB" panose="020B0503020202020204" pitchFamily="34" charset="0"/>
              </a:rPr>
              <a:t>en</a:t>
            </a:r>
            <a:r>
              <a:rPr lang="en-US" sz="2800" dirty="0">
                <a:latin typeface="Agency FB" panose="020B0503020202020204" pitchFamily="34" charset="0"/>
              </a:rPr>
              <a:t> </a:t>
            </a:r>
            <a:r>
              <a:rPr lang="en-US" sz="2800" dirty="0" err="1">
                <a:latin typeface="Agency FB" panose="020B0503020202020204" pitchFamily="34" charset="0"/>
              </a:rPr>
              <a:t>ligne</a:t>
            </a:r>
            <a:r>
              <a:rPr lang="en-US" sz="2800" dirty="0">
                <a:latin typeface="Agency FB" panose="020B0503020202020204" pitchFamily="34" charset="0"/>
              </a:rPr>
              <a:t> et </a:t>
            </a:r>
            <a:r>
              <a:rPr lang="en-US" sz="2800" dirty="0" err="1">
                <a:latin typeface="Agency FB" panose="020B0503020202020204" pitchFamily="34" charset="0"/>
              </a:rPr>
              <a:t>en</a:t>
            </a:r>
            <a:r>
              <a:rPr lang="en-US" sz="2800" dirty="0">
                <a:latin typeface="Agency FB" panose="020B0503020202020204" pitchFamily="34" charset="0"/>
              </a:rPr>
              <a:t> </a:t>
            </a:r>
            <a:r>
              <a:rPr lang="en-US" sz="2800" dirty="0" err="1">
                <a:latin typeface="Agency FB" panose="020B0503020202020204" pitchFamily="34" charset="0"/>
              </a:rPr>
              <a:t>personne</a:t>
            </a:r>
            <a:endParaRPr lang="en-US" sz="2800" dirty="0">
              <a:latin typeface="Agency FB" panose="020B0503020202020204" pitchFamily="34" charset="0"/>
            </a:endParaRPr>
          </a:p>
          <a:p>
            <a:pPr marL="800100" lvl="1" indent="-515938">
              <a:lnSpc>
                <a:spcPct val="80000"/>
              </a:lnSpc>
              <a:spcBef>
                <a:spcPct val="0"/>
              </a:spcBef>
              <a:spcAft>
                <a:spcPts val="2000"/>
              </a:spcAft>
              <a:buClr>
                <a:srgbClr val="3366FF"/>
              </a:buClr>
              <a:buSzPts val="1000"/>
              <a:buFont typeface="Wingdings" panose="05000000000000000000" pitchFamily="2" charset="2"/>
              <a:buChar char="v"/>
              <a:tabLst>
                <a:tab pos="457200" algn="l"/>
              </a:tabLst>
            </a:pPr>
            <a:r>
              <a:rPr lang="en-US" sz="2800" dirty="0" err="1">
                <a:latin typeface="Agency FB" panose="020B0503020202020204" pitchFamily="34" charset="0"/>
              </a:rPr>
              <a:t>Améliorer</a:t>
            </a:r>
            <a:r>
              <a:rPr lang="en-US" sz="2800" dirty="0">
                <a:latin typeface="Agency FB" panose="020B0503020202020204" pitchFamily="34" charset="0"/>
              </a:rPr>
              <a:t> la recherche de </a:t>
            </a:r>
            <a:r>
              <a:rPr lang="en-US" sz="2800" dirty="0" err="1">
                <a:latin typeface="Agency FB" panose="020B0503020202020204" pitchFamily="34" charset="0"/>
              </a:rPr>
              <a:t>réunions</a:t>
            </a:r>
            <a:endParaRPr lang="en-US" sz="2800" dirty="0">
              <a:latin typeface="Agency FB" panose="020B0503020202020204" pitchFamily="34" charset="0"/>
            </a:endParaRPr>
          </a:p>
          <a:p>
            <a:pPr marL="800100" lvl="1" indent="-515938">
              <a:lnSpc>
                <a:spcPct val="80000"/>
              </a:lnSpc>
              <a:spcBef>
                <a:spcPct val="0"/>
              </a:spcBef>
              <a:spcAft>
                <a:spcPts val="2000"/>
              </a:spcAft>
              <a:buClr>
                <a:srgbClr val="3366FF"/>
              </a:buClr>
              <a:buSzPts val="1000"/>
              <a:buFont typeface="Wingdings" panose="05000000000000000000" pitchFamily="2" charset="2"/>
              <a:buChar char="v"/>
              <a:tabLst>
                <a:tab pos="457200" algn="l"/>
              </a:tabLst>
            </a:pPr>
            <a:r>
              <a:rPr lang="en-US" sz="2800" dirty="0" err="1">
                <a:latin typeface="Agency FB" panose="020B0503020202020204" pitchFamily="34" charset="0"/>
              </a:rPr>
              <a:t>Ajouter</a:t>
            </a:r>
            <a:r>
              <a:rPr lang="en-US" sz="2800" dirty="0">
                <a:latin typeface="Agency FB" panose="020B0503020202020204" pitchFamily="34" charset="0"/>
              </a:rPr>
              <a:t> des </a:t>
            </a:r>
            <a:r>
              <a:rPr lang="en-US" sz="2800" dirty="0" err="1">
                <a:latin typeface="Agency FB" panose="020B0503020202020204" pitchFamily="34" charset="0"/>
              </a:rPr>
              <a:t>événements</a:t>
            </a:r>
            <a:endParaRPr lang="en-US" sz="2800" dirty="0">
              <a:latin typeface="Agency FB" panose="020B0503020202020204" pitchFamily="34" charset="0"/>
            </a:endParaRPr>
          </a:p>
          <a:p>
            <a:pPr marL="800100" lvl="1" indent="-515938">
              <a:lnSpc>
                <a:spcPct val="80000"/>
              </a:lnSpc>
              <a:spcBef>
                <a:spcPct val="0"/>
              </a:spcBef>
              <a:spcAft>
                <a:spcPts val="2000"/>
              </a:spcAft>
              <a:buClr>
                <a:srgbClr val="3366FF"/>
              </a:buClr>
              <a:buSzPts val="1000"/>
              <a:buFont typeface="Wingdings" panose="05000000000000000000" pitchFamily="2" charset="2"/>
              <a:buChar char="v"/>
              <a:tabLst>
                <a:tab pos="457200" algn="l"/>
              </a:tabLst>
            </a:pPr>
            <a:r>
              <a:rPr lang="en-US" sz="2800" dirty="0">
                <a:latin typeface="Agency FB" panose="020B0503020202020204" pitchFamily="34" charset="0"/>
              </a:rPr>
              <a:t>Recherche </a:t>
            </a:r>
            <a:r>
              <a:rPr lang="en-US" sz="2800" dirty="0" err="1">
                <a:latin typeface="Agency FB" panose="020B0503020202020204" pitchFamily="34" charset="0"/>
              </a:rPr>
              <a:t>d’utilisateurs</a:t>
            </a:r>
            <a:r>
              <a:rPr lang="en-US" sz="2800" dirty="0">
                <a:latin typeface="Agency FB" panose="020B0503020202020204" pitchFamily="34" charset="0"/>
              </a:rPr>
              <a:t> pour les ameliorations ci-dessus</a:t>
            </a:r>
          </a:p>
          <a:p>
            <a:endParaRPr lang="en-US" dirty="0"/>
          </a:p>
        </p:txBody>
      </p:sp>
      <p:sp>
        <p:nvSpPr>
          <p:cNvPr id="4" name="TextBox 3">
            <a:extLst>
              <a:ext uri="{FF2B5EF4-FFF2-40B4-BE49-F238E27FC236}">
                <a16:creationId xmlns:a16="http://schemas.microsoft.com/office/drawing/2014/main" id="{332FCCB3-C760-BBD5-6EBE-3D885EDD95C6}"/>
              </a:ext>
            </a:extLst>
          </p:cNvPr>
          <p:cNvSpPr txBox="1"/>
          <p:nvPr/>
        </p:nvSpPr>
        <p:spPr>
          <a:xfrm>
            <a:off x="0" y="260648"/>
            <a:ext cx="12188825"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C0C0C0"/>
                  </a:outerShdw>
                </a:effectLst>
                <a:latin typeface="+mj-lt"/>
                <a:ea typeface="+mj-ea"/>
                <a:cs typeface="+mj-cs"/>
              </a:rPr>
              <a:t>BUDGET 2025 POUR L’APPLICATION MEETING GUIDE</a:t>
            </a:r>
            <a:endParaRPr lang="fr-CA" sz="2800" b="1" dirty="0">
              <a:solidFill>
                <a:schemeClr val="accent1"/>
              </a:solidFill>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1820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2BD4D-24AC-B644-7730-5EA7BBA17A49}"/>
            </a:ext>
          </a:extLst>
        </p:cNvPr>
        <p:cNvGrpSpPr/>
        <p:nvPr/>
      </p:nvGrpSpPr>
      <p:grpSpPr>
        <a:xfrm>
          <a:off x="0" y="0"/>
          <a:ext cx="0" cy="0"/>
          <a:chOff x="0" y="0"/>
          <a:chExt cx="0" cy="0"/>
        </a:xfrm>
      </p:grpSpPr>
      <p:pic>
        <p:nvPicPr>
          <p:cNvPr id="3" name="Picture 2" descr="Starry night and mountain ranges">
            <a:extLst>
              <a:ext uri="{FF2B5EF4-FFF2-40B4-BE49-F238E27FC236}">
                <a16:creationId xmlns:a16="http://schemas.microsoft.com/office/drawing/2014/main" id="{DE9C21A7-1BFF-B599-8447-FCC9158D233F}"/>
              </a:ext>
            </a:extLst>
          </p:cNvPr>
          <p:cNvPicPr>
            <a:picLocks noChangeAspect="1"/>
          </p:cNvPicPr>
          <p:nvPr/>
        </p:nvPicPr>
        <p:blipFill>
          <a:blip r:embed="rId2" cstate="print">
            <a:extLst>
              <a:ext uri="{28A0092B-C50C-407E-A947-70E740481C1C}">
                <a14:useLocalDpi xmlns:a14="http://schemas.microsoft.com/office/drawing/2010/main" val="0"/>
              </a:ext>
            </a:extLst>
          </a:blip>
          <a:srcRect t="15708"/>
          <a:stretch>
            <a:fillRect/>
          </a:stretch>
        </p:blipFill>
        <p:spPr>
          <a:xfrm>
            <a:off x="20" y="10"/>
            <a:ext cx="12188805" cy="6857990"/>
          </a:xfrm>
          <a:prstGeom prst="ellipse">
            <a:avLst/>
          </a:prstGeom>
          <a:ln w="63500" cap="rnd">
            <a:solidFill>
              <a:srgbClr val="333333"/>
            </a:solid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CD0703F2-92CA-53A6-662C-8770FDFDFAAA}"/>
              </a:ext>
            </a:extLst>
          </p:cNvPr>
          <p:cNvSpPr txBox="1"/>
          <p:nvPr/>
        </p:nvSpPr>
        <p:spPr>
          <a:xfrm>
            <a:off x="2349996" y="1412776"/>
            <a:ext cx="7200800" cy="769441"/>
          </a:xfrm>
          <a:prstGeom prst="rect">
            <a:avLst/>
          </a:prstGeom>
          <a:noFill/>
        </p:spPr>
        <p:txBody>
          <a:bodyPr wrap="square" rtlCol="0">
            <a:spAutoFit/>
          </a:bodyPr>
          <a:lstStyle/>
          <a:p>
            <a:pPr algn="ctr"/>
            <a:r>
              <a:rPr lang="fr-FR" sz="4400" dirty="0">
                <a:solidFill>
                  <a:schemeClr val="bg1"/>
                </a:solidFill>
                <a:latin typeface="Agency FB" panose="020B0503020202020204" pitchFamily="34" charset="0"/>
              </a:rPr>
              <a:t>FIN DE LA JOURNÉE 2</a:t>
            </a:r>
            <a:endParaRPr lang="fr-CA" sz="4400" dirty="0">
              <a:solidFill>
                <a:schemeClr val="bg1"/>
              </a:solidFill>
              <a:latin typeface="Agency FB" panose="020B0503020202020204" pitchFamily="34" charset="0"/>
            </a:endParaRPr>
          </a:p>
        </p:txBody>
      </p:sp>
      <p:sp>
        <p:nvSpPr>
          <p:cNvPr id="2" name="TextBox 1">
            <a:extLst>
              <a:ext uri="{FF2B5EF4-FFF2-40B4-BE49-F238E27FC236}">
                <a16:creationId xmlns:a16="http://schemas.microsoft.com/office/drawing/2014/main" id="{3BDBC352-D3C2-CAAF-0DD0-E683779F4BB6}"/>
              </a:ext>
            </a:extLst>
          </p:cNvPr>
          <p:cNvSpPr txBox="1"/>
          <p:nvPr/>
        </p:nvSpPr>
        <p:spPr>
          <a:xfrm>
            <a:off x="4537509" y="2636912"/>
            <a:ext cx="2866490" cy="646331"/>
          </a:xfrm>
          <a:prstGeom prst="rect">
            <a:avLst/>
          </a:prstGeom>
          <a:noFill/>
        </p:spPr>
        <p:txBody>
          <a:bodyPr wrap="none" rtlCol="0">
            <a:spAutoFit/>
          </a:bodyPr>
          <a:lstStyle/>
          <a:p>
            <a:r>
              <a:rPr kumimoji="0" lang="en-US" altLang="en-US" sz="1800" b="1" i="0" u="none" strike="noStrike" cap="none" normalizeH="0" baseline="0" dirty="0" err="1">
                <a:ln>
                  <a:noFill/>
                </a:ln>
                <a:solidFill>
                  <a:schemeClr val="bg1"/>
                </a:solidFill>
                <a:effectLst/>
                <a:latin typeface="Agency FB" panose="020B0503020202020204" pitchFamily="34" charset="0"/>
              </a:rPr>
              <a:t>Période</a:t>
            </a:r>
            <a:r>
              <a:rPr kumimoji="0" lang="en-US" altLang="en-US" sz="1800" b="1" i="0" u="none" strike="noStrike" cap="none" normalizeH="0" baseline="0" dirty="0">
                <a:ln>
                  <a:noFill/>
                </a:ln>
                <a:solidFill>
                  <a:schemeClr val="bg1"/>
                </a:solidFill>
                <a:effectLst/>
                <a:latin typeface="Agency FB" panose="020B0503020202020204" pitchFamily="34" charset="0"/>
              </a:rPr>
              <a:t> de questions – 10 minutes</a:t>
            </a:r>
          </a:p>
          <a:p>
            <a:endParaRPr lang="fr-CA" dirty="0"/>
          </a:p>
        </p:txBody>
      </p:sp>
    </p:spTree>
    <p:extLst>
      <p:ext uri="{BB962C8B-B14F-4D97-AF65-F5344CB8AC3E}">
        <p14:creationId xmlns:p14="http://schemas.microsoft.com/office/powerpoint/2010/main" val="8106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58110-D05A-42DF-ABD1-7EA560C80F79}"/>
            </a:ext>
          </a:extLst>
        </p:cNvPr>
        <p:cNvGrpSpPr/>
        <p:nvPr/>
      </p:nvGrpSpPr>
      <p:grpSpPr>
        <a:xfrm>
          <a:off x="0" y="0"/>
          <a:ext cx="0" cy="0"/>
          <a:chOff x="0" y="0"/>
          <a:chExt cx="0" cy="0"/>
        </a:xfrm>
      </p:grpSpPr>
      <p:pic>
        <p:nvPicPr>
          <p:cNvPr id="7" name="Picture 6" descr="Several books on a desk&#10;&#10;AI-generated content may be incorrect.">
            <a:extLst>
              <a:ext uri="{FF2B5EF4-FFF2-40B4-BE49-F238E27FC236}">
                <a16:creationId xmlns:a16="http://schemas.microsoft.com/office/drawing/2014/main" id="{4F3FF1BB-CC2A-5882-C4C9-CF7DC629AAD3}"/>
              </a:ext>
            </a:extLst>
          </p:cNvPr>
          <p:cNvPicPr>
            <a:picLocks noChangeAspect="1"/>
          </p:cNvPicPr>
          <p:nvPr/>
        </p:nvPicPr>
        <p:blipFill>
          <a:blip r:embed="rId2" cstate="print">
            <a:extLst>
              <a:ext uri="{28A0092B-C50C-407E-A947-70E740481C1C}">
                <a14:useLocalDpi xmlns:a14="http://schemas.microsoft.com/office/drawing/2010/main" val="0"/>
              </a:ext>
            </a:extLst>
          </a:blip>
          <a:srcRect l="10000"/>
          <a:stretch>
            <a:fillRect/>
          </a:stretch>
        </p:blipFill>
        <p:spPr>
          <a:xfrm>
            <a:off x="621804" y="1591720"/>
            <a:ext cx="5029199" cy="4191000"/>
          </a:xfrm>
          <a:prstGeom prst="rect">
            <a:avLst/>
          </a:prstGeom>
          <a:noFill/>
        </p:spPr>
      </p:pic>
      <p:sp>
        <p:nvSpPr>
          <p:cNvPr id="3" name="Rectangle 1">
            <a:extLst>
              <a:ext uri="{FF2B5EF4-FFF2-40B4-BE49-F238E27FC236}">
                <a16:creationId xmlns:a16="http://schemas.microsoft.com/office/drawing/2014/main" id="{7FFE0D98-E418-4FB3-C4AC-E866EBCE31E2}"/>
              </a:ext>
            </a:extLst>
          </p:cNvPr>
          <p:cNvSpPr>
            <a:spLocks noGrp="1" noChangeArrowheads="1"/>
          </p:cNvSpPr>
          <p:nvPr>
            <p:ph sz="half" idx="1"/>
          </p:nvPr>
        </p:nvSpPr>
        <p:spPr bwMode="auto">
          <a:xfrm>
            <a:off x="189756" y="527775"/>
            <a:ext cx="117373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lgn="ctr" eaLnBrk="0" fontAlgn="base" hangingPunct="0">
              <a:lnSpc>
                <a:spcPct val="100000"/>
              </a:lnSpc>
              <a:spcBef>
                <a:spcPct val="0"/>
              </a:spcBef>
              <a:spcAft>
                <a:spcPct val="0"/>
              </a:spcAft>
              <a:buClrTx/>
              <a:buSzTx/>
              <a:buNone/>
            </a:pPr>
            <a:r>
              <a:rPr kumimoji="0" lang="en-US" altLang="en-US" sz="1800" b="0" i="0" u="none" strike="noStrike" cap="none" normalizeH="0" baseline="0" dirty="0">
                <a:ln>
                  <a:noFill/>
                </a:ln>
                <a:solidFill>
                  <a:schemeClr val="tx1"/>
                </a:solidFill>
                <a:effectLst/>
                <a:latin typeface="Arial" panose="020B0604020202020204" pitchFamily="34" charset="0"/>
              </a:rPr>
              <a:t>Jour 3 – </a:t>
            </a:r>
            <a:r>
              <a:rPr kumimoji="0" lang="en-US" altLang="en-US" sz="1800" b="0" i="0" u="none" strike="noStrike" cap="none" normalizeH="0" baseline="0" dirty="0" err="1">
                <a:ln>
                  <a:noFill/>
                </a:ln>
                <a:solidFill>
                  <a:schemeClr val="tx1"/>
                </a:solidFill>
                <a:effectLst/>
                <a:latin typeface="Arial" panose="020B0604020202020204" pitchFamily="34" charset="0"/>
              </a:rPr>
              <a:t>mardi</a:t>
            </a:r>
            <a:r>
              <a:rPr kumimoji="0" lang="en-US" altLang="en-US" sz="1800" b="0" i="0" u="none" strike="noStrike" cap="none" normalizeH="0" baseline="0" dirty="0">
                <a:ln>
                  <a:noFill/>
                </a:ln>
                <a:solidFill>
                  <a:schemeClr val="tx1"/>
                </a:solidFill>
                <a:effectLst/>
                <a:latin typeface="Arial" panose="020B0604020202020204" pitchFamily="34" charset="0"/>
              </a:rPr>
              <a:t> 29 </a:t>
            </a:r>
            <a:r>
              <a:rPr kumimoji="0" lang="en-US" altLang="en-US" sz="1800" b="0" i="0" u="none" strike="noStrike" cap="none" normalizeH="0" baseline="0" dirty="0" err="1">
                <a:ln>
                  <a:noFill/>
                </a:ln>
                <a:solidFill>
                  <a:schemeClr val="tx1"/>
                </a:solidFill>
                <a:effectLst/>
                <a:latin typeface="Arial" panose="020B0604020202020204" pitchFamily="34" charset="0"/>
              </a:rPr>
              <a:t>avril</a:t>
            </a:r>
            <a:r>
              <a:rPr kumimoji="0" lang="en-US" altLang="en-US" sz="1800" b="0" i="0" u="none" strike="noStrike" cap="none" normalizeH="0" baseline="0" dirty="0">
                <a:ln>
                  <a:noFill/>
                </a:ln>
                <a:solidFill>
                  <a:schemeClr val="tx1"/>
                </a:solidFill>
                <a:effectLst/>
                <a:latin typeface="Arial" panose="020B0604020202020204" pitchFamily="34" charset="0"/>
              </a:rPr>
              <a:t> 2025 – </a:t>
            </a:r>
            <a:r>
              <a:rPr lang="en-US" altLang="en-US" sz="1800" dirty="0">
                <a:latin typeface="Arial" panose="020B0604020202020204" pitchFamily="34" charset="0"/>
              </a:rPr>
              <a:t>Les affaires des AA se </a:t>
            </a:r>
            <a:r>
              <a:rPr lang="en-US" altLang="en-US" sz="1800" dirty="0" err="1">
                <a:latin typeface="Arial" panose="020B0604020202020204" pitchFamily="34" charset="0"/>
              </a:rPr>
              <a:t>poursuivent</a:t>
            </a:r>
            <a:r>
              <a:rPr lang="en-US" altLang="en-US" sz="1800" dirty="0">
                <a:latin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Graphic 3">
            <a:extLst>
              <a:ext uri="{FF2B5EF4-FFF2-40B4-BE49-F238E27FC236}">
                <a16:creationId xmlns:a16="http://schemas.microsoft.com/office/drawing/2014/main" id="{7785FF92-360A-1C4F-251F-D9F39D799BB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82444" y="852252"/>
            <a:ext cx="4930468" cy="4930468"/>
          </a:xfrm>
          <a:prstGeom prst="rect">
            <a:avLst/>
          </a:prstGeom>
        </p:spPr>
      </p:pic>
    </p:spTree>
    <p:extLst>
      <p:ext uri="{BB962C8B-B14F-4D97-AF65-F5344CB8AC3E}">
        <p14:creationId xmlns:p14="http://schemas.microsoft.com/office/powerpoint/2010/main" val="88892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57377-BDAF-6345-33C0-AAE2D9CFDD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44EABD-2BD9-D701-7899-5FCCB88CCBF7}"/>
              </a:ext>
            </a:extLst>
          </p:cNvPr>
          <p:cNvSpPr txBox="1"/>
          <p:nvPr/>
        </p:nvSpPr>
        <p:spPr>
          <a:xfrm>
            <a:off x="0" y="220642"/>
            <a:ext cx="12071076" cy="1077218"/>
          </a:xfrm>
          <a:prstGeom prst="rect">
            <a:avLst/>
          </a:prstGeom>
          <a:noFill/>
        </p:spPr>
        <p:txBody>
          <a:bodyPr wrap="square">
            <a:spAutoFit/>
          </a:bodyPr>
          <a:lstStyle/>
          <a:p>
            <a:pPr algn="ctr"/>
            <a:r>
              <a:rPr lang="fr-FR" b="1" dirty="0"/>
              <a:t>Jour 3 Matin   -    Réunion des comités de la Conférence :</a:t>
            </a:r>
            <a:r>
              <a:rPr lang="en-CA" b="1" dirty="0"/>
              <a:t> </a:t>
            </a:r>
            <a:r>
              <a:rPr kumimoji="0" lang="en-US" altLang="en-US" sz="1800" b="0" i="0" u="none" strike="noStrike" cap="none" normalizeH="0" baseline="0" dirty="0" err="1">
                <a:ln>
                  <a:noFill/>
                </a:ln>
                <a:solidFill>
                  <a:srgbClr val="000000"/>
                </a:solidFill>
                <a:effectLst/>
                <a:latin typeface="Bahnschrift Light Condensed" panose="020B0502040204020203" pitchFamily="34" charset="0"/>
              </a:rPr>
              <a:t>Comité</a:t>
            </a:r>
            <a:r>
              <a:rPr kumimoji="0" lang="en-US" altLang="en-US" sz="1800" b="0" i="0" u="none" strike="noStrike" cap="none" normalizeH="0" baseline="0" dirty="0">
                <a:ln>
                  <a:noFill/>
                </a:ln>
                <a:solidFill>
                  <a:srgbClr val="000000"/>
                </a:solidFill>
                <a:effectLst/>
                <a:latin typeface="Bahnschrift Light Condensed" panose="020B0502040204020203" pitchFamily="34" charset="0"/>
              </a:rPr>
              <a:t> de la </a:t>
            </a:r>
            <a:r>
              <a:rPr kumimoji="0" lang="en-US" altLang="en-US" sz="1800" b="0" i="0" u="none" strike="noStrike" cap="none" normalizeH="0" baseline="0" dirty="0" err="1">
                <a:ln>
                  <a:noFill/>
                </a:ln>
                <a:solidFill>
                  <a:srgbClr val="000000"/>
                </a:solidFill>
                <a:effectLst/>
                <a:latin typeface="Bahnschrift Light Condensed" panose="020B0502040204020203" pitchFamily="34" charset="0"/>
              </a:rPr>
              <a:t>conférence</a:t>
            </a:r>
            <a:r>
              <a:rPr kumimoji="0" lang="en-US" altLang="en-US" sz="1800" b="0" i="0" u="none" strike="noStrike" cap="none" normalizeH="0" baseline="0" dirty="0">
                <a:ln>
                  <a:noFill/>
                </a:ln>
                <a:solidFill>
                  <a:srgbClr val="000000"/>
                </a:solidFill>
                <a:effectLst/>
                <a:latin typeface="Bahnschrift Light Condensed" panose="020B0502040204020203" pitchFamily="34" charset="0"/>
              </a:rPr>
              <a:t> sur les </a:t>
            </a:r>
            <a:r>
              <a:rPr kumimoji="0" lang="en-US" altLang="en-US" sz="1800" b="0" i="0" u="none" strike="noStrike" cap="none" normalizeH="0" baseline="0" dirty="0" err="1">
                <a:ln>
                  <a:noFill/>
                </a:ln>
                <a:solidFill>
                  <a:srgbClr val="000000"/>
                </a:solidFill>
                <a:effectLst/>
                <a:latin typeface="Bahnschrift Light Condensed" panose="020B0502040204020203" pitchFamily="34" charset="0"/>
              </a:rPr>
              <a:t>administrateurs</a:t>
            </a:r>
            <a:endParaRPr kumimoji="0" lang="en-US" altLang="en-US" sz="1800" b="0" i="0" u="none" strike="noStrike" cap="none" normalizeH="0" baseline="0" dirty="0">
              <a:ln>
                <a:noFill/>
              </a:ln>
              <a:solidFill>
                <a:srgbClr val="000000"/>
              </a:solidFill>
              <a:effectLst/>
              <a:latin typeface="Bahnschrift Light Condensed" panose="020B0502040204020203" pitchFamily="34" charset="0"/>
            </a:endParaRPr>
          </a:p>
          <a:p>
            <a:pPr algn="ctr"/>
            <a:r>
              <a:rPr lang="fr-FR" sz="2800" i="1" dirty="0"/>
              <a:t>« </a:t>
            </a:r>
            <a:r>
              <a:rPr lang="fr-FR" sz="2800" dirty="0"/>
              <a:t>Autres sujets étudiés par le comité :</a:t>
            </a:r>
            <a:r>
              <a:rPr lang="fr-FR" sz="2800" i="1" dirty="0"/>
              <a:t>»</a:t>
            </a:r>
            <a:endParaRPr kumimoji="0" lang="en-US" altLang="en-US" sz="2800" b="0" i="1" u="none" strike="noStrike" cap="none" normalizeH="0" baseline="0" dirty="0">
              <a:ln>
                <a:noFill/>
              </a:ln>
              <a:solidFill>
                <a:schemeClr val="tx1"/>
              </a:solidFill>
              <a:effectLst/>
              <a:latin typeface="Arial" panose="020B0604020202020204" pitchFamily="34" charset="0"/>
            </a:endParaRPr>
          </a:p>
          <a:p>
            <a:endParaRPr lang="fr-CA" b="1" dirty="0"/>
          </a:p>
        </p:txBody>
      </p:sp>
      <p:sp>
        <p:nvSpPr>
          <p:cNvPr id="13" name="TextBox 12">
            <a:extLst>
              <a:ext uri="{FF2B5EF4-FFF2-40B4-BE49-F238E27FC236}">
                <a16:creationId xmlns:a16="http://schemas.microsoft.com/office/drawing/2014/main" id="{2E1D394C-A260-7D2C-81F8-140D865D5B02}"/>
              </a:ext>
            </a:extLst>
          </p:cNvPr>
          <p:cNvSpPr txBox="1"/>
          <p:nvPr/>
        </p:nvSpPr>
        <p:spPr>
          <a:xfrm>
            <a:off x="117749" y="1297860"/>
            <a:ext cx="11953327" cy="3970318"/>
          </a:xfrm>
          <a:prstGeom prst="rect">
            <a:avLst/>
          </a:prstGeom>
          <a:noFill/>
        </p:spPr>
        <p:txBody>
          <a:bodyPr wrap="square" rtlCol="0">
            <a:spAutoFit/>
          </a:bodyPr>
          <a:lstStyle/>
          <a:p>
            <a:r>
              <a:rPr lang="fr-FR" dirty="0"/>
              <a:t>Le comité a examiné les curriculum vitæ de toutes les personnes qui se sont présentées au poste d’administrateur territorial de Classe B pour l’Est Central et le Sud-Est, ainsi que pour le poste d’administrateur universel pour les États-Unis, et les a approuvées comme éligibles.</a:t>
            </a:r>
          </a:p>
          <a:p>
            <a:endParaRPr lang="fr-FR" dirty="0"/>
          </a:p>
          <a:p>
            <a:r>
              <a:rPr lang="fr-FR" dirty="0"/>
              <a:t>Le comité a tenu une discussion approfondie et réfléchie sur le processus actuel de sélection des articles proposés à l’ordre du jour (APOJ) qui figurent à l’ordre du jour final de la Conférence des Services généraux. Le comité est fermement  convaincu que le Mouvement, par l’intermédiaire de ses délégués, doit avoir davantage voix au chapitre dans les décisions finales.</a:t>
            </a:r>
          </a:p>
          <a:p>
            <a:endParaRPr lang="fr-FR" dirty="0"/>
          </a:p>
          <a:p>
            <a:r>
              <a:rPr lang="fr-FR" dirty="0"/>
              <a:t>Le comité a examiné le rapport du sous-comité sur les griefs concernant les actions du Conseil des Services généraux ainsi que le document joint intitulé Méthodes proposées pour les blâmes du Conseil des Services généraux et, après une discussion approfondie et réfléchie, n’a pris aucune mesure. Le comité a discuté de l’une des quatre possibilités de blâme, qui est le sujet d’un autre article proposé à l’ordre du jour. Si la séance d’échange de vues sur l’harmonie et l’efficacité de la Conférence des Services généraux venait à ne pas être adoptée, alors les trois autres méthodes n’auraient pas assez d’impact sans cette séance.</a:t>
            </a:r>
            <a:endParaRPr lang="fr-CA" dirty="0"/>
          </a:p>
        </p:txBody>
      </p:sp>
    </p:spTree>
    <p:extLst>
      <p:ext uri="{BB962C8B-B14F-4D97-AF65-F5344CB8AC3E}">
        <p14:creationId xmlns:p14="http://schemas.microsoft.com/office/powerpoint/2010/main" val="281412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61D376-0942-1599-486D-5AA5FAE6CFC9}"/>
              </a:ext>
            </a:extLst>
          </p:cNvPr>
          <p:cNvSpPr txBox="1"/>
          <p:nvPr/>
        </p:nvSpPr>
        <p:spPr>
          <a:xfrm>
            <a:off x="477788" y="692696"/>
            <a:ext cx="11521280" cy="2031325"/>
          </a:xfrm>
          <a:prstGeom prst="rect">
            <a:avLst/>
          </a:prstGeom>
          <a:noFill/>
        </p:spPr>
        <p:txBody>
          <a:bodyPr wrap="square" rtlCol="0">
            <a:spAutoFit/>
          </a:bodyPr>
          <a:lstStyle/>
          <a:p>
            <a:r>
              <a:rPr lang="fr-FR" dirty="0"/>
              <a:t>Étudier la demande d’utiliser la version du texte sur le prix Lasker présente dans Le Mouvement des AA devient adulte, pour l’inclure dans le livre Les Alcooliques anonymes, et n’a pris aucune mesure. Pour le comité, le texte complet du prix Lasker dans Le Mouvement des AA devient adulte est une documentation suffisante.</a:t>
            </a:r>
          </a:p>
          <a:p>
            <a:endParaRPr lang="fr-FR" dirty="0"/>
          </a:p>
          <a:p>
            <a:r>
              <a:rPr lang="fr-FR" dirty="0"/>
              <a:t>Le comité a discuté des politiques mises à jour du Conseil des Services généraux, soulignant l’importance d’avoir un code de conduite pour les administrateurs dans un contexte juridique de plus en plus litigieux. Des politiques solides du Conseil rassurent les candidats potentiels de Classe A lorsqu’ils envisagent de servir au sein du Conseil des Services généraux.</a:t>
            </a:r>
            <a:endParaRPr lang="fr-CA" dirty="0"/>
          </a:p>
        </p:txBody>
      </p:sp>
      <p:sp>
        <p:nvSpPr>
          <p:cNvPr id="6" name="TextBox 5">
            <a:extLst>
              <a:ext uri="{FF2B5EF4-FFF2-40B4-BE49-F238E27FC236}">
                <a16:creationId xmlns:a16="http://schemas.microsoft.com/office/drawing/2014/main" id="{DDC01D0C-DFF8-EEDC-4CB0-717018E06E2C}"/>
              </a:ext>
            </a:extLst>
          </p:cNvPr>
          <p:cNvSpPr txBox="1"/>
          <p:nvPr/>
        </p:nvSpPr>
        <p:spPr>
          <a:xfrm>
            <a:off x="117748" y="3356992"/>
            <a:ext cx="12025336" cy="646331"/>
          </a:xfrm>
          <a:prstGeom prst="rect">
            <a:avLst/>
          </a:prstGeom>
          <a:noFill/>
        </p:spPr>
        <p:txBody>
          <a:bodyPr wrap="square" rtlCol="0">
            <a:spAutoFit/>
          </a:bodyPr>
          <a:lstStyle/>
          <a:p>
            <a:r>
              <a:rPr lang="fr-FR" dirty="0"/>
              <a:t>Le comité a élu </a:t>
            </a:r>
            <a:r>
              <a:rPr lang="fr-FR" dirty="0" err="1"/>
              <a:t>Nisaa</a:t>
            </a:r>
            <a:r>
              <a:rPr lang="fr-FR" dirty="0"/>
              <a:t> A., déléguée de la Région 49 (Sud-Est de New York), présidente, et Cheryl B., déléguée de la Région 33 (Sud-est du Michigan), présidente adjointe.</a:t>
            </a:r>
            <a:endParaRPr lang="fr-CA" dirty="0"/>
          </a:p>
        </p:txBody>
      </p:sp>
      <p:sp>
        <p:nvSpPr>
          <p:cNvPr id="11" name="TextBox 10">
            <a:extLst>
              <a:ext uri="{FF2B5EF4-FFF2-40B4-BE49-F238E27FC236}">
                <a16:creationId xmlns:a16="http://schemas.microsoft.com/office/drawing/2014/main" id="{A83B7127-8E46-B0C0-B7A8-91C04075380F}"/>
              </a:ext>
            </a:extLst>
          </p:cNvPr>
          <p:cNvSpPr txBox="1"/>
          <p:nvPr/>
        </p:nvSpPr>
        <p:spPr>
          <a:xfrm>
            <a:off x="1" y="4221088"/>
            <a:ext cx="12143084" cy="400110"/>
          </a:xfrm>
          <a:prstGeom prst="rect">
            <a:avLst/>
          </a:prstGeom>
          <a:noFill/>
        </p:spPr>
        <p:txBody>
          <a:bodyPr wrap="square" rtlCol="0">
            <a:spAutoFit/>
          </a:bodyPr>
          <a:lstStyle/>
          <a:p>
            <a:pPr algn="ctr"/>
            <a:r>
              <a:rPr lang="en-US" altLang="en-US" sz="2000" b="1" dirty="0">
                <a:latin typeface="Arial" panose="020B0604020202020204" pitchFamily="34" charset="0"/>
              </a:rPr>
              <a:t>Fin de </a:t>
            </a:r>
            <a:r>
              <a:rPr lang="en-US" altLang="en-US" sz="2000" b="1" dirty="0" err="1">
                <a:latin typeface="Arial" panose="020B0604020202020204" pitchFamily="34" charset="0"/>
              </a:rPr>
              <a:t>nos</a:t>
            </a:r>
            <a:r>
              <a:rPr lang="en-US" altLang="en-US" sz="2000" b="1" dirty="0">
                <a:latin typeface="Arial" panose="020B0604020202020204" pitchFamily="34" charset="0"/>
              </a:rPr>
              <a:t> travaux au sein du </a:t>
            </a:r>
            <a:r>
              <a:rPr lang="en-US" altLang="en-US" sz="2000" b="1" dirty="0" err="1">
                <a:latin typeface="Arial" panose="020B0604020202020204" pitchFamily="34" charset="0"/>
              </a:rPr>
              <a:t>comité</a:t>
            </a:r>
            <a:endParaRPr lang="fr-CA" b="1" dirty="0"/>
          </a:p>
        </p:txBody>
      </p:sp>
      <p:sp>
        <p:nvSpPr>
          <p:cNvPr id="12" name="Rectangle 2">
            <a:extLst>
              <a:ext uri="{FF2B5EF4-FFF2-40B4-BE49-F238E27FC236}">
                <a16:creationId xmlns:a16="http://schemas.microsoft.com/office/drawing/2014/main" id="{8C38E696-DC22-654B-B0B1-6682C872FBCA}"/>
              </a:ext>
            </a:extLst>
          </p:cNvPr>
          <p:cNvSpPr>
            <a:spLocks noChangeArrowheads="1"/>
          </p:cNvSpPr>
          <p:nvPr/>
        </p:nvSpPr>
        <p:spPr bwMode="auto">
          <a:xfrm>
            <a:off x="0" y="439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
            </a:r>
          </a:p>
        </p:txBody>
      </p:sp>
      <p:pic>
        <p:nvPicPr>
          <p:cNvPr id="16" name="Picture 15" descr="Empty conference room">
            <a:extLst>
              <a:ext uri="{FF2B5EF4-FFF2-40B4-BE49-F238E27FC236}">
                <a16:creationId xmlns:a16="http://schemas.microsoft.com/office/drawing/2014/main" id="{C0366714-20C4-578B-9818-E9EA5512B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86" y="4838962"/>
            <a:ext cx="11750282" cy="1692881"/>
          </a:xfrm>
          <a:prstGeom prst="rect">
            <a:avLst/>
          </a:prstGeom>
        </p:spPr>
      </p:pic>
    </p:spTree>
    <p:extLst>
      <p:ext uri="{BB962C8B-B14F-4D97-AF65-F5344CB8AC3E}">
        <p14:creationId xmlns:p14="http://schemas.microsoft.com/office/powerpoint/2010/main" val="408699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7D0D6-6633-5402-0D49-A8413B7512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9957FE-D431-B832-FE7D-7A5431F59049}"/>
              </a:ext>
            </a:extLst>
          </p:cNvPr>
          <p:cNvSpPr txBox="1"/>
          <p:nvPr/>
        </p:nvSpPr>
        <p:spPr>
          <a:xfrm>
            <a:off x="17546" y="116632"/>
            <a:ext cx="7966619" cy="369332"/>
          </a:xfrm>
          <a:prstGeom prst="rect">
            <a:avLst/>
          </a:prstGeom>
          <a:noFill/>
        </p:spPr>
        <p:txBody>
          <a:bodyPr wrap="square" rtlCol="0">
            <a:spAutoFit/>
          </a:bodyPr>
          <a:lstStyle/>
          <a:p>
            <a:pPr algn="ctr"/>
            <a:r>
              <a:rPr lang="en-CA" b="1" dirty="0"/>
              <a:t>Jour 3 - Après midi</a:t>
            </a:r>
            <a:endParaRPr lang="fr-CA" dirty="0"/>
          </a:p>
        </p:txBody>
      </p:sp>
      <p:sp>
        <p:nvSpPr>
          <p:cNvPr id="6" name="TextBox 5">
            <a:extLst>
              <a:ext uri="{FF2B5EF4-FFF2-40B4-BE49-F238E27FC236}">
                <a16:creationId xmlns:a16="http://schemas.microsoft.com/office/drawing/2014/main" id="{80690C7A-0C9E-6D66-CF6E-B147F4F42526}"/>
              </a:ext>
            </a:extLst>
          </p:cNvPr>
          <p:cNvSpPr txBox="1"/>
          <p:nvPr/>
        </p:nvSpPr>
        <p:spPr>
          <a:xfrm>
            <a:off x="0" y="485964"/>
            <a:ext cx="8182644" cy="369332"/>
          </a:xfrm>
          <a:prstGeom prst="rect">
            <a:avLst/>
          </a:prstGeom>
          <a:noFill/>
        </p:spPr>
        <p:txBody>
          <a:bodyPr wrap="square" rtlCol="0">
            <a:spAutoFit/>
          </a:bodyPr>
          <a:lstStyle/>
          <a:p>
            <a:r>
              <a:rPr lang="fr-CA" dirty="0"/>
              <a:t>Faits saillants des Régions – </a:t>
            </a:r>
            <a:r>
              <a:rPr lang="fr-FR" dirty="0"/>
              <a:t>Territoire de l’Est du Canada : Joyce S., administratrice</a:t>
            </a:r>
            <a:endParaRPr lang="fr-CA" dirty="0"/>
          </a:p>
        </p:txBody>
      </p:sp>
      <p:sp>
        <p:nvSpPr>
          <p:cNvPr id="2" name="TextBox 1">
            <a:extLst>
              <a:ext uri="{FF2B5EF4-FFF2-40B4-BE49-F238E27FC236}">
                <a16:creationId xmlns:a16="http://schemas.microsoft.com/office/drawing/2014/main" id="{DF7A174F-E6A6-84C0-01F5-A44B3FDB9869}"/>
              </a:ext>
            </a:extLst>
          </p:cNvPr>
          <p:cNvSpPr txBox="1"/>
          <p:nvPr/>
        </p:nvSpPr>
        <p:spPr>
          <a:xfrm>
            <a:off x="189756" y="1124744"/>
            <a:ext cx="7848872" cy="1754326"/>
          </a:xfrm>
          <a:prstGeom prst="rect">
            <a:avLst/>
          </a:prstGeom>
          <a:noFill/>
        </p:spPr>
        <p:txBody>
          <a:bodyPr wrap="square" rtlCol="0">
            <a:spAutoFit/>
          </a:bodyPr>
          <a:lstStyle/>
          <a:p>
            <a:r>
              <a:rPr lang="fr-CA" b="1" dirty="0"/>
              <a:t>Les Panel 75</a:t>
            </a:r>
          </a:p>
          <a:p>
            <a:r>
              <a:rPr lang="fr-CA" dirty="0"/>
              <a:t>Anne B., Région 82, Nouvelle-Écosse/Terre-  Neuve/Labrador (alt. remplaçante ) </a:t>
            </a:r>
          </a:p>
          <a:p>
            <a:r>
              <a:rPr lang="fr-CA" dirty="0"/>
              <a:t>Amy L., Région 83, Est de l’Ontario</a:t>
            </a:r>
          </a:p>
          <a:p>
            <a:r>
              <a:rPr lang="fr-CA" dirty="0"/>
              <a:t>Joel C., Région 85, Nord-ouest de l’Ontario</a:t>
            </a:r>
          </a:p>
          <a:p>
            <a:r>
              <a:rPr lang="fr-CA" dirty="0"/>
              <a:t>Jean-Yves M., Région 88, Sud-est du Québec</a:t>
            </a:r>
          </a:p>
          <a:p>
            <a:r>
              <a:rPr lang="fr-CA" dirty="0"/>
              <a:t>Jocelyn C., Région 89, Nord-est du Québec</a:t>
            </a:r>
          </a:p>
        </p:txBody>
      </p:sp>
      <p:sp>
        <p:nvSpPr>
          <p:cNvPr id="3" name="TextBox 2">
            <a:extLst>
              <a:ext uri="{FF2B5EF4-FFF2-40B4-BE49-F238E27FC236}">
                <a16:creationId xmlns:a16="http://schemas.microsoft.com/office/drawing/2014/main" id="{56075C3F-4193-E83A-F2A2-7913767E9C2F}"/>
              </a:ext>
            </a:extLst>
          </p:cNvPr>
          <p:cNvSpPr txBox="1"/>
          <p:nvPr/>
        </p:nvSpPr>
        <p:spPr>
          <a:xfrm>
            <a:off x="17545" y="2924944"/>
            <a:ext cx="12171280" cy="4247317"/>
          </a:xfrm>
          <a:prstGeom prst="rect">
            <a:avLst/>
          </a:prstGeom>
          <a:noFill/>
        </p:spPr>
        <p:txBody>
          <a:bodyPr wrap="square" rtlCol="0">
            <a:spAutoFit/>
          </a:bodyPr>
          <a:lstStyle/>
          <a:p>
            <a:r>
              <a:rPr lang="fr-FR" dirty="0"/>
              <a:t>Résumé du rapport du Conseil d’AAWS : </a:t>
            </a:r>
          </a:p>
          <a:p>
            <a:endParaRPr lang="fr-FR" dirty="0"/>
          </a:p>
          <a:p>
            <a:pPr lvl="0" eaLnBrk="0" fontAlgn="base" hangingPunct="0">
              <a:spcBef>
                <a:spcPct val="0"/>
              </a:spcBef>
              <a:spcAft>
                <a:spcPct val="0"/>
              </a:spcAft>
            </a:pPr>
            <a:r>
              <a:rPr lang="en-US" altLang="en-US" b="1" dirty="0">
                <a:latin typeface="+mj-lt"/>
              </a:rPr>
              <a:t>Mission des Archives du BSG: </a:t>
            </a:r>
          </a:p>
          <a:p>
            <a:pPr lvl="0" eaLnBrk="0" fontAlgn="base" hangingPunct="0">
              <a:spcBef>
                <a:spcPct val="0"/>
              </a:spcBef>
              <a:spcAft>
                <a:spcPct val="0"/>
              </a:spcAft>
            </a:pPr>
            <a:endParaRPr lang="en-US" altLang="en-US" b="1" dirty="0">
              <a:latin typeface="+mj-lt"/>
            </a:endParaRPr>
          </a:p>
          <a:p>
            <a:pPr lvl="0" eaLnBrk="0" fontAlgn="base" hangingPunct="0">
              <a:spcBef>
                <a:spcPct val="0"/>
              </a:spcBef>
              <a:spcAft>
                <a:spcPct val="0"/>
              </a:spcAft>
            </a:pPr>
            <a:r>
              <a:rPr lang="en-US" altLang="en-US" dirty="0">
                <a:latin typeface="+mj-lt"/>
              </a:rPr>
              <a:t>Le Département des Archives ne se </a:t>
            </a:r>
            <a:r>
              <a:rPr lang="en-US" altLang="en-US" dirty="0" err="1">
                <a:latin typeface="+mj-lt"/>
              </a:rPr>
              <a:t>limite</a:t>
            </a:r>
            <a:r>
              <a:rPr lang="en-US" altLang="en-US" dirty="0">
                <a:latin typeface="+mj-lt"/>
              </a:rPr>
              <a:t> pas à </a:t>
            </a:r>
            <a:r>
              <a:rPr lang="en-US" altLang="en-US" dirty="0" err="1">
                <a:latin typeface="+mj-lt"/>
              </a:rPr>
              <a:t>préserver</a:t>
            </a:r>
            <a:r>
              <a:rPr lang="en-US" altLang="en-US" dirty="0">
                <a:latin typeface="+mj-lt"/>
              </a:rPr>
              <a:t> la </a:t>
            </a:r>
            <a:r>
              <a:rPr lang="en-US" altLang="en-US" dirty="0" err="1">
                <a:latin typeface="+mj-lt"/>
              </a:rPr>
              <a:t>mémoire</a:t>
            </a:r>
            <a:r>
              <a:rPr lang="en-US" altLang="en-US" dirty="0">
                <a:latin typeface="+mj-lt"/>
              </a:rPr>
              <a:t> des AA, </a:t>
            </a:r>
            <a:r>
              <a:rPr lang="en-US" altLang="en-US" dirty="0" err="1">
                <a:latin typeface="+mj-lt"/>
              </a:rPr>
              <a:t>mais</a:t>
            </a:r>
            <a:r>
              <a:rPr lang="en-US" altLang="en-US" dirty="0">
                <a:latin typeface="+mj-lt"/>
              </a:rPr>
              <a:t> </a:t>
            </a:r>
            <a:r>
              <a:rPr lang="en-US" altLang="en-US" dirty="0" err="1">
                <a:latin typeface="+mj-lt"/>
              </a:rPr>
              <a:t>documente</a:t>
            </a:r>
            <a:r>
              <a:rPr lang="en-US" altLang="en-US" dirty="0">
                <a:latin typeface="+mj-lt"/>
              </a:rPr>
              <a:t> </a:t>
            </a:r>
            <a:r>
              <a:rPr lang="en-US" altLang="en-US" dirty="0" err="1">
                <a:latin typeface="+mj-lt"/>
              </a:rPr>
              <a:t>aussi</a:t>
            </a:r>
            <a:r>
              <a:rPr lang="en-US" altLang="en-US" dirty="0">
                <a:latin typeface="+mj-lt"/>
              </a:rPr>
              <a:t> </a:t>
            </a:r>
            <a:r>
              <a:rPr lang="en-US" altLang="en-US" dirty="0" err="1">
                <a:latin typeface="+mj-lt"/>
              </a:rPr>
              <a:t>l’histoire</a:t>
            </a:r>
            <a:r>
              <a:rPr lang="en-US" altLang="en-US" dirty="0">
                <a:latin typeface="+mj-lt"/>
              </a:rPr>
              <a:t> </a:t>
            </a:r>
            <a:r>
              <a:rPr lang="en-US" altLang="en-US" dirty="0" err="1">
                <a:latin typeface="+mj-lt"/>
              </a:rPr>
              <a:t>vivante</a:t>
            </a:r>
            <a:r>
              <a:rPr lang="en-US" altLang="en-US" dirty="0">
                <a:latin typeface="+mj-lt"/>
              </a:rPr>
              <a:t> du </a:t>
            </a:r>
            <a:r>
              <a:rPr lang="en-US" altLang="en-US" dirty="0" err="1">
                <a:latin typeface="+mj-lt"/>
              </a:rPr>
              <a:t>Mouvement</a:t>
            </a:r>
            <a:r>
              <a:rPr lang="en-US" altLang="en-US" dirty="0">
                <a:latin typeface="+mj-lt"/>
              </a:rPr>
              <a:t> </a:t>
            </a:r>
            <a:r>
              <a:rPr lang="en-US" altLang="en-US" dirty="0" err="1">
                <a:latin typeface="+mj-lt"/>
              </a:rPr>
              <a:t>lors</a:t>
            </a:r>
            <a:r>
              <a:rPr lang="en-US" altLang="en-US" dirty="0">
                <a:latin typeface="+mj-lt"/>
              </a:rPr>
              <a:t> des </a:t>
            </a:r>
            <a:r>
              <a:rPr lang="en-US" altLang="en-US" dirty="0" err="1">
                <a:latin typeface="+mj-lt"/>
              </a:rPr>
              <a:t>réunions</a:t>
            </a:r>
            <a:r>
              <a:rPr lang="en-US" altLang="en-US" dirty="0">
                <a:latin typeface="+mj-lt"/>
              </a:rPr>
              <a:t> des </a:t>
            </a:r>
            <a:r>
              <a:rPr lang="en-US" altLang="en-US" dirty="0" err="1">
                <a:latin typeface="+mj-lt"/>
              </a:rPr>
              <a:t>comités</a:t>
            </a:r>
            <a:r>
              <a:rPr lang="en-US" altLang="en-US" dirty="0">
                <a:latin typeface="+mj-lt"/>
              </a:rPr>
              <a:t>, Conseils et de la </a:t>
            </a:r>
            <a:r>
              <a:rPr lang="en-US" altLang="en-US" dirty="0" err="1">
                <a:latin typeface="+mj-lt"/>
              </a:rPr>
              <a:t>Conférence</a:t>
            </a:r>
            <a:r>
              <a:rPr lang="en-US" altLang="en-US" dirty="0">
                <a:latin typeface="+mj-lt"/>
              </a:rPr>
              <a:t>. Il </a:t>
            </a:r>
            <a:r>
              <a:rPr lang="en-US" altLang="en-US" dirty="0" err="1">
                <a:latin typeface="+mj-lt"/>
              </a:rPr>
              <a:t>soutient</a:t>
            </a:r>
            <a:r>
              <a:rPr lang="en-US" altLang="en-US" dirty="0">
                <a:latin typeface="+mj-lt"/>
              </a:rPr>
              <a:t> les </a:t>
            </a:r>
            <a:r>
              <a:rPr lang="en-US" altLang="en-US" dirty="0" err="1">
                <a:latin typeface="+mj-lt"/>
              </a:rPr>
              <a:t>décisions</a:t>
            </a:r>
            <a:r>
              <a:rPr lang="en-US" altLang="en-US" dirty="0">
                <a:latin typeface="+mj-lt"/>
              </a:rPr>
              <a:t> </a:t>
            </a:r>
            <a:r>
              <a:rPr lang="en-US" altLang="en-US" dirty="0" err="1">
                <a:latin typeface="+mj-lt"/>
              </a:rPr>
              <a:t>éclairées</a:t>
            </a:r>
            <a:r>
              <a:rPr lang="en-US" altLang="en-US" dirty="0">
                <a:latin typeface="+mj-lt"/>
              </a:rPr>
              <a:t> des </a:t>
            </a:r>
            <a:r>
              <a:rPr lang="en-US" altLang="en-US" dirty="0" err="1">
                <a:latin typeface="+mj-lt"/>
              </a:rPr>
              <a:t>serviteurs</a:t>
            </a:r>
            <a:r>
              <a:rPr lang="en-US" altLang="en-US" dirty="0">
                <a:latin typeface="+mj-lt"/>
              </a:rPr>
              <a:t> </a:t>
            </a:r>
            <a:r>
              <a:rPr lang="en-US" altLang="en-US" dirty="0" err="1">
                <a:latin typeface="+mj-lt"/>
              </a:rPr>
              <a:t>en</a:t>
            </a:r>
            <a:r>
              <a:rPr lang="en-US" altLang="en-US" dirty="0">
                <a:latin typeface="+mj-lt"/>
              </a:rPr>
              <a:t> </a:t>
            </a:r>
            <a:r>
              <a:rPr lang="en-US" altLang="en-US" dirty="0" err="1">
                <a:latin typeface="+mj-lt"/>
              </a:rPr>
              <a:t>fournissant</a:t>
            </a:r>
            <a:r>
              <a:rPr lang="en-US" altLang="en-US" dirty="0">
                <a:latin typeface="+mj-lt"/>
              </a:rPr>
              <a:t> des documents </a:t>
            </a:r>
            <a:r>
              <a:rPr lang="en-US" altLang="en-US" dirty="0" err="1">
                <a:latin typeface="+mj-lt"/>
              </a:rPr>
              <a:t>ancrés</a:t>
            </a:r>
            <a:r>
              <a:rPr lang="en-US" altLang="en-US" dirty="0">
                <a:latin typeface="+mj-lt"/>
              </a:rPr>
              <a:t> dans le passé et </a:t>
            </a:r>
            <a:r>
              <a:rPr lang="en-US" altLang="en-US" dirty="0" err="1">
                <a:latin typeface="+mj-lt"/>
              </a:rPr>
              <a:t>tournés</a:t>
            </a:r>
            <a:r>
              <a:rPr lang="en-US" altLang="en-US" dirty="0">
                <a:latin typeface="+mj-lt"/>
              </a:rPr>
              <a:t> </a:t>
            </a:r>
            <a:r>
              <a:rPr lang="en-US" altLang="en-US" dirty="0" err="1">
                <a:latin typeface="+mj-lt"/>
              </a:rPr>
              <a:t>vers</a:t>
            </a:r>
            <a:r>
              <a:rPr lang="en-US" altLang="en-US" dirty="0">
                <a:latin typeface="+mj-lt"/>
              </a:rPr>
              <a:t> </a:t>
            </a:r>
            <a:r>
              <a:rPr lang="en-US" altLang="en-US" dirty="0" err="1">
                <a:latin typeface="+mj-lt"/>
              </a:rPr>
              <a:t>l’avenir</a:t>
            </a:r>
            <a:r>
              <a:rPr lang="en-US" altLang="en-US" dirty="0">
                <a:latin typeface="+mj-lt"/>
              </a:rPr>
              <a:t>, </a:t>
            </a:r>
            <a:r>
              <a:rPr lang="en-US" altLang="en-US" dirty="0" err="1">
                <a:latin typeface="+mj-lt"/>
              </a:rPr>
              <a:t>en</a:t>
            </a:r>
            <a:r>
              <a:rPr lang="en-US" altLang="en-US" dirty="0">
                <a:latin typeface="+mj-lt"/>
              </a:rPr>
              <a:t> accord avec le 9e Concept.</a:t>
            </a:r>
          </a:p>
          <a:p>
            <a:pPr lvl="0" eaLnBrk="0" fontAlgn="base" hangingPunct="0">
              <a:spcBef>
                <a:spcPct val="0"/>
              </a:spcBef>
              <a:spcAft>
                <a:spcPct val="0"/>
              </a:spcAft>
            </a:pPr>
            <a:endParaRPr lang="en-US" altLang="en-US" dirty="0">
              <a:latin typeface="+mj-lt"/>
            </a:endParaRPr>
          </a:p>
          <a:p>
            <a:pPr lvl="0" eaLnBrk="0" fontAlgn="base" hangingPunct="0">
              <a:spcBef>
                <a:spcPct val="0"/>
              </a:spcBef>
              <a:spcAft>
                <a:spcPct val="0"/>
              </a:spcAft>
            </a:pPr>
            <a:r>
              <a:rPr lang="en-US" altLang="en-US" b="1" dirty="0" err="1">
                <a:latin typeface="+mj-lt"/>
              </a:rPr>
              <a:t>Ajouts</a:t>
            </a:r>
            <a:r>
              <a:rPr lang="en-US" altLang="en-US" b="1" dirty="0">
                <a:latin typeface="+mj-lt"/>
              </a:rPr>
              <a:t> </a:t>
            </a:r>
            <a:r>
              <a:rPr lang="en-US" altLang="en-US" b="1" dirty="0" err="1">
                <a:latin typeface="+mj-lt"/>
              </a:rPr>
              <a:t>récents</a:t>
            </a:r>
            <a:r>
              <a:rPr lang="en-US" altLang="en-US" b="1" dirty="0">
                <a:latin typeface="+mj-lt"/>
              </a:rPr>
              <a:t> et </a:t>
            </a:r>
            <a:r>
              <a:rPr lang="en-US" altLang="en-US" b="1" dirty="0" err="1">
                <a:latin typeface="+mj-lt"/>
              </a:rPr>
              <a:t>projets</a:t>
            </a:r>
            <a:r>
              <a:rPr lang="en-US" altLang="en-US" b="1" dirty="0">
                <a:latin typeface="+mj-lt"/>
              </a:rPr>
              <a:t> </a:t>
            </a:r>
            <a:r>
              <a:rPr lang="en-US" altLang="en-US" b="1" dirty="0" err="1">
                <a:latin typeface="+mj-lt"/>
              </a:rPr>
              <a:t>en</a:t>
            </a:r>
            <a:r>
              <a:rPr lang="en-US" altLang="en-US" b="1" dirty="0">
                <a:latin typeface="+mj-lt"/>
              </a:rPr>
              <a:t> </a:t>
            </a:r>
            <a:r>
              <a:rPr lang="en-US" altLang="en-US" b="1" dirty="0" err="1">
                <a:latin typeface="+mj-lt"/>
              </a:rPr>
              <a:t>cours</a:t>
            </a:r>
            <a:r>
              <a:rPr lang="en-US" altLang="en-US" b="1" dirty="0">
                <a:latin typeface="+mj-lt"/>
              </a:rPr>
              <a:t> :</a:t>
            </a:r>
          </a:p>
          <a:p>
            <a:pPr lvl="0" eaLnBrk="0" fontAlgn="base" hangingPunct="0">
              <a:spcBef>
                <a:spcPct val="0"/>
              </a:spcBef>
              <a:spcAft>
                <a:spcPct val="0"/>
              </a:spcAft>
            </a:pPr>
            <a:endParaRPr lang="en-US" altLang="en-US" b="1" dirty="0">
              <a:latin typeface="+mj-lt"/>
            </a:endParaRPr>
          </a:p>
          <a:p>
            <a:pPr marL="285750" lvl="0" indent="-285750" eaLnBrk="0" fontAlgn="base" hangingPunct="0">
              <a:spcBef>
                <a:spcPct val="0"/>
              </a:spcBef>
              <a:spcAft>
                <a:spcPct val="0"/>
              </a:spcAft>
              <a:buFont typeface="Arial" panose="020B0604020202020204" pitchFamily="34" charset="0"/>
              <a:buChar char="•"/>
            </a:pPr>
            <a:r>
              <a:rPr lang="en-US" altLang="en-US" dirty="0">
                <a:latin typeface="+mj-lt"/>
              </a:rPr>
              <a:t>Environ 308 nouveaux articles </a:t>
            </a:r>
            <a:r>
              <a:rPr lang="en-US" altLang="en-US" dirty="0" err="1">
                <a:latin typeface="+mj-lt"/>
              </a:rPr>
              <a:t>ont</a:t>
            </a:r>
            <a:r>
              <a:rPr lang="en-US" altLang="en-US" dirty="0">
                <a:latin typeface="+mj-lt"/>
              </a:rPr>
              <a:t> </a:t>
            </a:r>
            <a:r>
              <a:rPr lang="en-US" altLang="en-US" dirty="0" err="1">
                <a:latin typeface="+mj-lt"/>
              </a:rPr>
              <a:t>été</a:t>
            </a:r>
            <a:r>
              <a:rPr lang="en-US" altLang="en-US" dirty="0">
                <a:latin typeface="+mj-lt"/>
              </a:rPr>
              <a:t> </a:t>
            </a:r>
            <a:r>
              <a:rPr lang="en-US" altLang="en-US" dirty="0" err="1">
                <a:latin typeface="+mj-lt"/>
              </a:rPr>
              <a:t>ajoutés</a:t>
            </a:r>
            <a:r>
              <a:rPr lang="en-US" altLang="en-US" dirty="0">
                <a:latin typeface="+mj-lt"/>
              </a:rPr>
              <a:t> aux archives (</a:t>
            </a:r>
            <a:r>
              <a:rPr lang="en-US" altLang="en-US" dirty="0" err="1">
                <a:latin typeface="+mj-lt"/>
              </a:rPr>
              <a:t>principalement</a:t>
            </a:r>
            <a:r>
              <a:rPr lang="en-US" altLang="en-US" dirty="0">
                <a:latin typeface="+mj-lt"/>
              </a:rPr>
              <a:t> de </a:t>
            </a:r>
            <a:r>
              <a:rPr lang="en-US" altLang="en-US" dirty="0" err="1">
                <a:latin typeface="+mj-lt"/>
              </a:rPr>
              <a:t>l’AAWS</a:t>
            </a:r>
            <a:r>
              <a:rPr lang="en-US" altLang="en-US" dirty="0">
                <a:latin typeface="+mj-lt"/>
              </a:rPr>
              <a:t>), </a:t>
            </a:r>
            <a:r>
              <a:rPr lang="en-US" altLang="en-US" dirty="0" err="1">
                <a:latin typeface="+mj-lt"/>
              </a:rPr>
              <a:t>ainsi</a:t>
            </a:r>
            <a:r>
              <a:rPr lang="en-US" altLang="en-US" dirty="0">
                <a:latin typeface="+mj-lt"/>
              </a:rPr>
              <a:t> que 22 dons de </a:t>
            </a:r>
            <a:r>
              <a:rPr lang="en-US" altLang="en-US" dirty="0" err="1">
                <a:latin typeface="+mj-lt"/>
              </a:rPr>
              <a:t>membres</a:t>
            </a:r>
            <a:r>
              <a:rPr lang="en-US" altLang="en-US" dirty="0">
                <a:latin typeface="+mj-lt"/>
              </a:rPr>
              <a:t>, </a:t>
            </a:r>
            <a:r>
              <a:rPr lang="en-US" altLang="en-US" dirty="0" err="1">
                <a:latin typeface="+mj-lt"/>
              </a:rPr>
              <a:t>dont</a:t>
            </a:r>
            <a:r>
              <a:rPr lang="en-US" altLang="en-US" dirty="0">
                <a:latin typeface="+mj-lt"/>
              </a:rPr>
              <a:t> un </a:t>
            </a:r>
            <a:r>
              <a:rPr lang="en-US" altLang="en-US" dirty="0" err="1">
                <a:latin typeface="+mj-lt"/>
              </a:rPr>
              <a:t>enregistrement</a:t>
            </a:r>
            <a:r>
              <a:rPr lang="en-US" altLang="en-US" dirty="0">
                <a:latin typeface="+mj-lt"/>
              </a:rPr>
              <a:t> rare de Bill W. </a:t>
            </a:r>
            <a:r>
              <a:rPr lang="en-US" altLang="en-US" dirty="0" err="1">
                <a:latin typeface="+mj-lt"/>
              </a:rPr>
              <a:t>datant</a:t>
            </a:r>
            <a:r>
              <a:rPr lang="en-US" altLang="en-US" dirty="0">
                <a:latin typeface="+mj-lt"/>
              </a:rPr>
              <a:t> de 1951. Le Département </a:t>
            </a:r>
            <a:r>
              <a:rPr lang="en-US" altLang="en-US" dirty="0" err="1">
                <a:latin typeface="+mj-lt"/>
              </a:rPr>
              <a:t>cherche</a:t>
            </a:r>
            <a:r>
              <a:rPr lang="en-US" altLang="en-US" dirty="0">
                <a:latin typeface="+mj-lt"/>
              </a:rPr>
              <a:t> </a:t>
            </a:r>
            <a:r>
              <a:rPr lang="en-US" altLang="en-US" dirty="0" err="1">
                <a:latin typeface="+mj-lt"/>
              </a:rPr>
              <a:t>actuellement</a:t>
            </a:r>
            <a:r>
              <a:rPr lang="en-US" altLang="en-US" dirty="0">
                <a:latin typeface="+mj-lt"/>
              </a:rPr>
              <a:t> un </a:t>
            </a:r>
            <a:r>
              <a:rPr lang="en-US" altLang="en-US" dirty="0" err="1">
                <a:latin typeface="+mj-lt"/>
              </a:rPr>
              <a:t>prestataire</a:t>
            </a:r>
            <a:r>
              <a:rPr lang="en-US" altLang="en-US" dirty="0">
                <a:latin typeface="+mj-lt"/>
              </a:rPr>
              <a:t> pour le </a:t>
            </a:r>
            <a:r>
              <a:rPr lang="en-US" altLang="en-US" dirty="0" err="1">
                <a:latin typeface="+mj-lt"/>
              </a:rPr>
              <a:t>numériser</a:t>
            </a:r>
            <a:r>
              <a:rPr lang="en-US" altLang="en-US" dirty="0">
                <a:latin typeface="+mj-lt"/>
              </a:rPr>
              <a:t>.</a:t>
            </a:r>
          </a:p>
          <a:p>
            <a:endParaRPr lang="fr-FR" dirty="0"/>
          </a:p>
          <a:p>
            <a:endParaRPr lang="fr-FR" dirty="0"/>
          </a:p>
          <a:p>
            <a:endParaRPr lang="fr-FR" dirty="0"/>
          </a:p>
        </p:txBody>
      </p:sp>
    </p:spTree>
    <p:extLst>
      <p:ext uri="{BB962C8B-B14F-4D97-AF65-F5344CB8AC3E}">
        <p14:creationId xmlns:p14="http://schemas.microsoft.com/office/powerpoint/2010/main" val="309107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3727E-0E24-A545-EB3A-15CD9136EDED}"/>
              </a:ext>
            </a:extLst>
          </p:cNvPr>
          <p:cNvSpPr txBox="1"/>
          <p:nvPr/>
        </p:nvSpPr>
        <p:spPr>
          <a:xfrm>
            <a:off x="0" y="0"/>
            <a:ext cx="12188825" cy="7848302"/>
          </a:xfrm>
          <a:prstGeom prst="rect">
            <a:avLst/>
          </a:prstGeom>
          <a:noFill/>
        </p:spPr>
        <p:txBody>
          <a:bodyPr wrap="square" rtlCol="0">
            <a:spAutoFit/>
          </a:bodyPr>
          <a:lstStyle/>
          <a:p>
            <a:r>
              <a:rPr lang="fr-FR" b="1" dirty="0"/>
              <a:t>Activité opérationnelle et prestation de services</a:t>
            </a:r>
            <a:r>
              <a:rPr lang="fr-FR" dirty="0"/>
              <a:t> : </a:t>
            </a:r>
          </a:p>
          <a:p>
            <a:endParaRPr lang="fr-FR" dirty="0"/>
          </a:p>
          <a:p>
            <a:r>
              <a:rPr lang="fr-FR" dirty="0"/>
              <a:t>De février 2024 à février 2025, AAWS a tenu 168 réunions et traité 1 750 documents; les 90 employés du BSG ont répondu à environ 20 000 appels, 186 000 courriels et 41 000 envois postaux.</a:t>
            </a:r>
          </a:p>
          <a:p>
            <a:endParaRPr lang="fr-FR" dirty="0"/>
          </a:p>
          <a:p>
            <a:r>
              <a:rPr lang="fr-FR" b="1" dirty="0"/>
              <a:t>Communication et reddition de comptes</a:t>
            </a:r>
            <a:r>
              <a:rPr lang="fr-FR" dirty="0"/>
              <a:t> : </a:t>
            </a:r>
          </a:p>
          <a:p>
            <a:endParaRPr lang="fr-FR" dirty="0"/>
          </a:p>
          <a:p>
            <a:r>
              <a:rPr lang="fr-FR" dirty="0"/>
              <a:t>AAWS favorise la transparence grâce aux rapports financiers trimestriels, aux mises à jour dans Box 459, aux séances de planification stratégique et à une étroite collaboration avec les intergroupes et bureaux centraux.</a:t>
            </a:r>
          </a:p>
          <a:p>
            <a:endParaRPr lang="fr-FR" dirty="0"/>
          </a:p>
          <a:p>
            <a:r>
              <a:rPr lang="fr-FR" b="1" dirty="0"/>
              <a:t>Littérature</a:t>
            </a:r>
            <a:r>
              <a:rPr lang="fr-FR" dirty="0"/>
              <a:t>: </a:t>
            </a:r>
          </a:p>
          <a:p>
            <a:endParaRPr lang="fr-FR" dirty="0"/>
          </a:p>
          <a:p>
            <a:r>
              <a:rPr lang="fr-FR" dirty="0"/>
              <a:t>Plus de 3 millions d’articles de littérature ont été distribués, incluant le « Plain </a:t>
            </a:r>
            <a:r>
              <a:rPr lang="fr-FR" dirty="0" err="1"/>
              <a:t>Lanuage</a:t>
            </a:r>
            <a:r>
              <a:rPr lang="fr-FR" dirty="0"/>
              <a:t> Big Book » qui s’est vendu rapidement; des progrès importants ont été réalisés en traduction et en systèmes de suivi éditorial.</a:t>
            </a:r>
          </a:p>
          <a:p>
            <a:endParaRPr lang="fr-FR" dirty="0"/>
          </a:p>
          <a:p>
            <a:r>
              <a:rPr lang="fr-FR" b="1" dirty="0"/>
              <a:t>Technologie et cybersécurité</a:t>
            </a:r>
            <a:r>
              <a:rPr lang="fr-FR" dirty="0"/>
              <a:t> : </a:t>
            </a:r>
          </a:p>
          <a:p>
            <a:endParaRPr lang="fr-FR" dirty="0"/>
          </a:p>
          <a:p>
            <a:r>
              <a:rPr lang="fr-FR" dirty="0"/>
              <a:t>Lancement du </a:t>
            </a:r>
            <a:r>
              <a:rPr lang="fr-FR" dirty="0" err="1"/>
              <a:t>balado</a:t>
            </a:r>
            <a:r>
              <a:rPr lang="fr-FR" dirty="0"/>
              <a:t> </a:t>
            </a:r>
            <a:r>
              <a:rPr lang="fr-FR" i="1" dirty="0"/>
              <a:t>Notre but premier</a:t>
            </a:r>
            <a:r>
              <a:rPr lang="fr-FR" dirty="0"/>
              <a:t>, améliorations à l’application </a:t>
            </a:r>
            <a:r>
              <a:rPr lang="fr-FR" i="1" dirty="0"/>
              <a:t>Meeting Guide</a:t>
            </a:r>
            <a:r>
              <a:rPr lang="fr-FR" dirty="0"/>
              <a:t> et mesures de cybersécurité renforcées pour protéger les données et contributions des membres.</a:t>
            </a:r>
          </a:p>
          <a:p>
            <a:endParaRPr lang="fr-FR" dirty="0"/>
          </a:p>
          <a:p>
            <a:r>
              <a:rPr lang="fr-FR" b="1" dirty="0"/>
              <a:t>Gouvernance et conformité</a:t>
            </a:r>
            <a:r>
              <a:rPr lang="fr-FR" dirty="0"/>
              <a:t> : </a:t>
            </a:r>
          </a:p>
          <a:p>
            <a:endParaRPr lang="fr-FR" dirty="0"/>
          </a:p>
          <a:p>
            <a:r>
              <a:rPr lang="fr-FR" dirty="0"/>
              <a:t>Nouvelles nominations au conseil à partir de 97 candidatures, formation annuelle des administrateurs, vérifications internes et planification axée sur la santé financière, la conformité et la croissance future.</a:t>
            </a:r>
          </a:p>
          <a:p>
            <a:endParaRPr lang="fr-FR" i="1" dirty="0"/>
          </a:p>
          <a:p>
            <a:pPr algn="ctr"/>
            <a:endParaRPr lang="fr-CA" dirty="0"/>
          </a:p>
          <a:p>
            <a:endParaRPr lang="fr-FR" i="1" dirty="0"/>
          </a:p>
          <a:p>
            <a:endParaRPr lang="fr-CA" i="1" dirty="0"/>
          </a:p>
        </p:txBody>
      </p:sp>
    </p:spTree>
    <p:extLst>
      <p:ext uri="{BB962C8B-B14F-4D97-AF65-F5344CB8AC3E}">
        <p14:creationId xmlns:p14="http://schemas.microsoft.com/office/powerpoint/2010/main" val="393435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7C92950-3AB5-916E-B3A1-E74CF00BE2FF}"/>
              </a:ext>
            </a:extLst>
          </p:cNvPr>
          <p:cNvSpPr>
            <a:spLocks noGrp="1"/>
          </p:cNvSpPr>
          <p:nvPr>
            <p:ph type="title"/>
          </p:nvPr>
        </p:nvSpPr>
        <p:spPr>
          <a:xfrm>
            <a:off x="609441" y="5105400"/>
            <a:ext cx="10971372" cy="1066800"/>
          </a:xfrm>
        </p:spPr>
        <p:txBody>
          <a:bodyPr/>
          <a:lstStyle/>
          <a:p>
            <a:pPr algn="ctr"/>
            <a:r>
              <a:rPr lang="fr-FR" dirty="0"/>
              <a:t>Les AA à l’international </a:t>
            </a:r>
            <a:endParaRPr lang="en-US" dirty="0"/>
          </a:p>
        </p:txBody>
      </p:sp>
      <p:pic>
        <p:nvPicPr>
          <p:cNvPr id="3" name="Picture 2" descr="Person holding globe jigsaw">
            <a:extLst>
              <a:ext uri="{FF2B5EF4-FFF2-40B4-BE49-F238E27FC236}">
                <a16:creationId xmlns:a16="http://schemas.microsoft.com/office/drawing/2014/main" id="{FB29E4AF-EA58-E26D-D28B-33FA1D003417}"/>
              </a:ext>
            </a:extLst>
          </p:cNvPr>
          <p:cNvPicPr>
            <a:picLocks noChangeAspect="1"/>
          </p:cNvPicPr>
          <p:nvPr/>
        </p:nvPicPr>
        <p:blipFill>
          <a:blip r:embed="rId2" cstate="print">
            <a:extLst>
              <a:ext uri="{28A0092B-C50C-407E-A947-70E740481C1C}">
                <a14:useLocalDpi xmlns:a14="http://schemas.microsoft.com/office/drawing/2010/main" val="0"/>
              </a:ext>
            </a:extLst>
          </a:blip>
          <a:srcRect t="17611" r="2" b="21356"/>
          <a:stretch>
            <a:fillRect/>
          </a:stretch>
        </p:blipFill>
        <p:spPr>
          <a:xfrm>
            <a:off x="1293813" y="685800"/>
            <a:ext cx="10287000" cy="4190999"/>
          </a:xfrm>
          <a:prstGeom prst="rect">
            <a:avLst/>
          </a:prstGeom>
          <a:noFill/>
        </p:spPr>
      </p:pic>
    </p:spTree>
    <p:extLst>
      <p:ext uri="{BB962C8B-B14F-4D97-AF65-F5344CB8AC3E}">
        <p14:creationId xmlns:p14="http://schemas.microsoft.com/office/powerpoint/2010/main" val="364416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9060901-E236-2F80-0BAB-3C6C4D15E955}"/>
              </a:ext>
            </a:extLst>
          </p:cNvPr>
          <p:cNvSpPr>
            <a:spLocks noGrp="1" noChangeArrowheads="1"/>
          </p:cNvSpPr>
          <p:nvPr>
            <p:ph type="title"/>
          </p:nvPr>
        </p:nvSpPr>
        <p:spPr bwMode="auto">
          <a:xfrm>
            <a:off x="117748" y="5105400"/>
            <a:ext cx="11737303" cy="106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fontAlgn="base">
              <a:spcAft>
                <a:spcPct val="0"/>
              </a:spcAft>
              <a:buClrTx/>
              <a:buSzTx/>
              <a:tabLst/>
            </a:pPr>
            <a:r>
              <a:rPr kumimoji="0" lang="en-US" altLang="en-US" sz="2800" b="0" i="0" u="none" strike="noStrike" cap="none" normalizeH="0" baseline="0" dirty="0" err="1">
                <a:ln>
                  <a:noFill/>
                </a:ln>
                <a:effectLst/>
              </a:rPr>
              <a:t>Conférence</a:t>
            </a:r>
            <a:r>
              <a:rPr kumimoji="0" lang="en-US" altLang="en-US" sz="2800" b="0" i="0" u="none" strike="noStrike" cap="none" normalizeH="0" baseline="0" dirty="0">
                <a:ln>
                  <a:noFill/>
                </a:ln>
                <a:effectLst/>
              </a:rPr>
              <a:t> des Services </a:t>
            </a:r>
            <a:r>
              <a:rPr kumimoji="0" lang="en-US" altLang="en-US" sz="2800" b="0" i="0" u="none" strike="noStrike" cap="none" normalizeH="0" baseline="0" dirty="0" err="1">
                <a:ln>
                  <a:noFill/>
                </a:ln>
                <a:effectLst/>
              </a:rPr>
              <a:t>généraux</a:t>
            </a:r>
            <a:r>
              <a:rPr kumimoji="0" lang="en-US" altLang="en-US" sz="2800" b="0" i="0" u="none" strike="noStrike" cap="none" normalizeH="0" baseline="0" dirty="0">
                <a:ln>
                  <a:noFill/>
                </a:ln>
                <a:effectLst/>
              </a:rPr>
              <a:t> 1951 - 2025 </a:t>
            </a:r>
            <a:r>
              <a:rPr kumimoji="0" lang="en-US" altLang="en-US" sz="2800" b="0" i="0" u="none" strike="noStrike" cap="none" normalizeH="0" baseline="0" dirty="0" err="1">
                <a:ln>
                  <a:noFill/>
                </a:ln>
                <a:effectLst/>
              </a:rPr>
              <a:t>cela</a:t>
            </a:r>
            <a:r>
              <a:rPr kumimoji="0" lang="en-US" altLang="en-US" sz="2800" b="0" i="0" u="none" strike="noStrike" cap="none" normalizeH="0" baseline="0" dirty="0">
                <a:ln>
                  <a:noFill/>
                </a:ln>
                <a:effectLst/>
              </a:rPr>
              <a:t> </a:t>
            </a:r>
            <a:r>
              <a:rPr kumimoji="0" lang="en-US" altLang="en-US" sz="2800" b="0" i="0" u="none" strike="noStrike" cap="none" normalizeH="0" baseline="0" dirty="0" err="1">
                <a:ln>
                  <a:noFill/>
                </a:ln>
                <a:effectLst/>
              </a:rPr>
              <a:t>demeure</a:t>
            </a:r>
            <a:r>
              <a:rPr kumimoji="0" lang="en-US" altLang="en-US" sz="2800" b="0" i="0" u="none" strike="noStrike" cap="none" normalizeH="0" baseline="0" dirty="0">
                <a:ln>
                  <a:noFill/>
                </a:ln>
                <a:effectLst/>
              </a:rPr>
              <a:t> </a:t>
            </a:r>
            <a:r>
              <a:rPr kumimoji="0" lang="en-US" altLang="en-US" sz="2800" b="0" i="0" u="none" strike="noStrike" cap="none" normalizeH="0" baseline="0" dirty="0" err="1">
                <a:ln>
                  <a:noFill/>
                </a:ln>
                <a:effectLst/>
              </a:rPr>
              <a:t>toujours</a:t>
            </a:r>
            <a:r>
              <a:rPr kumimoji="0" lang="en-US" altLang="en-US" sz="2800" b="0" i="0" u="none" strike="noStrike" cap="none" normalizeH="0" baseline="0" dirty="0">
                <a:ln>
                  <a:noFill/>
                </a:ln>
                <a:effectLst/>
              </a:rPr>
              <a:t> </a:t>
            </a:r>
            <a:r>
              <a:rPr kumimoji="0" lang="en-US" altLang="en-US" sz="2800" b="0" i="0" u="none" strike="noStrike" cap="none" normalizeH="0" baseline="0" dirty="0" err="1">
                <a:ln>
                  <a:noFill/>
                </a:ln>
                <a:effectLst/>
              </a:rPr>
              <a:t>aussi</a:t>
            </a:r>
            <a:r>
              <a:rPr kumimoji="0" lang="en-US" altLang="en-US" sz="2800" b="0" i="0" u="none" strike="noStrike" cap="none" normalizeH="0" baseline="0" dirty="0">
                <a:ln>
                  <a:noFill/>
                </a:ln>
                <a:effectLst/>
              </a:rPr>
              <a:t> </a:t>
            </a:r>
            <a:r>
              <a:rPr kumimoji="0" lang="en-US" altLang="en-US" sz="2800" b="0" i="0" u="none" strike="noStrike" cap="none" normalizeH="0" baseline="0" dirty="0" err="1">
                <a:ln>
                  <a:noFill/>
                </a:ln>
                <a:effectLst/>
              </a:rPr>
              <a:t>vrai</a:t>
            </a:r>
            <a:r>
              <a:rPr kumimoji="0" lang="en-US" altLang="en-US" sz="2800" b="0" i="0" u="none" strike="noStrike" cap="none" normalizeH="0" baseline="0" dirty="0">
                <a:ln>
                  <a:noFill/>
                </a:ln>
                <a:effectLst/>
              </a:rPr>
              <a:t>.</a:t>
            </a:r>
          </a:p>
        </p:txBody>
      </p:sp>
      <p:pic>
        <p:nvPicPr>
          <p:cNvPr id="2" name="Picture Placeholder 4" descr="A group of people sitting in chairs&#10;&#10;Description automatically generated">
            <a:extLst>
              <a:ext uri="{FF2B5EF4-FFF2-40B4-BE49-F238E27FC236}">
                <a16:creationId xmlns:a16="http://schemas.microsoft.com/office/drawing/2014/main" id="{EE7CA479-CA73-DF33-A3A1-E570F809D0D7}"/>
              </a:ext>
            </a:extLst>
          </p:cNvPr>
          <p:cNvPicPr>
            <a:picLocks noChangeAspect="1"/>
          </p:cNvPicPr>
          <p:nvPr/>
        </p:nvPicPr>
        <p:blipFill rotWithShape="1">
          <a:blip r:embed="rId2">
            <a:extLst>
              <a:ext uri="{28A0092B-C50C-407E-A947-70E740481C1C}">
                <a14:useLocalDpi xmlns:a14="http://schemas.microsoft.com/office/drawing/2010/main" val="0"/>
              </a:ext>
            </a:extLst>
          </a:blip>
          <a:srcRect t="6011" r="-1" b="41489"/>
          <a:stretch>
            <a:fillRect/>
          </a:stretch>
        </p:blipFill>
        <p:spPr>
          <a:xfrm>
            <a:off x="837828" y="685800"/>
            <a:ext cx="5029200" cy="4191000"/>
          </a:xfrm>
          <a:prstGeom prst="rect">
            <a:avLst/>
          </a:prstGeom>
          <a:noFill/>
        </p:spPr>
      </p:pic>
      <p:sp>
        <p:nvSpPr>
          <p:cNvPr id="4" name="TextBox 3">
            <a:extLst>
              <a:ext uri="{FF2B5EF4-FFF2-40B4-BE49-F238E27FC236}">
                <a16:creationId xmlns:a16="http://schemas.microsoft.com/office/drawing/2014/main" id="{9BE016F8-2024-07C5-8E6A-17E7B4FF93B1}"/>
              </a:ext>
            </a:extLst>
          </p:cNvPr>
          <p:cNvSpPr txBox="1"/>
          <p:nvPr/>
        </p:nvSpPr>
        <p:spPr>
          <a:xfrm>
            <a:off x="6551614" y="685800"/>
            <a:ext cx="5029199" cy="4191000"/>
          </a:xfrm>
          <a:prstGeom prst="rect">
            <a:avLst/>
          </a:prstGeom>
        </p:spPr>
        <p:txBody>
          <a:bodyPr vert="horz" lIns="91440" tIns="45720" rIns="91440" bIns="45720" rtlCol="0">
            <a:normAutofit/>
          </a:bodyPr>
          <a:lstStyle/>
          <a:p>
            <a:pPr marL="228600" indent="-228600">
              <a:lnSpc>
                <a:spcPct val="90000"/>
              </a:lnSpc>
              <a:spcBef>
                <a:spcPts val="1800"/>
              </a:spcBef>
              <a:spcAft>
                <a:spcPts val="600"/>
              </a:spcAft>
              <a:buClr>
                <a:schemeClr val="tx1"/>
              </a:buClr>
              <a:buSzPct val="80000"/>
              <a:buFont typeface="Arial" pitchFamily="34" charset="0"/>
              <a:buChar char="•"/>
            </a:pPr>
            <a:r>
              <a:rPr lang="en-US" sz="1400" dirty="0"/>
              <a:t>« Les </a:t>
            </a:r>
            <a:r>
              <a:rPr lang="en-US" sz="1400" dirty="0" err="1"/>
              <a:t>délégués</a:t>
            </a:r>
            <a:r>
              <a:rPr lang="en-US" sz="1400" dirty="0"/>
              <a:t> à la </a:t>
            </a:r>
            <a:r>
              <a:rPr lang="en-US" sz="1400" dirty="0" err="1"/>
              <a:t>Conférence</a:t>
            </a:r>
            <a:r>
              <a:rPr lang="en-US" sz="1400" dirty="0"/>
              <a:t> </a:t>
            </a:r>
            <a:r>
              <a:rPr lang="en-US" sz="1400" dirty="0" err="1"/>
              <a:t>doivent</a:t>
            </a:r>
            <a:r>
              <a:rPr lang="en-US" sz="1400" dirty="0"/>
              <a:t> </a:t>
            </a:r>
            <a:r>
              <a:rPr lang="en-US" sz="1400" dirty="0" err="1"/>
              <a:t>donc</a:t>
            </a:r>
            <a:r>
              <a:rPr lang="en-US" sz="1400" dirty="0"/>
              <a:t> </a:t>
            </a:r>
            <a:r>
              <a:rPr lang="en-US" sz="1400" dirty="0" err="1"/>
              <a:t>avoir</a:t>
            </a:r>
            <a:r>
              <a:rPr lang="en-US" sz="1400" dirty="0"/>
              <a:t> toute liberté de </a:t>
            </a:r>
            <a:r>
              <a:rPr lang="en-US" sz="1400" dirty="0" err="1"/>
              <a:t>décider</a:t>
            </a:r>
            <a:r>
              <a:rPr lang="en-US" sz="1400" dirty="0"/>
              <a:t> </a:t>
            </a:r>
            <a:r>
              <a:rPr lang="en-US" sz="1400" dirty="0" err="1"/>
              <a:t>quels</a:t>
            </a:r>
            <a:r>
              <a:rPr lang="en-US" sz="1400" dirty="0"/>
              <a:t> </a:t>
            </a:r>
            <a:r>
              <a:rPr lang="en-US" sz="1400" dirty="0" err="1"/>
              <a:t>sujets</a:t>
            </a:r>
            <a:r>
              <a:rPr lang="en-US" sz="1400" dirty="0"/>
              <a:t> </a:t>
            </a:r>
            <a:r>
              <a:rPr lang="en-US" sz="1400" dirty="0" err="1"/>
              <a:t>seront</a:t>
            </a:r>
            <a:r>
              <a:rPr lang="en-US" sz="1400" dirty="0"/>
              <a:t> </a:t>
            </a:r>
            <a:r>
              <a:rPr lang="en-US" sz="1400" dirty="0" err="1"/>
              <a:t>soumis</a:t>
            </a:r>
            <a:r>
              <a:rPr lang="en-US" sz="1400" dirty="0"/>
              <a:t> aux </a:t>
            </a:r>
            <a:r>
              <a:rPr lang="en-US" sz="1400" dirty="0" err="1"/>
              <a:t>groupes</a:t>
            </a:r>
            <a:r>
              <a:rPr lang="en-US" sz="1400" dirty="0"/>
              <a:t> des AA, et de quelle manière et à </a:t>
            </a:r>
            <a:r>
              <a:rPr lang="en-US" sz="1400" dirty="0" err="1"/>
              <a:t>quel</a:t>
            </a:r>
            <a:r>
              <a:rPr lang="en-US" sz="1400" dirty="0"/>
              <a:t> moment </a:t>
            </a:r>
            <a:r>
              <a:rPr lang="en-US" sz="1400" dirty="0" err="1"/>
              <a:t>cela</a:t>
            </a:r>
            <a:r>
              <a:rPr lang="en-US" sz="1400" dirty="0"/>
              <a:t> se </a:t>
            </a:r>
            <a:r>
              <a:rPr lang="en-US" sz="1400" dirty="0" err="1"/>
              <a:t>fera</a:t>
            </a:r>
            <a:r>
              <a:rPr lang="en-US" sz="1400" dirty="0"/>
              <a:t>. La conscience collective du </a:t>
            </a:r>
            <a:r>
              <a:rPr lang="en-US" sz="1400" dirty="0" err="1"/>
              <a:t>Mouvement</a:t>
            </a:r>
            <a:r>
              <a:rPr lang="en-US" sz="1400" dirty="0"/>
              <a:t> des AA </a:t>
            </a:r>
            <a:r>
              <a:rPr lang="en-US" sz="1400" dirty="0" err="1"/>
              <a:t>est</a:t>
            </a:r>
            <a:r>
              <a:rPr lang="en-US" sz="1400" dirty="0"/>
              <a:t> </a:t>
            </a:r>
            <a:r>
              <a:rPr lang="en-US" sz="1400" dirty="0" err="1"/>
              <a:t>certainement</a:t>
            </a:r>
            <a:r>
              <a:rPr lang="en-US" sz="1400" dirty="0"/>
              <a:t> </a:t>
            </a:r>
            <a:r>
              <a:rPr lang="en-US" sz="1400" dirty="0" err="1"/>
              <a:t>l’autorité</a:t>
            </a:r>
            <a:r>
              <a:rPr lang="en-US" sz="1400" dirty="0"/>
              <a:t> </a:t>
            </a:r>
            <a:r>
              <a:rPr lang="en-US" sz="1400" dirty="0" err="1"/>
              <a:t>ultime</a:t>
            </a:r>
            <a:r>
              <a:rPr lang="en-US" sz="1400" dirty="0"/>
              <a:t>. Mais la base </a:t>
            </a:r>
            <a:r>
              <a:rPr lang="en-US" sz="1400" dirty="0" err="1"/>
              <a:t>va</a:t>
            </a:r>
            <a:r>
              <a:rPr lang="en-US" sz="1400" dirty="0"/>
              <a:t> devoir faire </a:t>
            </a:r>
            <a:r>
              <a:rPr lang="en-US" sz="1400" dirty="0" err="1"/>
              <a:t>confiance</a:t>
            </a:r>
            <a:r>
              <a:rPr lang="en-US" sz="1400" dirty="0"/>
              <a:t> à la </a:t>
            </a:r>
            <a:r>
              <a:rPr lang="en-US" sz="1400" dirty="0" err="1"/>
              <a:t>Conférence</a:t>
            </a:r>
            <a:r>
              <a:rPr lang="en-US" sz="1400" dirty="0"/>
              <a:t> pour prendre des </a:t>
            </a:r>
            <a:r>
              <a:rPr lang="en-US" sz="1400" dirty="0" err="1"/>
              <a:t>décisions</a:t>
            </a:r>
            <a:r>
              <a:rPr lang="en-US" sz="1400" dirty="0"/>
              <a:t> sur beaucoup de </a:t>
            </a:r>
            <a:r>
              <a:rPr lang="en-US" sz="1400" dirty="0" err="1"/>
              <a:t>sujets</a:t>
            </a:r>
            <a:r>
              <a:rPr lang="en-US" sz="1400" dirty="0"/>
              <a:t>, et </a:t>
            </a:r>
            <a:r>
              <a:rPr lang="en-US" sz="1400" dirty="0" err="1"/>
              <a:t>c’est</a:t>
            </a:r>
            <a:r>
              <a:rPr lang="en-US" sz="1400" dirty="0"/>
              <a:t> à la </a:t>
            </a:r>
            <a:r>
              <a:rPr lang="en-US" sz="1400" dirty="0" err="1"/>
              <a:t>Conférence</a:t>
            </a:r>
            <a:r>
              <a:rPr lang="en-US" sz="1400" dirty="0"/>
              <a:t> de </a:t>
            </a:r>
            <a:r>
              <a:rPr lang="en-US" sz="1400" dirty="0" err="1"/>
              <a:t>décider</a:t>
            </a:r>
            <a:r>
              <a:rPr lang="en-US" sz="1400" dirty="0"/>
              <a:t> </a:t>
            </a:r>
            <a:r>
              <a:rPr lang="en-US" sz="1400" dirty="0" err="1"/>
              <a:t>quels</a:t>
            </a:r>
            <a:r>
              <a:rPr lang="en-US" sz="1400" dirty="0"/>
              <a:t> </a:t>
            </a:r>
            <a:r>
              <a:rPr lang="en-US" sz="1400" dirty="0" err="1"/>
              <a:t>seront</a:t>
            </a:r>
            <a:r>
              <a:rPr lang="en-US" sz="1400" dirty="0"/>
              <a:t> </a:t>
            </a:r>
            <a:r>
              <a:rPr lang="en-US" sz="1400" dirty="0" err="1"/>
              <a:t>ces</a:t>
            </a:r>
            <a:r>
              <a:rPr lang="en-US" sz="1400" dirty="0"/>
              <a:t> </a:t>
            </a:r>
            <a:r>
              <a:rPr lang="en-US" sz="1400" dirty="0" err="1"/>
              <a:t>sujets</a:t>
            </a:r>
            <a:r>
              <a:rPr lang="en-US" sz="1400" dirty="0"/>
              <a:t>. La </a:t>
            </a:r>
            <a:r>
              <a:rPr lang="en-US" sz="1400" dirty="0" err="1"/>
              <a:t>Conférence</a:t>
            </a:r>
            <a:r>
              <a:rPr lang="en-US" sz="1400" dirty="0"/>
              <a:t>, </a:t>
            </a:r>
            <a:r>
              <a:rPr lang="en-US" sz="1400" dirty="0" err="1"/>
              <a:t>toutefois</a:t>
            </a:r>
            <a:r>
              <a:rPr lang="en-US" sz="1400" dirty="0"/>
              <a:t>, doit à tout moment se </a:t>
            </a:r>
            <a:r>
              <a:rPr lang="en-US" sz="1400" dirty="0" err="1"/>
              <a:t>tenir</a:t>
            </a:r>
            <a:r>
              <a:rPr lang="en-US" sz="1400" dirty="0"/>
              <a:t> </a:t>
            </a:r>
            <a:r>
              <a:rPr lang="en-US" sz="1400" dirty="0" err="1"/>
              <a:t>prête</a:t>
            </a:r>
            <a:r>
              <a:rPr lang="en-US" sz="1400" dirty="0"/>
              <a:t> à </a:t>
            </a:r>
            <a:r>
              <a:rPr lang="en-US" sz="1400" dirty="0" err="1"/>
              <a:t>ce</a:t>
            </a:r>
            <a:r>
              <a:rPr lang="en-US" sz="1400" dirty="0"/>
              <a:t> que </a:t>
            </a:r>
            <a:r>
              <a:rPr lang="en-US" sz="1400" dirty="0" err="1"/>
              <a:t>ses</a:t>
            </a:r>
            <a:r>
              <a:rPr lang="en-US" sz="1400" dirty="0"/>
              <a:t> opinions </a:t>
            </a:r>
            <a:r>
              <a:rPr lang="en-US" sz="1400" dirty="0" err="1"/>
              <a:t>soient</a:t>
            </a:r>
            <a:r>
              <a:rPr lang="en-US" sz="1400" dirty="0"/>
              <a:t> </a:t>
            </a:r>
            <a:r>
              <a:rPr lang="en-US" sz="1400" dirty="0" err="1"/>
              <a:t>renversées</a:t>
            </a:r>
            <a:r>
              <a:rPr lang="en-US" sz="1400" dirty="0"/>
              <a:t> par les </a:t>
            </a:r>
            <a:r>
              <a:rPr lang="en-US" sz="1400" dirty="0" err="1"/>
              <a:t>groupes</a:t>
            </a:r>
            <a:r>
              <a:rPr lang="en-US" sz="1400" dirty="0"/>
              <a:t> </a:t>
            </a:r>
            <a:r>
              <a:rPr lang="en-US" sz="1400" dirty="0" err="1"/>
              <a:t>qu’elle</a:t>
            </a:r>
            <a:r>
              <a:rPr lang="en-US" sz="1400" dirty="0"/>
              <a:t> </a:t>
            </a:r>
            <a:r>
              <a:rPr lang="en-US" sz="1400" dirty="0" err="1"/>
              <a:t>représente</a:t>
            </a:r>
            <a:r>
              <a:rPr lang="en-US" sz="1400" dirty="0"/>
              <a:t>, </a:t>
            </a:r>
            <a:r>
              <a:rPr lang="en-US" sz="1400" dirty="0" err="1"/>
              <a:t>mais</a:t>
            </a:r>
            <a:r>
              <a:rPr lang="en-US" sz="1400" dirty="0"/>
              <a:t> </a:t>
            </a:r>
            <a:r>
              <a:rPr lang="en-US" sz="1400" dirty="0" err="1"/>
              <a:t>seulement</a:t>
            </a:r>
            <a:r>
              <a:rPr lang="en-US" sz="1400" dirty="0"/>
              <a:t> après que </a:t>
            </a:r>
            <a:r>
              <a:rPr lang="en-US" sz="1400" dirty="0" err="1"/>
              <a:t>ceux</a:t>
            </a:r>
            <a:r>
              <a:rPr lang="en-US" sz="1400" dirty="0"/>
              <a:t>-ci </a:t>
            </a:r>
            <a:r>
              <a:rPr lang="en-US" sz="1400" dirty="0" err="1"/>
              <a:t>auront</a:t>
            </a:r>
            <a:r>
              <a:rPr lang="en-US" sz="1400" dirty="0"/>
              <a:t> </a:t>
            </a:r>
            <a:r>
              <a:rPr lang="en-US" sz="1400" dirty="0" err="1"/>
              <a:t>été</a:t>
            </a:r>
            <a:r>
              <a:rPr lang="en-US" sz="1400" dirty="0"/>
              <a:t> </a:t>
            </a:r>
            <a:r>
              <a:rPr lang="en-US" sz="1400" dirty="0" err="1"/>
              <a:t>parfaitement</a:t>
            </a:r>
            <a:r>
              <a:rPr lang="en-US" sz="1400" dirty="0"/>
              <a:t> </a:t>
            </a:r>
            <a:r>
              <a:rPr lang="en-US" sz="1400" dirty="0" err="1"/>
              <a:t>informés</a:t>
            </a:r>
            <a:r>
              <a:rPr lang="en-US" sz="1400" dirty="0"/>
              <a:t> de tout </a:t>
            </a:r>
            <a:r>
              <a:rPr lang="en-US" sz="1400" dirty="0" err="1"/>
              <a:t>ce</a:t>
            </a:r>
            <a:r>
              <a:rPr lang="en-US" sz="1400" dirty="0"/>
              <a:t> qui </a:t>
            </a:r>
            <a:r>
              <a:rPr lang="en-US" sz="1400" dirty="0" err="1"/>
              <a:t>est</a:t>
            </a:r>
            <a:r>
              <a:rPr lang="en-US" sz="1400" dirty="0"/>
              <a:t> </a:t>
            </a:r>
            <a:r>
              <a:rPr lang="en-US" sz="1400" dirty="0" err="1"/>
              <a:t>en</a:t>
            </a:r>
            <a:r>
              <a:rPr lang="en-US" sz="1400" dirty="0"/>
              <a:t> jeu. […] Nous </a:t>
            </a:r>
            <a:r>
              <a:rPr lang="en-US" sz="1400" dirty="0" err="1"/>
              <a:t>voulons</a:t>
            </a:r>
            <a:r>
              <a:rPr lang="en-US" sz="1400" dirty="0"/>
              <a:t> </a:t>
            </a:r>
            <a:r>
              <a:rPr lang="en-US" sz="1400" dirty="0" err="1"/>
              <a:t>une</a:t>
            </a:r>
            <a:r>
              <a:rPr lang="en-US" sz="1400" dirty="0"/>
              <a:t> </a:t>
            </a:r>
            <a:r>
              <a:rPr lang="en-US" sz="1400" dirty="0" err="1"/>
              <a:t>Conférence</a:t>
            </a:r>
            <a:r>
              <a:rPr lang="en-US" sz="1400" dirty="0"/>
              <a:t> qui </a:t>
            </a:r>
            <a:r>
              <a:rPr lang="en-US" sz="1400" dirty="0" err="1"/>
              <a:t>demeure</a:t>
            </a:r>
            <a:r>
              <a:rPr lang="en-US" sz="1400" dirty="0"/>
              <a:t> </a:t>
            </a:r>
            <a:r>
              <a:rPr lang="en-US" sz="1400" dirty="0" err="1"/>
              <a:t>extrêmement</a:t>
            </a:r>
            <a:r>
              <a:rPr lang="en-US" sz="1400" dirty="0"/>
              <a:t> </a:t>
            </a:r>
            <a:r>
              <a:rPr lang="en-US" sz="1400" dirty="0" err="1"/>
              <a:t>responsable</a:t>
            </a:r>
            <a:r>
              <a:rPr lang="en-US" sz="1400" dirty="0"/>
              <a:t> à </a:t>
            </a:r>
            <a:r>
              <a:rPr lang="en-US" sz="1400" dirty="0" err="1"/>
              <a:t>l’égard</a:t>
            </a:r>
            <a:r>
              <a:rPr lang="en-US" sz="1400" dirty="0"/>
              <a:t> de </a:t>
            </a:r>
            <a:r>
              <a:rPr lang="en-US" sz="1400" dirty="0" err="1"/>
              <a:t>l’opinion</a:t>
            </a:r>
            <a:r>
              <a:rPr lang="en-US" sz="1400" dirty="0"/>
              <a:t> des AA, </a:t>
            </a:r>
            <a:r>
              <a:rPr lang="en-US" sz="1400" dirty="0" err="1"/>
              <a:t>mais</a:t>
            </a:r>
            <a:r>
              <a:rPr lang="en-US" sz="1400" dirty="0"/>
              <a:t> </a:t>
            </a:r>
            <a:r>
              <a:rPr lang="en-US" sz="1400" dirty="0" err="1"/>
              <a:t>une</a:t>
            </a:r>
            <a:r>
              <a:rPr lang="en-US" sz="1400" dirty="0"/>
              <a:t> instance </a:t>
            </a:r>
            <a:r>
              <a:rPr lang="en-US" sz="1400" dirty="0" err="1"/>
              <a:t>parfaitement</a:t>
            </a:r>
            <a:r>
              <a:rPr lang="en-US" sz="1400" dirty="0"/>
              <a:t> capable </a:t>
            </a:r>
            <a:r>
              <a:rPr lang="en-US" sz="1400" dirty="0" err="1"/>
              <a:t>d’agir</a:t>
            </a:r>
            <a:r>
              <a:rPr lang="en-US" sz="1400" dirty="0"/>
              <a:t> </a:t>
            </a:r>
            <a:r>
              <a:rPr lang="en-US" sz="1400" dirty="0" err="1"/>
              <a:t>seule</a:t>
            </a:r>
            <a:r>
              <a:rPr lang="en-US" sz="1400" dirty="0"/>
              <a:t> pour nous, </a:t>
            </a:r>
            <a:r>
              <a:rPr lang="en-US" sz="1400" dirty="0" err="1"/>
              <a:t>si</a:t>
            </a:r>
            <a:r>
              <a:rPr lang="en-US" sz="1400" dirty="0"/>
              <a:t> </a:t>
            </a:r>
            <a:r>
              <a:rPr lang="en-US" sz="1400" dirty="0" err="1"/>
              <a:t>nécessaire</a:t>
            </a:r>
            <a:r>
              <a:rPr lang="en-US" sz="1400" dirty="0"/>
              <a:t>. […] Voilà </a:t>
            </a:r>
            <a:r>
              <a:rPr lang="en-US" sz="1400" dirty="0" err="1"/>
              <a:t>donc</a:t>
            </a:r>
            <a:r>
              <a:rPr lang="en-US" sz="1400" dirty="0"/>
              <a:t> </a:t>
            </a:r>
            <a:r>
              <a:rPr lang="en-US" sz="1400" dirty="0" err="1"/>
              <a:t>ce</a:t>
            </a:r>
            <a:r>
              <a:rPr lang="en-US" sz="1400" dirty="0"/>
              <a:t> que </a:t>
            </a:r>
            <a:r>
              <a:rPr lang="en-US" sz="1400" dirty="0" err="1"/>
              <a:t>pourrait</a:t>
            </a:r>
            <a:r>
              <a:rPr lang="en-US" sz="1400" dirty="0"/>
              <a:t> </a:t>
            </a:r>
            <a:r>
              <a:rPr lang="en-US" sz="1400" dirty="0" err="1"/>
              <a:t>être</a:t>
            </a:r>
            <a:r>
              <a:rPr lang="en-US" sz="1400" dirty="0"/>
              <a:t> le </a:t>
            </a:r>
            <a:r>
              <a:rPr lang="en-US" sz="1400" dirty="0" err="1"/>
              <a:t>principe</a:t>
            </a:r>
            <a:r>
              <a:rPr lang="en-US" sz="1400" dirty="0"/>
              <a:t> de </a:t>
            </a:r>
            <a:r>
              <a:rPr lang="en-US" sz="1400" dirty="0" err="1"/>
              <a:t>décision</a:t>
            </a:r>
            <a:r>
              <a:rPr lang="en-US" sz="1400" dirty="0"/>
              <a:t> pour les services des AA. » </a:t>
            </a:r>
          </a:p>
          <a:p>
            <a:pPr marL="228600" indent="-228600">
              <a:lnSpc>
                <a:spcPct val="90000"/>
              </a:lnSpc>
              <a:spcBef>
                <a:spcPts val="1800"/>
              </a:spcBef>
              <a:spcAft>
                <a:spcPts val="600"/>
              </a:spcAft>
              <a:buClr>
                <a:schemeClr val="tx1"/>
              </a:buClr>
              <a:buSzPct val="80000"/>
              <a:buFont typeface="Arial" pitchFamily="34" charset="0"/>
              <a:buChar char="•"/>
            </a:pPr>
            <a:endParaRPr lang="en-US" sz="1400" dirty="0"/>
          </a:p>
          <a:p>
            <a:pPr marL="228600" indent="-228600">
              <a:lnSpc>
                <a:spcPct val="90000"/>
              </a:lnSpc>
              <a:spcBef>
                <a:spcPts val="1800"/>
              </a:spcBef>
              <a:spcAft>
                <a:spcPts val="600"/>
              </a:spcAft>
              <a:buClr>
                <a:schemeClr val="tx1"/>
              </a:buClr>
              <a:buSzPct val="80000"/>
              <a:buFont typeface="Arial" pitchFamily="34" charset="0"/>
              <a:buChar char="•"/>
            </a:pPr>
            <a:r>
              <a:rPr lang="en-US" sz="1400" dirty="0"/>
              <a:t>Bill W., CSG de 1956, p. 156-157, Notre </a:t>
            </a:r>
            <a:r>
              <a:rPr lang="en-US" sz="1400" dirty="0" err="1"/>
              <a:t>grande</a:t>
            </a:r>
            <a:r>
              <a:rPr lang="en-US" sz="1400" dirty="0"/>
              <a:t> </a:t>
            </a:r>
            <a:r>
              <a:rPr lang="en-US" sz="1400" dirty="0" err="1"/>
              <a:t>responsabilité</a:t>
            </a:r>
            <a:r>
              <a:rPr lang="en-US" sz="1400" dirty="0"/>
              <a:t> </a:t>
            </a:r>
          </a:p>
        </p:txBody>
      </p:sp>
    </p:spTree>
    <p:extLst>
      <p:ext uri="{BB962C8B-B14F-4D97-AF65-F5344CB8AC3E}">
        <p14:creationId xmlns:p14="http://schemas.microsoft.com/office/powerpoint/2010/main" val="272532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FF8B2C-BA0D-5595-C082-0681FE2B5387}"/>
              </a:ext>
            </a:extLst>
          </p:cNvPr>
          <p:cNvSpPr txBox="1"/>
          <p:nvPr/>
        </p:nvSpPr>
        <p:spPr>
          <a:xfrm>
            <a:off x="0" y="0"/>
            <a:ext cx="12188824" cy="6740307"/>
          </a:xfrm>
          <a:prstGeom prst="rect">
            <a:avLst/>
          </a:prstGeom>
          <a:noFill/>
        </p:spPr>
        <p:txBody>
          <a:bodyPr wrap="square" rtlCol="0">
            <a:spAutoFit/>
          </a:bodyPr>
          <a:lstStyle/>
          <a:p>
            <a:r>
              <a:rPr lang="fr-FR" dirty="0"/>
              <a:t>Faits saillants de la Réunion mondiale des Services - Marita R., Administratrice universelle des États-Unis</a:t>
            </a:r>
          </a:p>
          <a:p>
            <a:endParaRPr lang="fr-FR" dirty="0"/>
          </a:p>
          <a:p>
            <a:r>
              <a:rPr lang="fr-FR" b="1" dirty="0"/>
              <a:t>Résumé – Comité du Conseil pour l’International et Traductions AAWS</a:t>
            </a:r>
          </a:p>
          <a:p>
            <a:endParaRPr lang="fr-FR" b="1" dirty="0"/>
          </a:p>
          <a:p>
            <a:r>
              <a:rPr lang="fr-FR" b="1" dirty="0"/>
              <a:t>Mandat du comité international :</a:t>
            </a:r>
          </a:p>
          <a:p>
            <a:br>
              <a:rPr lang="fr-FR" dirty="0"/>
            </a:br>
            <a:r>
              <a:rPr lang="fr-FR" dirty="0"/>
              <a:t>Le comité examine les activités AA mondiales et les informations relatives à la Réunion mondiale des Services (RMS).</a:t>
            </a:r>
          </a:p>
          <a:p>
            <a:endParaRPr lang="fr-FR" dirty="0"/>
          </a:p>
          <a:p>
            <a:r>
              <a:rPr lang="fr-FR" b="1" dirty="0"/>
              <a:t>Fonds international des publications (143 101,84 $) :</a:t>
            </a:r>
          </a:p>
          <a:p>
            <a:br>
              <a:rPr lang="fr-FR" dirty="0"/>
            </a:br>
            <a:r>
              <a:rPr lang="fr-FR" dirty="0"/>
              <a:t>Sert à financer la traduction, la publication et la réimpression de littérature AA dans diverses langues, à partir des contributions des groupes AA du monde entier.</a:t>
            </a:r>
          </a:p>
          <a:p>
            <a:endParaRPr lang="fr-FR" dirty="0"/>
          </a:p>
          <a:p>
            <a:r>
              <a:rPr lang="fr-FR" b="1" dirty="0"/>
              <a:t>Gestion des droits et licences :</a:t>
            </a:r>
          </a:p>
          <a:p>
            <a:br>
              <a:rPr lang="fr-FR" dirty="0"/>
            </a:br>
            <a:r>
              <a:rPr lang="fr-FR" dirty="0"/>
              <a:t>AAWS détient les droits d’auteur des versions traduites et accorde des licences pour la publication/distribution dans les pays avec une structure de service reconnue.</a:t>
            </a:r>
          </a:p>
          <a:p>
            <a:endParaRPr lang="fr-FR" dirty="0"/>
          </a:p>
          <a:p>
            <a:r>
              <a:rPr lang="fr-FR" b="1" dirty="0"/>
              <a:t>Traductions en cours :</a:t>
            </a:r>
            <a:endParaRPr lang="fr-FR" dirty="0"/>
          </a:p>
          <a:p>
            <a:pPr lvl="1"/>
            <a:r>
              <a:rPr lang="fr-FR" b="1" dirty="0"/>
              <a:t>En Iran :</a:t>
            </a:r>
            <a:r>
              <a:rPr lang="fr-FR" dirty="0"/>
              <a:t> Traduction du Gros Livre en kurde entreprise localement pour atteindre la communauté kurde à la frontière irakienne.</a:t>
            </a:r>
          </a:p>
          <a:p>
            <a:pPr lvl="1"/>
            <a:r>
              <a:rPr lang="fr-FR" b="1" dirty="0"/>
              <a:t>Au Rwanda :</a:t>
            </a:r>
            <a:r>
              <a:rPr lang="fr-FR" dirty="0"/>
              <a:t> Traduction du Gros Livre en kinyarwanda. Une révision juridique a été faite avec succès. Une révision finale par des membres AA parlant le kinyarwanda est attendue avant impression.</a:t>
            </a:r>
          </a:p>
          <a:p>
            <a:endParaRPr lang="fr-FR" dirty="0"/>
          </a:p>
        </p:txBody>
      </p:sp>
    </p:spTree>
    <p:extLst>
      <p:ext uri="{BB962C8B-B14F-4D97-AF65-F5344CB8AC3E}">
        <p14:creationId xmlns:p14="http://schemas.microsoft.com/office/powerpoint/2010/main" val="216511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614721-369C-FEED-4900-EBE682483D15}"/>
              </a:ext>
            </a:extLst>
          </p:cNvPr>
          <p:cNvSpPr txBox="1"/>
          <p:nvPr/>
        </p:nvSpPr>
        <p:spPr>
          <a:xfrm>
            <a:off x="1" y="260648"/>
            <a:ext cx="11999068" cy="646331"/>
          </a:xfrm>
          <a:prstGeom prst="rect">
            <a:avLst/>
          </a:prstGeom>
          <a:noFill/>
        </p:spPr>
        <p:txBody>
          <a:bodyPr wrap="square" rtlCol="0">
            <a:spAutoFit/>
          </a:bodyPr>
          <a:lstStyle/>
          <a:p>
            <a:pPr algn="ctr"/>
            <a:r>
              <a:rPr lang="en-CA" b="1" dirty="0"/>
              <a:t>Jour 3 - Après midi ….. continue</a:t>
            </a:r>
            <a:endParaRPr lang="fr-CA" b="1" dirty="0"/>
          </a:p>
          <a:p>
            <a:endParaRPr lang="fr-CA" dirty="0"/>
          </a:p>
        </p:txBody>
      </p:sp>
      <p:sp>
        <p:nvSpPr>
          <p:cNvPr id="3" name="TextBox 2">
            <a:extLst>
              <a:ext uri="{FF2B5EF4-FFF2-40B4-BE49-F238E27FC236}">
                <a16:creationId xmlns:a16="http://schemas.microsoft.com/office/drawing/2014/main" id="{ED3A210B-B3D5-934E-4C7C-2BBF2D99BBD7}"/>
              </a:ext>
            </a:extLst>
          </p:cNvPr>
          <p:cNvSpPr txBox="1"/>
          <p:nvPr/>
        </p:nvSpPr>
        <p:spPr>
          <a:xfrm>
            <a:off x="0" y="1124744"/>
            <a:ext cx="7246540" cy="369332"/>
          </a:xfrm>
          <a:prstGeom prst="rect">
            <a:avLst/>
          </a:prstGeom>
          <a:noFill/>
        </p:spPr>
        <p:txBody>
          <a:bodyPr wrap="square" rtlCol="0">
            <a:spAutoFit/>
          </a:bodyPr>
          <a:lstStyle/>
          <a:p>
            <a:r>
              <a:rPr lang="fr-FR" dirty="0"/>
              <a:t>RAPPORT DE L’INVENTAIRE (quatrième de cinq </a:t>
            </a:r>
            <a:r>
              <a:rPr lang="fr-FR" dirty="0" err="1"/>
              <a:t>sessions,groupes</a:t>
            </a:r>
            <a:r>
              <a:rPr lang="fr-FR" dirty="0"/>
              <a:t> A, I, K,)</a:t>
            </a:r>
            <a:endParaRPr lang="fr-CA" dirty="0"/>
          </a:p>
        </p:txBody>
      </p:sp>
      <p:sp>
        <p:nvSpPr>
          <p:cNvPr id="4" name="TextBox 3">
            <a:extLst>
              <a:ext uri="{FF2B5EF4-FFF2-40B4-BE49-F238E27FC236}">
                <a16:creationId xmlns:a16="http://schemas.microsoft.com/office/drawing/2014/main" id="{50B7CED1-C133-9706-A6D3-B64A0F252D1F}"/>
              </a:ext>
            </a:extLst>
          </p:cNvPr>
          <p:cNvSpPr txBox="1"/>
          <p:nvPr/>
        </p:nvSpPr>
        <p:spPr>
          <a:xfrm>
            <a:off x="0" y="1844824"/>
            <a:ext cx="7246540" cy="369332"/>
          </a:xfrm>
          <a:prstGeom prst="rect">
            <a:avLst/>
          </a:prstGeom>
          <a:noFill/>
        </p:spPr>
        <p:txBody>
          <a:bodyPr wrap="square" rtlCol="0">
            <a:spAutoFit/>
          </a:bodyPr>
          <a:lstStyle/>
          <a:p>
            <a:r>
              <a:rPr lang="fr-CA" dirty="0"/>
              <a:t>Faits saillants des Régions – Territoire de l’Est-Central US</a:t>
            </a:r>
          </a:p>
        </p:txBody>
      </p:sp>
      <p:pic>
        <p:nvPicPr>
          <p:cNvPr id="9" name="Picture 8" descr="Blue and grey mugs with steam coming out">
            <a:extLst>
              <a:ext uri="{FF2B5EF4-FFF2-40B4-BE49-F238E27FC236}">
                <a16:creationId xmlns:a16="http://schemas.microsoft.com/office/drawing/2014/main" id="{6ACABECF-3343-7335-13AF-46A3F5D7E3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1964" y="2852936"/>
            <a:ext cx="9073008" cy="4005064"/>
          </a:xfrm>
          <a:prstGeom prst="rect">
            <a:avLst/>
          </a:prstGeom>
        </p:spPr>
      </p:pic>
      <p:sp>
        <p:nvSpPr>
          <p:cNvPr id="11" name="TextBox 10">
            <a:extLst>
              <a:ext uri="{FF2B5EF4-FFF2-40B4-BE49-F238E27FC236}">
                <a16:creationId xmlns:a16="http://schemas.microsoft.com/office/drawing/2014/main" id="{D8B71501-9B98-6CFC-3535-A4071D0E0926}"/>
              </a:ext>
            </a:extLst>
          </p:cNvPr>
          <p:cNvSpPr txBox="1"/>
          <p:nvPr/>
        </p:nvSpPr>
        <p:spPr>
          <a:xfrm>
            <a:off x="333772" y="2454588"/>
            <a:ext cx="7344816" cy="369332"/>
          </a:xfrm>
          <a:prstGeom prst="rect">
            <a:avLst/>
          </a:prstGeom>
          <a:noFill/>
        </p:spPr>
        <p:txBody>
          <a:bodyPr wrap="square" rtlCol="0">
            <a:spAutoFit/>
          </a:bodyPr>
          <a:lstStyle/>
          <a:p>
            <a:r>
              <a:rPr lang="fr-FR" b="1" dirty="0"/>
              <a:t>Le soir - Souper des délégués et réunion réservée aux délégués</a:t>
            </a:r>
            <a:endParaRPr lang="fr-CA" b="1" dirty="0"/>
          </a:p>
        </p:txBody>
      </p:sp>
    </p:spTree>
    <p:extLst>
      <p:ext uri="{BB962C8B-B14F-4D97-AF65-F5344CB8AC3E}">
        <p14:creationId xmlns:p14="http://schemas.microsoft.com/office/powerpoint/2010/main" val="243993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247941-115E-0EAD-E820-68E18E269C68}"/>
              </a:ext>
            </a:extLst>
          </p:cNvPr>
          <p:cNvSpPr txBox="1"/>
          <p:nvPr/>
        </p:nvSpPr>
        <p:spPr>
          <a:xfrm>
            <a:off x="0" y="476672"/>
            <a:ext cx="12071076" cy="369332"/>
          </a:xfrm>
          <a:prstGeom prst="rect">
            <a:avLst/>
          </a:prstGeom>
          <a:noFill/>
        </p:spPr>
        <p:txBody>
          <a:bodyPr wrap="square" rtlCol="0">
            <a:spAutoFit/>
          </a:bodyPr>
          <a:lstStyle/>
          <a:p>
            <a:pPr algn="ctr"/>
            <a:r>
              <a:rPr lang="en-CA" b="1" dirty="0"/>
              <a:t>SÉANCE DU MARDI SOIR</a:t>
            </a:r>
            <a:endParaRPr lang="fr-CA" dirty="0"/>
          </a:p>
        </p:txBody>
      </p:sp>
      <p:sp>
        <p:nvSpPr>
          <p:cNvPr id="3" name="TextBox 2">
            <a:extLst>
              <a:ext uri="{FF2B5EF4-FFF2-40B4-BE49-F238E27FC236}">
                <a16:creationId xmlns:a16="http://schemas.microsoft.com/office/drawing/2014/main" id="{E3C1DDF9-E7F5-EA1C-01BF-8EC506CA0101}"/>
              </a:ext>
            </a:extLst>
          </p:cNvPr>
          <p:cNvSpPr txBox="1"/>
          <p:nvPr/>
        </p:nvSpPr>
        <p:spPr>
          <a:xfrm>
            <a:off x="117748" y="980728"/>
            <a:ext cx="5240537" cy="1477328"/>
          </a:xfrm>
          <a:prstGeom prst="rect">
            <a:avLst/>
          </a:prstGeom>
          <a:noFill/>
        </p:spPr>
        <p:txBody>
          <a:bodyPr wrap="none" rtlCol="0">
            <a:spAutoFit/>
          </a:bodyPr>
          <a:lstStyle/>
          <a:p>
            <a:r>
              <a:rPr lang="fr-CA" dirty="0"/>
              <a:t>Faits saillants des Régions – Territoire du Nord-Est US</a:t>
            </a:r>
          </a:p>
          <a:p>
            <a:endParaRPr lang="fr-CA" dirty="0"/>
          </a:p>
          <a:p>
            <a:r>
              <a:rPr lang="fr-CA" dirty="0"/>
              <a:t>Faits saillants des Régions – Territoire du Sud-Est US</a:t>
            </a:r>
          </a:p>
          <a:p>
            <a:endParaRPr lang="fr-CA" dirty="0"/>
          </a:p>
          <a:p>
            <a:endParaRPr lang="fr-CA" dirty="0"/>
          </a:p>
        </p:txBody>
      </p:sp>
      <p:sp>
        <p:nvSpPr>
          <p:cNvPr id="5" name="TextBox 4">
            <a:extLst>
              <a:ext uri="{FF2B5EF4-FFF2-40B4-BE49-F238E27FC236}">
                <a16:creationId xmlns:a16="http://schemas.microsoft.com/office/drawing/2014/main" id="{ACA5E0BD-6DD2-C028-F0FE-D5DA86AFE297}"/>
              </a:ext>
            </a:extLst>
          </p:cNvPr>
          <p:cNvSpPr txBox="1"/>
          <p:nvPr/>
        </p:nvSpPr>
        <p:spPr>
          <a:xfrm>
            <a:off x="117748" y="1988840"/>
            <a:ext cx="11953328" cy="369332"/>
          </a:xfrm>
          <a:prstGeom prst="rect">
            <a:avLst/>
          </a:prstGeom>
          <a:noFill/>
        </p:spPr>
        <p:txBody>
          <a:bodyPr wrap="square">
            <a:spAutoFit/>
          </a:bodyPr>
          <a:lstStyle/>
          <a:p>
            <a:pPr algn="ctr"/>
            <a:r>
              <a:rPr lang="fr-FR" b="1" dirty="0"/>
              <a:t>Rapport et sketch du Congrès international </a:t>
            </a:r>
            <a:endParaRPr lang="fr-CA" b="1" dirty="0"/>
          </a:p>
        </p:txBody>
      </p:sp>
      <p:sp>
        <p:nvSpPr>
          <p:cNvPr id="6" name="TextBox 5">
            <a:extLst>
              <a:ext uri="{FF2B5EF4-FFF2-40B4-BE49-F238E27FC236}">
                <a16:creationId xmlns:a16="http://schemas.microsoft.com/office/drawing/2014/main" id="{8DA0A364-E1A5-11BA-D4FD-FF359C1BE705}"/>
              </a:ext>
            </a:extLst>
          </p:cNvPr>
          <p:cNvSpPr txBox="1"/>
          <p:nvPr/>
        </p:nvSpPr>
        <p:spPr>
          <a:xfrm>
            <a:off x="0" y="2358172"/>
            <a:ext cx="10630916" cy="369332"/>
          </a:xfrm>
          <a:prstGeom prst="rect">
            <a:avLst/>
          </a:prstGeom>
          <a:noFill/>
        </p:spPr>
        <p:txBody>
          <a:bodyPr wrap="square" rtlCol="0">
            <a:spAutoFit/>
          </a:bodyPr>
          <a:lstStyle/>
          <a:p>
            <a:r>
              <a:rPr lang="fr-FR" dirty="0"/>
              <a:t>Présentation sur le Congrès international de 2025 Patrick C., membre du personnel du BSG</a:t>
            </a:r>
            <a:endParaRPr lang="fr-CA" dirty="0"/>
          </a:p>
        </p:txBody>
      </p:sp>
      <p:sp>
        <p:nvSpPr>
          <p:cNvPr id="7" name="TextBox 6">
            <a:extLst>
              <a:ext uri="{FF2B5EF4-FFF2-40B4-BE49-F238E27FC236}">
                <a16:creationId xmlns:a16="http://schemas.microsoft.com/office/drawing/2014/main" id="{173557E1-1FC5-8BA3-C4B9-616686A02913}"/>
              </a:ext>
            </a:extLst>
          </p:cNvPr>
          <p:cNvSpPr txBox="1"/>
          <p:nvPr/>
        </p:nvSpPr>
        <p:spPr>
          <a:xfrm>
            <a:off x="84382" y="2727504"/>
            <a:ext cx="12071075" cy="2031325"/>
          </a:xfrm>
          <a:prstGeom prst="rect">
            <a:avLst/>
          </a:prstGeom>
          <a:noFill/>
        </p:spPr>
        <p:txBody>
          <a:bodyPr wrap="square" rtlCol="0">
            <a:spAutoFit/>
          </a:bodyPr>
          <a:lstStyle/>
          <a:p>
            <a:r>
              <a:rPr lang="fr-FR" dirty="0"/>
              <a:t>Les inscriptions sont encore ouvertes! Du 3 au 6 juillet prochain, des gens de partout dans le monde se rendront à Vancouver, en Colombie-Britannique, pour célébrer le 90e anniversaire des Alcooliques anonymes. La ville fait le plein de café et de crème glacée, et les marchands ambulants investiront les rues.</a:t>
            </a:r>
          </a:p>
          <a:p>
            <a:endParaRPr lang="fr-FR" dirty="0"/>
          </a:p>
          <a:p>
            <a:r>
              <a:rPr lang="fr-FR" dirty="0"/>
              <a:t>En avril, nous comptons plus de 31 630 inscriptions (un membre de la Conférence a partagé s’être inscrit la veille). Des membres de 81 pays se sont inscrits, depuis le Cambodge jusqu’à la Turquie, en passant par Hong Kong et le Honduras. À part l’Antarctique, tous les continents sont représentés, mais il reste encore du temps!</a:t>
            </a:r>
            <a:endParaRPr lang="fr-CA" dirty="0"/>
          </a:p>
        </p:txBody>
      </p:sp>
      <p:pic>
        <p:nvPicPr>
          <p:cNvPr id="9" name="Picture 8">
            <a:extLst>
              <a:ext uri="{FF2B5EF4-FFF2-40B4-BE49-F238E27FC236}">
                <a16:creationId xmlns:a16="http://schemas.microsoft.com/office/drawing/2014/main" id="{3D2FFCB4-BEE8-9AC7-D11F-80C59A632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17748" y="4735503"/>
            <a:ext cx="11809312" cy="2099171"/>
          </a:xfrm>
          <a:prstGeom prst="rect">
            <a:avLst/>
          </a:prstGeom>
          <a:noFill/>
        </p:spPr>
      </p:pic>
    </p:spTree>
    <p:extLst>
      <p:ext uri="{BB962C8B-B14F-4D97-AF65-F5344CB8AC3E}">
        <p14:creationId xmlns:p14="http://schemas.microsoft.com/office/powerpoint/2010/main" val="402789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C690E-8DEF-77D4-4FDC-974ADB673388}"/>
            </a:ext>
          </a:extLst>
        </p:cNvPr>
        <p:cNvGrpSpPr/>
        <p:nvPr/>
      </p:nvGrpSpPr>
      <p:grpSpPr>
        <a:xfrm>
          <a:off x="0" y="0"/>
          <a:ext cx="0" cy="0"/>
          <a:chOff x="0" y="0"/>
          <a:chExt cx="0" cy="0"/>
        </a:xfrm>
      </p:grpSpPr>
      <p:pic>
        <p:nvPicPr>
          <p:cNvPr id="3" name="Picture 2" descr="Starry night and mountain ranges">
            <a:extLst>
              <a:ext uri="{FF2B5EF4-FFF2-40B4-BE49-F238E27FC236}">
                <a16:creationId xmlns:a16="http://schemas.microsoft.com/office/drawing/2014/main" id="{A665B445-F8E6-F16F-B8B6-BB45C9103BAE}"/>
              </a:ext>
            </a:extLst>
          </p:cNvPr>
          <p:cNvPicPr>
            <a:picLocks noChangeAspect="1"/>
          </p:cNvPicPr>
          <p:nvPr/>
        </p:nvPicPr>
        <p:blipFill>
          <a:blip r:embed="rId2" cstate="print">
            <a:extLst>
              <a:ext uri="{28A0092B-C50C-407E-A947-70E740481C1C}">
                <a14:useLocalDpi xmlns:a14="http://schemas.microsoft.com/office/drawing/2010/main" val="0"/>
              </a:ext>
            </a:extLst>
          </a:blip>
          <a:srcRect t="15708"/>
          <a:stretch>
            <a:fillRect/>
          </a:stretch>
        </p:blipFill>
        <p:spPr>
          <a:xfrm>
            <a:off x="20" y="10"/>
            <a:ext cx="12188805" cy="6857990"/>
          </a:xfrm>
          <a:prstGeom prst="ellipse">
            <a:avLst/>
          </a:prstGeom>
          <a:ln w="63500" cap="rnd">
            <a:solidFill>
              <a:srgbClr val="333333"/>
            </a:solid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02447CB0-7768-7B03-1D05-B52CEF1FF055}"/>
              </a:ext>
            </a:extLst>
          </p:cNvPr>
          <p:cNvSpPr txBox="1"/>
          <p:nvPr/>
        </p:nvSpPr>
        <p:spPr>
          <a:xfrm>
            <a:off x="2349996" y="1412776"/>
            <a:ext cx="7200800" cy="769441"/>
          </a:xfrm>
          <a:prstGeom prst="rect">
            <a:avLst/>
          </a:prstGeom>
          <a:noFill/>
        </p:spPr>
        <p:txBody>
          <a:bodyPr wrap="square" rtlCol="0">
            <a:spAutoFit/>
          </a:bodyPr>
          <a:lstStyle/>
          <a:p>
            <a:pPr algn="ctr"/>
            <a:r>
              <a:rPr lang="fr-FR" sz="4400" dirty="0">
                <a:solidFill>
                  <a:schemeClr val="bg1"/>
                </a:solidFill>
                <a:latin typeface="Agency FB" panose="020B0503020202020204" pitchFamily="34" charset="0"/>
              </a:rPr>
              <a:t>FIN DE LA JOURNÉE 3</a:t>
            </a:r>
            <a:endParaRPr lang="fr-CA" sz="4400" dirty="0">
              <a:solidFill>
                <a:schemeClr val="bg1"/>
              </a:solidFill>
              <a:latin typeface="Agency FB" panose="020B0503020202020204" pitchFamily="34" charset="0"/>
            </a:endParaRPr>
          </a:p>
        </p:txBody>
      </p:sp>
      <p:sp>
        <p:nvSpPr>
          <p:cNvPr id="2" name="TextBox 1">
            <a:extLst>
              <a:ext uri="{FF2B5EF4-FFF2-40B4-BE49-F238E27FC236}">
                <a16:creationId xmlns:a16="http://schemas.microsoft.com/office/drawing/2014/main" id="{9285EDB9-DBC2-12A3-D385-7B23C784EC74}"/>
              </a:ext>
            </a:extLst>
          </p:cNvPr>
          <p:cNvSpPr txBox="1"/>
          <p:nvPr/>
        </p:nvSpPr>
        <p:spPr>
          <a:xfrm>
            <a:off x="4537509" y="2636912"/>
            <a:ext cx="2866490" cy="646331"/>
          </a:xfrm>
          <a:prstGeom prst="rect">
            <a:avLst/>
          </a:prstGeom>
          <a:noFill/>
        </p:spPr>
        <p:txBody>
          <a:bodyPr wrap="none" rtlCol="0">
            <a:spAutoFit/>
          </a:bodyPr>
          <a:lstStyle/>
          <a:p>
            <a:r>
              <a:rPr kumimoji="0" lang="en-US" altLang="en-US" sz="1800" b="1" i="0" u="none" strike="noStrike" cap="none" normalizeH="0" baseline="0" dirty="0" err="1">
                <a:ln>
                  <a:noFill/>
                </a:ln>
                <a:solidFill>
                  <a:schemeClr val="bg1"/>
                </a:solidFill>
                <a:effectLst/>
                <a:latin typeface="Agency FB" panose="020B0503020202020204" pitchFamily="34" charset="0"/>
              </a:rPr>
              <a:t>Période</a:t>
            </a:r>
            <a:r>
              <a:rPr kumimoji="0" lang="en-US" altLang="en-US" sz="1800" b="1" i="0" u="none" strike="noStrike" cap="none" normalizeH="0" baseline="0" dirty="0">
                <a:ln>
                  <a:noFill/>
                </a:ln>
                <a:solidFill>
                  <a:schemeClr val="bg1"/>
                </a:solidFill>
                <a:effectLst/>
                <a:latin typeface="Agency FB" panose="020B0503020202020204" pitchFamily="34" charset="0"/>
              </a:rPr>
              <a:t> de questions – 10 minutes</a:t>
            </a:r>
          </a:p>
          <a:p>
            <a:endParaRPr lang="fr-CA" dirty="0"/>
          </a:p>
        </p:txBody>
      </p:sp>
    </p:spTree>
    <p:extLst>
      <p:ext uri="{BB962C8B-B14F-4D97-AF65-F5344CB8AC3E}">
        <p14:creationId xmlns:p14="http://schemas.microsoft.com/office/powerpoint/2010/main" val="144165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55453-8012-E526-339D-FDA3B58C65E0}"/>
            </a:ext>
          </a:extLst>
        </p:cNvPr>
        <p:cNvGrpSpPr/>
        <p:nvPr/>
      </p:nvGrpSpPr>
      <p:grpSpPr>
        <a:xfrm>
          <a:off x="0" y="0"/>
          <a:ext cx="0" cy="0"/>
          <a:chOff x="0" y="0"/>
          <a:chExt cx="0" cy="0"/>
        </a:xfrm>
      </p:grpSpPr>
      <p:pic>
        <p:nvPicPr>
          <p:cNvPr id="7" name="Picture 6" descr="Several books on a desk&#10;&#10;AI-generated content may be incorrect.">
            <a:extLst>
              <a:ext uri="{FF2B5EF4-FFF2-40B4-BE49-F238E27FC236}">
                <a16:creationId xmlns:a16="http://schemas.microsoft.com/office/drawing/2014/main" id="{C0D6DA22-12DF-38C2-E6A4-D0F5876CE955}"/>
              </a:ext>
            </a:extLst>
          </p:cNvPr>
          <p:cNvPicPr>
            <a:picLocks noChangeAspect="1"/>
          </p:cNvPicPr>
          <p:nvPr/>
        </p:nvPicPr>
        <p:blipFill>
          <a:blip r:embed="rId2" cstate="print">
            <a:extLst>
              <a:ext uri="{28A0092B-C50C-407E-A947-70E740481C1C}">
                <a14:useLocalDpi xmlns:a14="http://schemas.microsoft.com/office/drawing/2010/main" val="0"/>
              </a:ext>
            </a:extLst>
          </a:blip>
          <a:srcRect l="10000"/>
          <a:stretch>
            <a:fillRect/>
          </a:stretch>
        </p:blipFill>
        <p:spPr>
          <a:xfrm>
            <a:off x="621804" y="1591720"/>
            <a:ext cx="5029199" cy="4191000"/>
          </a:xfrm>
          <a:prstGeom prst="rect">
            <a:avLst/>
          </a:prstGeom>
          <a:noFill/>
        </p:spPr>
      </p:pic>
      <p:sp>
        <p:nvSpPr>
          <p:cNvPr id="3" name="Rectangle 1">
            <a:extLst>
              <a:ext uri="{FF2B5EF4-FFF2-40B4-BE49-F238E27FC236}">
                <a16:creationId xmlns:a16="http://schemas.microsoft.com/office/drawing/2014/main" id="{7832BE60-9413-02CA-6B4D-F0BD2CDC56C4}"/>
              </a:ext>
            </a:extLst>
          </p:cNvPr>
          <p:cNvSpPr>
            <a:spLocks noGrp="1" noChangeArrowheads="1"/>
          </p:cNvSpPr>
          <p:nvPr>
            <p:ph sz="half" idx="1"/>
          </p:nvPr>
        </p:nvSpPr>
        <p:spPr bwMode="auto">
          <a:xfrm>
            <a:off x="189756" y="666274"/>
            <a:ext cx="11737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algn="ctr" eaLnBrk="0" fontAlgn="base" hangingPunct="0">
              <a:lnSpc>
                <a:spcPct val="100000"/>
              </a:lnSpc>
              <a:spcBef>
                <a:spcPct val="0"/>
              </a:spcBef>
              <a:spcAft>
                <a:spcPct val="0"/>
              </a:spcAft>
              <a:buClrTx/>
              <a:buSzTx/>
              <a:buNone/>
            </a:pPr>
            <a:r>
              <a:rPr kumimoji="0" lang="en-US" altLang="en-US" sz="1800" b="0" i="0" u="none" strike="noStrike" cap="none" normalizeH="0" baseline="0" dirty="0">
                <a:ln>
                  <a:noFill/>
                </a:ln>
                <a:solidFill>
                  <a:schemeClr val="tx1"/>
                </a:solidFill>
                <a:effectLst/>
                <a:latin typeface="Arial" panose="020B0604020202020204" pitchFamily="34" charset="0"/>
              </a:rPr>
              <a:t>Jour </a:t>
            </a:r>
            <a:r>
              <a:rPr lang="en-US" altLang="en-US" sz="1800" dirty="0">
                <a:latin typeface="Arial" panose="020B0604020202020204" pitchFamily="34" charset="0"/>
              </a:rPr>
              <a:t>4</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err="1">
                <a:ln>
                  <a:noFill/>
                </a:ln>
                <a:solidFill>
                  <a:schemeClr val="tx1"/>
                </a:solidFill>
                <a:effectLst/>
                <a:latin typeface="Arial" panose="020B0604020202020204" pitchFamily="34" charset="0"/>
              </a:rPr>
              <a:t>mecredi</a:t>
            </a:r>
            <a:r>
              <a:rPr kumimoji="0" lang="en-US" altLang="en-US" sz="1800" b="0" i="0" u="none" strike="noStrike" cap="none" normalizeH="0" baseline="0" dirty="0">
                <a:ln>
                  <a:noFill/>
                </a:ln>
                <a:solidFill>
                  <a:schemeClr val="tx1"/>
                </a:solidFill>
                <a:effectLst/>
                <a:latin typeface="Arial" panose="020B0604020202020204" pitchFamily="34" charset="0"/>
              </a:rPr>
              <a:t> 30 </a:t>
            </a:r>
            <a:r>
              <a:rPr kumimoji="0" lang="en-US" altLang="en-US" sz="1800" b="0" i="0" u="none" strike="noStrike" cap="none" normalizeH="0" baseline="0" dirty="0" err="1">
                <a:ln>
                  <a:noFill/>
                </a:ln>
                <a:solidFill>
                  <a:schemeClr val="tx1"/>
                </a:solidFill>
                <a:effectLst/>
                <a:latin typeface="Arial" panose="020B0604020202020204" pitchFamily="34" charset="0"/>
              </a:rPr>
              <a:t>avril</a:t>
            </a:r>
            <a:r>
              <a:rPr kumimoji="0" lang="en-US" altLang="en-US" sz="1800" b="0" i="0" u="none" strike="noStrike" cap="none" normalizeH="0" baseline="0" dirty="0">
                <a:ln>
                  <a:noFill/>
                </a:ln>
                <a:solidFill>
                  <a:schemeClr val="tx1"/>
                </a:solidFill>
                <a:effectLst/>
                <a:latin typeface="Arial" panose="020B0604020202020204" pitchFamily="34" charset="0"/>
              </a:rPr>
              <a:t> 2025 – </a:t>
            </a:r>
            <a:r>
              <a:rPr lang="en-US" altLang="en-US" sz="1800" dirty="0">
                <a:latin typeface="Arial" panose="020B0604020202020204" pitchFamily="34" charset="0"/>
              </a:rPr>
              <a:t>Les affaires des AA se </a:t>
            </a:r>
            <a:r>
              <a:rPr lang="en-US" altLang="en-US" sz="1800" dirty="0" err="1">
                <a:latin typeface="Arial" panose="020B0604020202020204" pitchFamily="34" charset="0"/>
              </a:rPr>
              <a:t>poursuivent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Graphic 3">
            <a:extLst>
              <a:ext uri="{FF2B5EF4-FFF2-40B4-BE49-F238E27FC236}">
                <a16:creationId xmlns:a16="http://schemas.microsoft.com/office/drawing/2014/main" id="{73918016-7408-183B-23A9-7F3EA10D0D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82444" y="852252"/>
            <a:ext cx="4930468" cy="4930468"/>
          </a:xfrm>
          <a:prstGeom prst="rect">
            <a:avLst/>
          </a:prstGeom>
        </p:spPr>
      </p:pic>
    </p:spTree>
    <p:extLst>
      <p:ext uri="{BB962C8B-B14F-4D97-AF65-F5344CB8AC3E}">
        <p14:creationId xmlns:p14="http://schemas.microsoft.com/office/powerpoint/2010/main" val="300147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eader logo">
            <a:hlinkClick r:id="rId2"/>
            <a:extLst>
              <a:ext uri="{FF2B5EF4-FFF2-40B4-BE49-F238E27FC236}">
                <a16:creationId xmlns:a16="http://schemas.microsoft.com/office/drawing/2014/main" id="{FAF94754-3C70-58B4-E1BF-1FCE9A81353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989956" y="332656"/>
            <a:ext cx="8424936" cy="1366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B56180-7A0A-EAF0-087D-FE5556094E60}"/>
              </a:ext>
            </a:extLst>
          </p:cNvPr>
          <p:cNvSpPr txBox="1"/>
          <p:nvPr/>
        </p:nvSpPr>
        <p:spPr>
          <a:xfrm>
            <a:off x="0" y="2132856"/>
            <a:ext cx="12071076" cy="646331"/>
          </a:xfrm>
          <a:prstGeom prst="rect">
            <a:avLst/>
          </a:prstGeom>
          <a:noFill/>
        </p:spPr>
        <p:txBody>
          <a:bodyPr wrap="square" rtlCol="0">
            <a:spAutoFit/>
          </a:bodyPr>
          <a:lstStyle/>
          <a:p>
            <a:r>
              <a:rPr lang="fr-FR" dirty="0"/>
              <a:t>Résumé du rapport du Conseil d’AA </a:t>
            </a:r>
            <a:r>
              <a:rPr lang="fr-FR" dirty="0" err="1"/>
              <a:t>Grapevine</a:t>
            </a:r>
            <a:r>
              <a:rPr lang="fr-FR" dirty="0"/>
              <a:t>:</a:t>
            </a:r>
            <a:endParaRPr lang="en-US" altLang="en-US" dirty="0"/>
          </a:p>
          <a:p>
            <a:r>
              <a:rPr lang="fr-FR" dirty="0"/>
              <a:t> </a:t>
            </a:r>
            <a:endParaRPr lang="fr-CA" dirty="0"/>
          </a:p>
        </p:txBody>
      </p:sp>
      <p:sp>
        <p:nvSpPr>
          <p:cNvPr id="6" name="TextBox 5">
            <a:extLst>
              <a:ext uri="{FF2B5EF4-FFF2-40B4-BE49-F238E27FC236}">
                <a16:creationId xmlns:a16="http://schemas.microsoft.com/office/drawing/2014/main" id="{D70B33EB-6330-9AB6-95BF-FDA72CA167E3}"/>
              </a:ext>
            </a:extLst>
          </p:cNvPr>
          <p:cNvSpPr txBox="1"/>
          <p:nvPr/>
        </p:nvSpPr>
        <p:spPr>
          <a:xfrm>
            <a:off x="0" y="2502188"/>
            <a:ext cx="12071076" cy="4247317"/>
          </a:xfrm>
          <a:prstGeom prst="rect">
            <a:avLst/>
          </a:prstGeom>
          <a:noFill/>
        </p:spPr>
        <p:txBody>
          <a:bodyPr wrap="square" rtlCol="0">
            <a:spAutoFit/>
          </a:bodyPr>
          <a:lstStyle/>
          <a:p>
            <a:r>
              <a:rPr lang="fr-FR" i="1" dirty="0"/>
              <a:t>« Mais d’abord, un peu d’histoire. Le </a:t>
            </a:r>
            <a:r>
              <a:rPr lang="fr-FR" i="1" dirty="0" err="1"/>
              <a:t>Grapevine</a:t>
            </a:r>
            <a:r>
              <a:rPr lang="fr-FR" i="1" dirty="0"/>
              <a:t> a été créé par six membres des AA dans un appartement à New York. Avec la bénédiction de Bill W., le premier numéro a été publié en juin 1944, 9 ans après la fondation des Alcooliques anonymes. Voici la première édition du </a:t>
            </a:r>
            <a:r>
              <a:rPr lang="fr-FR" i="1" dirty="0" err="1"/>
              <a:t>Grapevine</a:t>
            </a:r>
            <a:r>
              <a:rPr lang="fr-FR" i="1" dirty="0"/>
              <a:t>. »</a:t>
            </a:r>
          </a:p>
          <a:p>
            <a:endParaRPr lang="fr-FR" dirty="0"/>
          </a:p>
          <a:p>
            <a:r>
              <a:rPr lang="fr-FR" dirty="0"/>
              <a:t>« Le préambule des AA est apparu pour la première fois dans le numéro de juin 1947 du </a:t>
            </a:r>
            <a:r>
              <a:rPr lang="fr-FR" dirty="0" err="1"/>
              <a:t>Grapevine</a:t>
            </a:r>
            <a:r>
              <a:rPr lang="fr-FR" dirty="0"/>
              <a:t>. Il a été rédigé par le rédacteur en chef de l’époque, qui s’est inspiré de l’avant- propos du Gros Livre. »</a:t>
            </a:r>
          </a:p>
          <a:p>
            <a:endParaRPr lang="fr-FR" dirty="0"/>
          </a:p>
          <a:p>
            <a:r>
              <a:rPr lang="fr-FR" i="1" dirty="0"/>
              <a:t>« Nos magazines sont accessibles en ligne sur les sites de </a:t>
            </a:r>
            <a:r>
              <a:rPr lang="fr-FR" i="1" dirty="0" err="1"/>
              <a:t>Grapevine</a:t>
            </a:r>
            <a:r>
              <a:rPr lang="fr-FR" i="1" dirty="0"/>
              <a:t> et de La </a:t>
            </a:r>
            <a:r>
              <a:rPr lang="fr-FR" i="1" dirty="0" err="1"/>
              <a:t>Viña</a:t>
            </a:r>
            <a:r>
              <a:rPr lang="fr-FR" i="1" dirty="0"/>
              <a:t>. En 2020, pendant la pandémie, alors que presque toutes les réunions en personne étaient suspendues, le Conseil de </a:t>
            </a:r>
            <a:r>
              <a:rPr lang="fr-FR" i="1" dirty="0" err="1"/>
              <a:t>Grapevine</a:t>
            </a:r>
            <a:r>
              <a:rPr lang="fr-FR" i="1" dirty="0"/>
              <a:t> a approuvé un accès temporaire et gratuit aux magazines sur nos sites. »</a:t>
            </a:r>
          </a:p>
          <a:p>
            <a:endParaRPr lang="fr-FR" i="1" dirty="0"/>
          </a:p>
          <a:p>
            <a:r>
              <a:rPr lang="fr-FR" i="1" dirty="0"/>
              <a:t>« Le projet « Transmettre le message » permet aux membres des AA d’offrir des abonnements au </a:t>
            </a:r>
            <a:r>
              <a:rPr lang="fr-FR" i="1" dirty="0" err="1"/>
              <a:t>Grapevine</a:t>
            </a:r>
            <a:r>
              <a:rPr lang="fr-FR" i="1" dirty="0"/>
              <a:t> et à La </a:t>
            </a:r>
            <a:r>
              <a:rPr lang="fr-FR" i="1" dirty="0" err="1"/>
              <a:t>Viña</a:t>
            </a:r>
            <a:r>
              <a:rPr lang="fr-FR" i="1" dirty="0"/>
              <a:t> à ceux qui n’en ont pas les moyens, comme les personnes en détention, les patients hospitalisés et ceux qui vivent isolés chez eux. Les</a:t>
            </a:r>
          </a:p>
          <a:p>
            <a:r>
              <a:rPr lang="fr-FR" i="1" dirty="0"/>
              <a:t>contributions des membres au projet nous aident à offrir ces abonnements. En 2024, nous avons reçu 1 383 contributions et offert 1 472 abonnements au </a:t>
            </a:r>
            <a:r>
              <a:rPr lang="fr-FR" i="1" dirty="0" err="1"/>
              <a:t>Grapevine</a:t>
            </a:r>
            <a:r>
              <a:rPr lang="fr-FR" i="1" dirty="0"/>
              <a:t> et à La </a:t>
            </a:r>
            <a:r>
              <a:rPr lang="fr-FR" i="1" dirty="0" err="1"/>
              <a:t>Viña</a:t>
            </a:r>
            <a:r>
              <a:rPr lang="fr-FR" i="1" dirty="0"/>
              <a:t>. »</a:t>
            </a:r>
            <a:endParaRPr lang="fr-CA" i="1" dirty="0"/>
          </a:p>
        </p:txBody>
      </p:sp>
    </p:spTree>
    <p:extLst>
      <p:ext uri="{BB962C8B-B14F-4D97-AF65-F5344CB8AC3E}">
        <p14:creationId xmlns:p14="http://schemas.microsoft.com/office/powerpoint/2010/main" val="385930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418B05-5C45-1D7D-1ACB-64718E678F61}"/>
              </a:ext>
            </a:extLst>
          </p:cNvPr>
          <p:cNvSpPr txBox="1"/>
          <p:nvPr/>
        </p:nvSpPr>
        <p:spPr>
          <a:xfrm>
            <a:off x="117748" y="836712"/>
            <a:ext cx="11449272" cy="923330"/>
          </a:xfrm>
          <a:prstGeom prst="rect">
            <a:avLst/>
          </a:prstGeom>
          <a:noFill/>
        </p:spPr>
        <p:txBody>
          <a:bodyPr wrap="square" rtlCol="0">
            <a:spAutoFit/>
          </a:bodyPr>
          <a:lstStyle/>
          <a:p>
            <a:r>
              <a:rPr lang="fr-FR" dirty="0"/>
              <a:t>RAPPORT DE L’INVENTAIRE (cinquième de cinq sessions, groupes B, E, J,)</a:t>
            </a:r>
          </a:p>
          <a:p>
            <a:endParaRPr lang="fr-FR" dirty="0"/>
          </a:p>
          <a:p>
            <a:r>
              <a:rPr lang="fr-FR" dirty="0"/>
              <a:t>Séance générale d’échange de vues : « Qu’est-ce qui vous préoccupe? » </a:t>
            </a:r>
            <a:endParaRPr lang="fr-CA" dirty="0"/>
          </a:p>
        </p:txBody>
      </p:sp>
      <p:sp>
        <p:nvSpPr>
          <p:cNvPr id="9" name="TextBox 8">
            <a:extLst>
              <a:ext uri="{FF2B5EF4-FFF2-40B4-BE49-F238E27FC236}">
                <a16:creationId xmlns:a16="http://schemas.microsoft.com/office/drawing/2014/main" id="{4E9B9AF5-6ACF-70BD-A650-E6BA7E929BA8}"/>
              </a:ext>
            </a:extLst>
          </p:cNvPr>
          <p:cNvSpPr txBox="1"/>
          <p:nvPr/>
        </p:nvSpPr>
        <p:spPr>
          <a:xfrm>
            <a:off x="107911" y="280120"/>
            <a:ext cx="11737304" cy="369332"/>
          </a:xfrm>
          <a:prstGeom prst="rect">
            <a:avLst/>
          </a:prstGeom>
          <a:noFill/>
        </p:spPr>
        <p:txBody>
          <a:bodyPr wrap="square" rtlCol="0">
            <a:spAutoFit/>
          </a:bodyPr>
          <a:lstStyle/>
          <a:p>
            <a:pPr algn="ctr"/>
            <a:r>
              <a:rPr lang="fr-CA" dirty="0"/>
              <a:t>Jour 4 -SÉANCE DU MERCREDI MATIN ….continue</a:t>
            </a:r>
          </a:p>
        </p:txBody>
      </p:sp>
      <p:pic>
        <p:nvPicPr>
          <p:cNvPr id="13" name="Picture 12" descr="Coffee cups on light blue background">
            <a:extLst>
              <a:ext uri="{FF2B5EF4-FFF2-40B4-BE49-F238E27FC236}">
                <a16:creationId xmlns:a16="http://schemas.microsoft.com/office/drawing/2014/main" id="{7AB6C946-D0E2-CF95-2DF5-B2EC635C83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972" y="2296053"/>
            <a:ext cx="7803989" cy="4199612"/>
          </a:xfrm>
          <a:prstGeom prst="rect">
            <a:avLst/>
          </a:prstGeom>
        </p:spPr>
      </p:pic>
    </p:spTree>
    <p:extLst>
      <p:ext uri="{BB962C8B-B14F-4D97-AF65-F5344CB8AC3E}">
        <p14:creationId xmlns:p14="http://schemas.microsoft.com/office/powerpoint/2010/main" val="92480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ople raising hands">
            <a:extLst>
              <a:ext uri="{FF2B5EF4-FFF2-40B4-BE49-F238E27FC236}">
                <a16:creationId xmlns:a16="http://schemas.microsoft.com/office/drawing/2014/main" id="{0A5794EF-8EC9-A81C-A87D-011E05F4C9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2684" y="4293096"/>
            <a:ext cx="3456384" cy="2468893"/>
          </a:xfrm>
          <a:prstGeom prst="rect">
            <a:avLst/>
          </a:prstGeom>
        </p:spPr>
      </p:pic>
      <p:sp>
        <p:nvSpPr>
          <p:cNvPr id="7" name="TextBox 6">
            <a:extLst>
              <a:ext uri="{FF2B5EF4-FFF2-40B4-BE49-F238E27FC236}">
                <a16:creationId xmlns:a16="http://schemas.microsoft.com/office/drawing/2014/main" id="{1A251CE0-FB84-7EEA-A197-03A869B909C3}"/>
              </a:ext>
            </a:extLst>
          </p:cNvPr>
          <p:cNvSpPr txBox="1"/>
          <p:nvPr/>
        </p:nvSpPr>
        <p:spPr>
          <a:xfrm>
            <a:off x="261764" y="404664"/>
            <a:ext cx="11737304" cy="1200329"/>
          </a:xfrm>
          <a:prstGeom prst="rect">
            <a:avLst/>
          </a:prstGeom>
          <a:noFill/>
        </p:spPr>
        <p:txBody>
          <a:bodyPr wrap="square" rtlCol="0">
            <a:spAutoFit/>
          </a:bodyPr>
          <a:lstStyle/>
          <a:p>
            <a:pPr algn="ctr"/>
            <a:r>
              <a:rPr lang="fr-CA" sz="3600" b="1" dirty="0"/>
              <a:t>SÉANCE DU MERCREDI APRÈS-MIDI – Élections Administrateurs </a:t>
            </a:r>
          </a:p>
        </p:txBody>
      </p:sp>
      <p:pic>
        <p:nvPicPr>
          <p:cNvPr id="8" name="Picture 7" descr="Hands held up high during a conference">
            <a:extLst>
              <a:ext uri="{FF2B5EF4-FFF2-40B4-BE49-F238E27FC236}">
                <a16:creationId xmlns:a16="http://schemas.microsoft.com/office/drawing/2014/main" id="{185BE257-176B-391A-1C40-4C06FEB7CC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48880"/>
            <a:ext cx="12188825" cy="4509119"/>
          </a:xfrm>
          <a:prstGeom prst="rect">
            <a:avLst/>
          </a:prstGeom>
        </p:spPr>
      </p:pic>
    </p:spTree>
    <p:extLst>
      <p:ext uri="{BB962C8B-B14F-4D97-AF65-F5344CB8AC3E}">
        <p14:creationId xmlns:p14="http://schemas.microsoft.com/office/powerpoint/2010/main" val="65359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20000"/>
                <a:lumOff val="80000"/>
                <a:alpha val="68000"/>
              </a:schemeClr>
            </a:gs>
            <a:gs pos="58000">
              <a:schemeClr val="bg2">
                <a:lumMod val="40000"/>
                <a:lumOff val="60000"/>
              </a:schemeClr>
            </a:gs>
            <a:gs pos="100000">
              <a:schemeClr val="bg2"/>
            </a:gs>
          </a:gsLst>
          <a:lin ang="17400000" scaled="0"/>
          <a:tileRect/>
        </a:gradFill>
        <a:effectLst/>
      </p:bgPr>
    </p:bg>
    <p:spTree>
      <p:nvGrpSpPr>
        <p:cNvPr id="1" name=""/>
        <p:cNvGrpSpPr/>
        <p:nvPr/>
      </p:nvGrpSpPr>
      <p:grpSpPr>
        <a:xfrm>
          <a:off x="0" y="0"/>
          <a:ext cx="0" cy="0"/>
          <a:chOff x="0" y="0"/>
          <a:chExt cx="0" cy="0"/>
        </a:xfrm>
      </p:grpSpPr>
      <p:pic>
        <p:nvPicPr>
          <p:cNvPr id="3" name="Picture 2" descr="Business people clapping">
            <a:extLst>
              <a:ext uri="{FF2B5EF4-FFF2-40B4-BE49-F238E27FC236}">
                <a16:creationId xmlns:a16="http://schemas.microsoft.com/office/drawing/2014/main" id="{6356CF8B-87DB-D2EE-DD1F-665F4DDA6FCB}"/>
              </a:ext>
            </a:extLst>
          </p:cNvPr>
          <p:cNvPicPr>
            <a:picLocks noChangeAspect="1"/>
          </p:cNvPicPr>
          <p:nvPr/>
        </p:nvPicPr>
        <p:blipFill>
          <a:blip r:embed="rId2" cstate="print">
            <a:alphaModFix amt="27000"/>
            <a:extLst>
              <a:ext uri="{28A0092B-C50C-407E-A947-70E740481C1C}">
                <a14:useLocalDpi xmlns:a14="http://schemas.microsoft.com/office/drawing/2010/main" val="0"/>
              </a:ext>
            </a:extLst>
          </a:blip>
          <a:stretch>
            <a:fillRect/>
          </a:stretch>
        </p:blipFill>
        <p:spPr>
          <a:xfrm>
            <a:off x="6362804" y="3848274"/>
            <a:ext cx="5492248" cy="3009726"/>
          </a:xfrm>
          <a:prstGeom prst="rect">
            <a:avLst/>
          </a:prstGeom>
          <a:effectLst>
            <a:glow rad="127000">
              <a:schemeClr val="accent1">
                <a:alpha val="19000"/>
              </a:schemeClr>
            </a:glow>
            <a:outerShdw blurRad="939800" dist="50800" dir="5400000" algn="ctr" rotWithShape="0">
              <a:srgbClr val="000000">
                <a:alpha val="32000"/>
              </a:srgbClr>
            </a:outerShdw>
          </a:effectLst>
        </p:spPr>
      </p:pic>
      <p:sp>
        <p:nvSpPr>
          <p:cNvPr id="5" name="TextBox 4">
            <a:extLst>
              <a:ext uri="{FF2B5EF4-FFF2-40B4-BE49-F238E27FC236}">
                <a16:creationId xmlns:a16="http://schemas.microsoft.com/office/drawing/2014/main" id="{A178F2E4-B56E-D09A-8AAE-CE0C8F95E181}"/>
              </a:ext>
            </a:extLst>
          </p:cNvPr>
          <p:cNvSpPr txBox="1"/>
          <p:nvPr/>
        </p:nvSpPr>
        <p:spPr>
          <a:xfrm>
            <a:off x="-1" y="2924943"/>
            <a:ext cx="5822415" cy="923330"/>
          </a:xfrm>
          <a:prstGeom prst="rect">
            <a:avLst/>
          </a:prstGeom>
          <a:noFill/>
        </p:spPr>
        <p:txBody>
          <a:bodyPr wrap="square" rtlCol="0">
            <a:spAutoFit/>
          </a:bodyPr>
          <a:lstStyle/>
          <a:p>
            <a:r>
              <a:rPr lang="fr-CA" b="1" dirty="0"/>
              <a:t>Administrateur territorial de l’Est Central – 12 candidats</a:t>
            </a:r>
          </a:p>
          <a:p>
            <a:endParaRPr lang="fr-CA" b="1" dirty="0"/>
          </a:p>
          <a:p>
            <a:r>
              <a:rPr lang="fr-CA" dirty="0"/>
              <a:t>Cheryl S. Région 55 Ohio </a:t>
            </a:r>
            <a:r>
              <a:rPr lang="fr-CA" b="1" dirty="0"/>
              <a:t>- </a:t>
            </a:r>
            <a:r>
              <a:rPr lang="en-CA" b="1" dirty="0" err="1"/>
              <a:t>élu</a:t>
            </a:r>
            <a:endParaRPr lang="fr-CA" b="1" dirty="0"/>
          </a:p>
        </p:txBody>
      </p:sp>
      <p:sp>
        <p:nvSpPr>
          <p:cNvPr id="6" name="TextBox 5">
            <a:extLst>
              <a:ext uri="{FF2B5EF4-FFF2-40B4-BE49-F238E27FC236}">
                <a16:creationId xmlns:a16="http://schemas.microsoft.com/office/drawing/2014/main" id="{11C1F2E6-693E-6947-AA9E-E2F70CD5271B}"/>
              </a:ext>
            </a:extLst>
          </p:cNvPr>
          <p:cNvSpPr txBox="1"/>
          <p:nvPr/>
        </p:nvSpPr>
        <p:spPr>
          <a:xfrm>
            <a:off x="-1" y="1916832"/>
            <a:ext cx="5573886" cy="923330"/>
          </a:xfrm>
          <a:prstGeom prst="rect">
            <a:avLst/>
          </a:prstGeom>
          <a:noFill/>
        </p:spPr>
        <p:txBody>
          <a:bodyPr wrap="square" rtlCol="0">
            <a:spAutoFit/>
          </a:bodyPr>
          <a:lstStyle/>
          <a:p>
            <a:r>
              <a:rPr lang="fr-CA" b="1" dirty="0"/>
              <a:t>Administrateur territorial du Sud-Est - 8 candidats </a:t>
            </a:r>
          </a:p>
          <a:p>
            <a:endParaRPr lang="fr-CA" dirty="0"/>
          </a:p>
          <a:p>
            <a:r>
              <a:rPr lang="fr-CA" dirty="0"/>
              <a:t>Susan V. Région 73 West </a:t>
            </a:r>
            <a:r>
              <a:rPr lang="fr-CA" dirty="0" err="1"/>
              <a:t>Virgina</a:t>
            </a:r>
            <a:r>
              <a:rPr lang="fr-CA" dirty="0"/>
              <a:t> </a:t>
            </a:r>
            <a:r>
              <a:rPr lang="fr-CA" b="1" dirty="0"/>
              <a:t>- </a:t>
            </a:r>
            <a:r>
              <a:rPr lang="en-CA" b="1" dirty="0" err="1"/>
              <a:t>élu</a:t>
            </a:r>
            <a:endParaRPr lang="fr-CA" b="1" dirty="0"/>
          </a:p>
        </p:txBody>
      </p:sp>
      <p:sp>
        <p:nvSpPr>
          <p:cNvPr id="7" name="TextBox 6">
            <a:extLst>
              <a:ext uri="{FF2B5EF4-FFF2-40B4-BE49-F238E27FC236}">
                <a16:creationId xmlns:a16="http://schemas.microsoft.com/office/drawing/2014/main" id="{F76CE7E3-006A-1211-7F70-53DE23627CBB}"/>
              </a:ext>
            </a:extLst>
          </p:cNvPr>
          <p:cNvSpPr txBox="1"/>
          <p:nvPr/>
        </p:nvSpPr>
        <p:spPr>
          <a:xfrm>
            <a:off x="1" y="3933054"/>
            <a:ext cx="6238428" cy="923330"/>
          </a:xfrm>
          <a:prstGeom prst="rect">
            <a:avLst/>
          </a:prstGeom>
          <a:noFill/>
        </p:spPr>
        <p:txBody>
          <a:bodyPr wrap="square" rtlCol="0">
            <a:spAutoFit/>
          </a:bodyPr>
          <a:lstStyle/>
          <a:p>
            <a:r>
              <a:rPr lang="fr-CA" dirty="0"/>
              <a:t> </a:t>
            </a:r>
            <a:r>
              <a:rPr lang="fr-CA" b="1" dirty="0"/>
              <a:t>Administrateur universel des États-Unis 6 candidates</a:t>
            </a:r>
          </a:p>
          <a:p>
            <a:endParaRPr lang="fr-CA" dirty="0"/>
          </a:p>
          <a:p>
            <a:r>
              <a:rPr lang="fr-CA" dirty="0"/>
              <a:t>Jennifer B. Région 06 California </a:t>
            </a:r>
            <a:r>
              <a:rPr lang="fr-CA" b="1" dirty="0"/>
              <a:t>- </a:t>
            </a:r>
            <a:r>
              <a:rPr lang="en-CA" b="1" dirty="0" err="1"/>
              <a:t>élu</a:t>
            </a:r>
            <a:r>
              <a:rPr lang="fr-CA" dirty="0"/>
              <a:t> </a:t>
            </a:r>
          </a:p>
        </p:txBody>
      </p:sp>
      <p:sp>
        <p:nvSpPr>
          <p:cNvPr id="8" name="TextBox 7">
            <a:extLst>
              <a:ext uri="{FF2B5EF4-FFF2-40B4-BE49-F238E27FC236}">
                <a16:creationId xmlns:a16="http://schemas.microsoft.com/office/drawing/2014/main" id="{BD6F5BA7-D1A4-0A64-123A-52AA18114209}"/>
              </a:ext>
            </a:extLst>
          </p:cNvPr>
          <p:cNvSpPr txBox="1"/>
          <p:nvPr/>
        </p:nvSpPr>
        <p:spPr>
          <a:xfrm>
            <a:off x="2133972" y="404664"/>
            <a:ext cx="184731" cy="369332"/>
          </a:xfrm>
          <a:prstGeom prst="rect">
            <a:avLst/>
          </a:prstGeom>
          <a:noFill/>
        </p:spPr>
        <p:txBody>
          <a:bodyPr wrap="none" rtlCol="0">
            <a:spAutoFit/>
          </a:bodyPr>
          <a:lstStyle/>
          <a:p>
            <a:endParaRPr lang="fr-CA" dirty="0"/>
          </a:p>
        </p:txBody>
      </p:sp>
      <p:sp>
        <p:nvSpPr>
          <p:cNvPr id="9" name="Rectangle 1">
            <a:extLst>
              <a:ext uri="{FF2B5EF4-FFF2-40B4-BE49-F238E27FC236}">
                <a16:creationId xmlns:a16="http://schemas.microsoft.com/office/drawing/2014/main" id="{1356AE72-0B4D-6DBB-A25E-4130982FA346}"/>
              </a:ext>
            </a:extLst>
          </p:cNvPr>
          <p:cNvSpPr>
            <a:spLocks noChangeArrowheads="1"/>
          </p:cNvSpPr>
          <p:nvPr/>
        </p:nvSpPr>
        <p:spPr bwMode="auto">
          <a:xfrm>
            <a:off x="0" y="189511"/>
            <a:ext cx="1218882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1800" b="1" i="0" u="none" strike="noStrike" cap="none" normalizeH="0" baseline="0" dirty="0">
                <a:ln>
                  <a:noFill/>
                </a:ln>
                <a:solidFill>
                  <a:schemeClr val="tx1"/>
                </a:solidFill>
                <a:effectLst/>
                <a:latin typeface="Agency FB" panose="020B0503020202020204" pitchFamily="34" charset="0"/>
              </a:rPr>
              <a:t>Qui vote? Les </a:t>
            </a:r>
            <a:r>
              <a:rPr kumimoji="0" lang="en-US" altLang="en-US" sz="1800" b="1" i="0" u="none" strike="noStrike" cap="none" normalizeH="0" baseline="0" dirty="0" err="1">
                <a:ln>
                  <a:noFill/>
                </a:ln>
                <a:solidFill>
                  <a:schemeClr val="tx1"/>
                </a:solidFill>
                <a:effectLst/>
                <a:latin typeface="Agency FB" panose="020B0503020202020204" pitchFamily="34" charset="0"/>
              </a:rPr>
              <a:t>délégués</a:t>
            </a:r>
            <a:r>
              <a:rPr kumimoji="0" lang="en-US" altLang="en-US" sz="1800" b="1" i="0" u="none" strike="noStrike" cap="none" normalizeH="0" baseline="0" dirty="0">
                <a:ln>
                  <a:noFill/>
                </a:ln>
                <a:solidFill>
                  <a:schemeClr val="tx1"/>
                </a:solidFill>
                <a:effectLst/>
                <a:latin typeface="Agency FB" panose="020B0503020202020204" pitchFamily="34" charset="0"/>
              </a:rPr>
              <a:t> du </a:t>
            </a:r>
            <a:r>
              <a:rPr kumimoji="0" lang="en-US" altLang="en-US" sz="1800" b="1" i="0" u="none" strike="noStrike" cap="none" normalizeH="0" baseline="0" dirty="0" err="1">
                <a:ln>
                  <a:noFill/>
                </a:ln>
                <a:solidFill>
                  <a:schemeClr val="tx1"/>
                </a:solidFill>
                <a:effectLst/>
                <a:latin typeface="Agency FB" panose="020B0503020202020204" pitchFamily="34" charset="0"/>
              </a:rPr>
              <a:t>territoire</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concerné</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ainsi</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qu’un</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nombre</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égal</a:t>
            </a:r>
            <a:r>
              <a:rPr kumimoji="0" lang="en-US" altLang="en-US" sz="1800" b="1" i="0" u="none" strike="noStrike" cap="none" normalizeH="0" baseline="0" dirty="0">
                <a:ln>
                  <a:noFill/>
                </a:ln>
                <a:solidFill>
                  <a:schemeClr val="tx1"/>
                </a:solidFill>
                <a:effectLst/>
                <a:latin typeface="Agency FB" panose="020B0503020202020204" pitchFamily="34" charset="0"/>
              </a:rPr>
              <a:t> de </a:t>
            </a:r>
            <a:r>
              <a:rPr kumimoji="0" lang="en-US" altLang="en-US" sz="1800" b="1" i="0" u="none" strike="noStrike" cap="none" normalizeH="0" baseline="0" dirty="0" err="1">
                <a:ln>
                  <a:noFill/>
                </a:ln>
                <a:solidFill>
                  <a:schemeClr val="tx1"/>
                </a:solidFill>
                <a:effectLst/>
                <a:latin typeface="Agency FB" panose="020B0503020202020204" pitchFamily="34" charset="0"/>
              </a:rPr>
              <a:t>délégués</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lang="en-US" altLang="en-US" b="1" dirty="0">
                <a:latin typeface="Agency FB" panose="020B0503020202020204" pitchFamily="34" charset="0"/>
              </a:rPr>
              <a:t>le </a:t>
            </a:r>
            <a:r>
              <a:rPr lang="en-US" altLang="en-US" b="1" dirty="0" err="1">
                <a:latin typeface="Agency FB" panose="020B0503020202020204" pitchFamily="34" charset="0"/>
              </a:rPr>
              <a:t>moitié</a:t>
            </a:r>
            <a:r>
              <a:rPr lang="en-US" altLang="en-US" b="1" dirty="0">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provenant</a:t>
            </a:r>
            <a:r>
              <a:rPr kumimoji="0" lang="en-US" altLang="en-US" sz="1800" b="1" i="0" u="none" strike="noStrike" cap="none" normalizeH="0" baseline="0" dirty="0">
                <a:ln>
                  <a:noFill/>
                </a:ln>
                <a:solidFill>
                  <a:schemeClr val="tx1"/>
                </a:solidFill>
                <a:effectLst/>
                <a:latin typeface="Agency FB" panose="020B0503020202020204" pitchFamily="34" charset="0"/>
              </a:rPr>
              <a:t> du </a:t>
            </a:r>
            <a:r>
              <a:rPr kumimoji="0" lang="en-US" altLang="en-US" sz="1800" b="1" i="0" u="none" strike="noStrike" cap="none" normalizeH="0" baseline="0" dirty="0" err="1">
                <a:ln>
                  <a:noFill/>
                </a:ln>
                <a:solidFill>
                  <a:schemeClr val="tx1"/>
                </a:solidFill>
                <a:effectLst/>
                <a:latin typeface="Agency FB" panose="020B0503020202020204" pitchFamily="34" charset="0"/>
              </a:rPr>
              <a:t>comité</a:t>
            </a:r>
            <a:r>
              <a:rPr kumimoji="0" lang="en-US" altLang="en-US" sz="1800" b="1" i="0" u="none" strike="noStrike" cap="none" normalizeH="0" baseline="0" dirty="0">
                <a:ln>
                  <a:noFill/>
                </a:ln>
                <a:solidFill>
                  <a:schemeClr val="tx1"/>
                </a:solidFill>
                <a:effectLst/>
                <a:latin typeface="Agency FB" panose="020B0503020202020204" pitchFamily="34" charset="0"/>
              </a:rPr>
              <a:t> des </a:t>
            </a:r>
            <a:r>
              <a:rPr kumimoji="0" lang="en-US" altLang="en-US" sz="1800" b="1" i="0" u="none" strike="noStrike" cap="none" normalizeH="0" baseline="0" dirty="0" err="1">
                <a:ln>
                  <a:noFill/>
                </a:ln>
                <a:solidFill>
                  <a:schemeClr val="tx1"/>
                </a:solidFill>
                <a:effectLst/>
                <a:latin typeface="Agency FB" panose="020B0503020202020204" pitchFamily="34" charset="0"/>
              </a:rPr>
              <a:t>administrateurs</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lang="fr-FR" b="1" dirty="0">
                <a:latin typeface="Agency FB" panose="020B0503020202020204" pitchFamily="34" charset="0"/>
              </a:rPr>
              <a:t>et l’autre moitié du Comité de mise en candidature des administrateurs — sont admissibles à voter</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choisis</a:t>
            </a:r>
            <a:r>
              <a:rPr kumimoji="0" lang="en-US" altLang="en-US" sz="1800" b="1" i="0" u="none" strike="noStrike" cap="none" normalizeH="0" baseline="0" dirty="0">
                <a:ln>
                  <a:noFill/>
                </a:ln>
                <a:solidFill>
                  <a:schemeClr val="tx1"/>
                </a:solidFill>
                <a:effectLst/>
                <a:latin typeface="Agency FB" panose="020B0503020202020204" pitchFamily="34" charset="0"/>
              </a:rPr>
              <a:t> au </a:t>
            </a:r>
            <a:r>
              <a:rPr kumimoji="0" lang="en-US" altLang="en-US" sz="1800" b="1" i="0" u="none" strike="noStrike" cap="none" normalizeH="0" baseline="0" dirty="0" err="1">
                <a:ln>
                  <a:noFill/>
                </a:ln>
                <a:solidFill>
                  <a:schemeClr val="tx1"/>
                </a:solidFill>
                <a:effectLst/>
                <a:latin typeface="Agency FB" panose="020B0503020202020204" pitchFamily="34" charset="0"/>
              </a:rPr>
              <a:t>hasard</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en</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tirant</a:t>
            </a:r>
            <a:r>
              <a:rPr kumimoji="0" lang="en-US" altLang="en-US" sz="1800" b="1" i="0" u="none" strike="noStrike" cap="none" normalizeH="0" baseline="0" dirty="0">
                <a:ln>
                  <a:noFill/>
                </a:ln>
                <a:solidFill>
                  <a:schemeClr val="tx1"/>
                </a:solidFill>
                <a:effectLst/>
                <a:latin typeface="Agency FB" panose="020B0503020202020204" pitchFamily="34" charset="0"/>
              </a:rPr>
              <a:t> les </a:t>
            </a:r>
            <a:r>
              <a:rPr kumimoji="0" lang="en-US" altLang="en-US" sz="1800" b="1" i="0" u="none" strike="noStrike" cap="none" normalizeH="0" baseline="0" dirty="0" err="1">
                <a:ln>
                  <a:noFill/>
                </a:ln>
                <a:solidFill>
                  <a:schemeClr val="tx1"/>
                </a:solidFill>
                <a:effectLst/>
                <a:latin typeface="Agency FB" panose="020B0503020202020204" pitchFamily="34" charset="0"/>
              </a:rPr>
              <a:t>noms</a:t>
            </a:r>
            <a:r>
              <a:rPr kumimoji="0" lang="en-US" altLang="en-US" sz="1800" b="1" i="0" u="none" strike="noStrike" cap="none" normalizeH="0" baseline="0" dirty="0">
                <a:ln>
                  <a:noFill/>
                </a:ln>
                <a:solidFill>
                  <a:schemeClr val="tx1"/>
                </a:solidFill>
                <a:effectLst/>
                <a:latin typeface="Agency FB" panose="020B0503020202020204" pitchFamily="34" charset="0"/>
              </a:rPr>
              <a:t> d’un chapeau. Mon nom </a:t>
            </a:r>
            <a:r>
              <a:rPr kumimoji="0" lang="en-US" altLang="en-US" sz="1800" b="1" i="0" u="none" strike="noStrike" cap="none" normalizeH="0" baseline="0" dirty="0" err="1">
                <a:ln>
                  <a:noFill/>
                </a:ln>
                <a:solidFill>
                  <a:schemeClr val="tx1"/>
                </a:solidFill>
                <a:effectLst/>
                <a:latin typeface="Agency FB" panose="020B0503020202020204" pitchFamily="34" charset="0"/>
              </a:rPr>
              <a:t>est</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sorti</a:t>
            </a:r>
            <a:r>
              <a:rPr kumimoji="0" lang="en-US" altLang="en-US" sz="1800" b="1" i="0" u="none" strike="noStrike" cap="none" normalizeH="0" baseline="0" dirty="0">
                <a:ln>
                  <a:noFill/>
                </a:ln>
                <a:solidFill>
                  <a:schemeClr val="tx1"/>
                </a:solidFill>
                <a:effectLst/>
                <a:latin typeface="Agency FB" panose="020B0503020202020204" pitchFamily="34" charset="0"/>
              </a:rPr>
              <a:t> du chapeau les deux </a:t>
            </a:r>
            <a:r>
              <a:rPr kumimoji="0" lang="en-US" altLang="en-US" sz="1800" b="1" i="0" u="none" strike="noStrike" cap="none" normalizeH="0" baseline="0" dirty="0" err="1">
                <a:ln>
                  <a:noFill/>
                </a:ln>
                <a:solidFill>
                  <a:schemeClr val="tx1"/>
                </a:solidFill>
                <a:effectLst/>
                <a:latin typeface="Agency FB" panose="020B0503020202020204" pitchFamily="34" charset="0"/>
              </a:rPr>
              <a:t>fois</a:t>
            </a:r>
            <a:r>
              <a:rPr kumimoji="0" lang="en-US" altLang="en-US" sz="1800" b="1" i="0" u="none" strike="noStrike" cap="none" normalizeH="0" baseline="0" dirty="0">
                <a:ln>
                  <a:noFill/>
                </a:ln>
                <a:solidFill>
                  <a:schemeClr val="tx1"/>
                </a:solidFill>
                <a:effectLst/>
                <a:latin typeface="Agency FB" panose="020B0503020202020204" pitchFamily="34" charset="0"/>
              </a:rPr>
              <a:t> (petit fait </a:t>
            </a:r>
            <a:r>
              <a:rPr kumimoji="0" lang="en-US" altLang="en-US" sz="1800" b="1" i="0" u="none" strike="noStrike" cap="none" normalizeH="0" baseline="0" dirty="0" err="1">
                <a:ln>
                  <a:noFill/>
                </a:ln>
                <a:solidFill>
                  <a:schemeClr val="tx1"/>
                </a:solidFill>
                <a:effectLst/>
                <a:latin typeface="Agency FB" panose="020B0503020202020204" pitchFamily="34" charset="0"/>
              </a:rPr>
              <a:t>amusant</a:t>
            </a:r>
            <a:r>
              <a:rPr kumimoji="0" lang="en-US" altLang="en-US" sz="1800" b="1" i="0" u="none" strike="noStrike" cap="none" normalizeH="0" baseline="0" dirty="0">
                <a:ln>
                  <a:noFill/>
                </a:ln>
                <a:solidFill>
                  <a:schemeClr val="tx1"/>
                </a:solidFill>
                <a:effectLst/>
                <a:latin typeface="Agency FB" panose="020B0503020202020204" pitchFamily="34" charset="0"/>
              </a:rPr>
              <a:t> : la </a:t>
            </a:r>
            <a:r>
              <a:rPr kumimoji="0" lang="en-US" altLang="en-US" sz="1800" b="1" i="0" u="none" strike="noStrike" cap="none" normalizeH="0" baseline="0" dirty="0" err="1">
                <a:ln>
                  <a:noFill/>
                </a:ln>
                <a:solidFill>
                  <a:schemeClr val="tx1"/>
                </a:solidFill>
                <a:effectLst/>
                <a:latin typeface="Agency FB" panose="020B0503020202020204" pitchFamily="34" charset="0"/>
              </a:rPr>
              <a:t>même</a:t>
            </a:r>
            <a:r>
              <a:rPr kumimoji="0" lang="en-US" altLang="en-US" sz="1800" b="1" i="0" u="none" strike="noStrike" cap="none" normalizeH="0" baseline="0" dirty="0">
                <a:ln>
                  <a:noFill/>
                </a:ln>
                <a:solidFill>
                  <a:schemeClr val="tx1"/>
                </a:solidFill>
                <a:effectLst/>
                <a:latin typeface="Agency FB" panose="020B0503020202020204" pitchFamily="34" charset="0"/>
              </a:rPr>
              <a:t> chose </a:t>
            </a:r>
            <a:r>
              <a:rPr kumimoji="0" lang="en-US" altLang="en-US" sz="1800" b="1" i="0" u="none" strike="noStrike" cap="none" normalizeH="0" baseline="0" dirty="0" err="1">
                <a:ln>
                  <a:noFill/>
                </a:ln>
                <a:solidFill>
                  <a:schemeClr val="tx1"/>
                </a:solidFill>
                <a:effectLst/>
                <a:latin typeface="Agency FB" panose="020B0503020202020204" pitchFamily="34" charset="0"/>
              </a:rPr>
              <a:t>m’est</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arrivée</a:t>
            </a:r>
            <a:r>
              <a:rPr kumimoji="0" lang="en-US" altLang="en-US" sz="1800" b="1" i="0" u="none" strike="noStrike" cap="none" normalizeH="0" baseline="0" dirty="0">
                <a:ln>
                  <a:noFill/>
                </a:ln>
                <a:solidFill>
                  <a:schemeClr val="tx1"/>
                </a:solidFill>
                <a:effectLst/>
                <a:latin typeface="Agency FB" panose="020B0503020202020204" pitchFamily="34" charset="0"/>
              </a:rPr>
              <a:t> </a:t>
            </a:r>
            <a:r>
              <a:rPr kumimoji="0" lang="en-US" altLang="en-US" sz="1800" b="1" i="0" u="none" strike="noStrike" cap="none" normalizeH="0" baseline="0" dirty="0" err="1">
                <a:ln>
                  <a:noFill/>
                </a:ln>
                <a:solidFill>
                  <a:schemeClr val="tx1"/>
                </a:solidFill>
                <a:effectLst/>
                <a:latin typeface="Agency FB" panose="020B0503020202020204" pitchFamily="34" charset="0"/>
              </a:rPr>
              <a:t>l’an</a:t>
            </a:r>
            <a:r>
              <a:rPr kumimoji="0" lang="en-US" altLang="en-US" sz="1800" b="1" i="0" u="none" strike="noStrike" cap="none" normalizeH="0" baseline="0" dirty="0">
                <a:ln>
                  <a:noFill/>
                </a:ln>
                <a:solidFill>
                  <a:schemeClr val="tx1"/>
                </a:solidFill>
                <a:effectLst/>
                <a:latin typeface="Agency FB" panose="020B0503020202020204" pitchFamily="34" charset="0"/>
              </a:rPr>
              <a:t> dernier </a:t>
            </a:r>
            <a:r>
              <a:rPr kumimoji="0" lang="en-US" altLang="en-US" sz="1800" b="1" i="0" u="none" strike="noStrike" cap="none" normalizeH="0" baseline="0" dirty="0" err="1">
                <a:ln>
                  <a:noFill/>
                </a:ln>
                <a:solidFill>
                  <a:schemeClr val="tx1"/>
                </a:solidFill>
                <a:effectLst/>
                <a:latin typeface="Agency FB" panose="020B0503020202020204" pitchFamily="34" charset="0"/>
              </a:rPr>
              <a:t>aussi</a:t>
            </a:r>
            <a:r>
              <a:rPr kumimoji="0" lang="en-US" altLang="en-US" sz="1800" b="1" i="0" u="none" strike="noStrike" cap="none" normalizeH="0" baseline="0" dirty="0">
                <a:ln>
                  <a:noFill/>
                </a:ln>
                <a:solidFill>
                  <a:schemeClr val="tx1"/>
                </a:solidFill>
                <a:effectLst/>
                <a:latin typeface="Agency FB" panose="020B0503020202020204" pitchFamily="34" charset="0"/>
              </a:rPr>
              <a:t>!). </a:t>
            </a:r>
          </a:p>
          <a:p>
            <a:pPr lvl="0" eaLnBrk="0" fontAlgn="base" hangingPunct="0">
              <a:spcBef>
                <a:spcPct val="0"/>
              </a:spcBef>
              <a:spcAft>
                <a:spcPct val="0"/>
              </a:spcAft>
            </a:pPr>
            <a:endParaRPr lang="en-US" altLang="en-US" b="1" dirty="0">
              <a:latin typeface="Agency FB" panose="020B0503020202020204" pitchFamily="34" charset="0"/>
            </a:endParaRPr>
          </a:p>
          <a:p>
            <a:pPr lvl="0" eaLnBrk="0" fontAlgn="base" hangingPunct="0">
              <a:spcBef>
                <a:spcPct val="0"/>
              </a:spcBef>
              <a:spcAft>
                <a:spcPct val="0"/>
              </a:spcAft>
            </a:pPr>
            <a:r>
              <a:rPr kumimoji="0" lang="en-US" altLang="en-US" sz="1800" b="1" i="0" u="none" strike="noStrike" cap="none" normalizeH="0" baseline="0" dirty="0">
                <a:ln>
                  <a:noFill/>
                </a:ln>
                <a:solidFill>
                  <a:schemeClr val="tx1"/>
                </a:solidFill>
                <a:effectLst/>
                <a:latin typeface="Agency FB" panose="020B0503020202020204" pitchFamily="34" charset="0"/>
              </a:rPr>
              <a:t>Seuls les </a:t>
            </a:r>
            <a:r>
              <a:rPr kumimoji="0" lang="en-US" altLang="en-US" sz="1800" b="1" i="0" u="none" strike="noStrike" cap="none" normalizeH="0" baseline="0" dirty="0" err="1">
                <a:ln>
                  <a:noFill/>
                </a:ln>
                <a:solidFill>
                  <a:schemeClr val="tx1"/>
                </a:solidFill>
                <a:effectLst/>
                <a:latin typeface="Agency FB" panose="020B0503020202020204" pitchFamily="34" charset="0"/>
              </a:rPr>
              <a:t>délégués</a:t>
            </a:r>
            <a:r>
              <a:rPr kumimoji="0" lang="en-US" altLang="en-US" sz="1800" b="1" i="0" u="none" strike="noStrike" cap="none" normalizeH="0" baseline="0" dirty="0">
                <a:ln>
                  <a:noFill/>
                </a:ln>
                <a:solidFill>
                  <a:schemeClr val="tx1"/>
                </a:solidFill>
                <a:effectLst/>
                <a:latin typeface="Agency FB" panose="020B0503020202020204" pitchFamily="34" charset="0"/>
              </a:rPr>
              <a:t> des États-Unis </a:t>
            </a:r>
            <a:r>
              <a:rPr kumimoji="0" lang="en-US" altLang="en-US" sz="1800" b="1" i="0" u="none" strike="noStrike" cap="none" normalizeH="0" baseline="0" dirty="0" err="1">
                <a:ln>
                  <a:noFill/>
                </a:ln>
                <a:solidFill>
                  <a:schemeClr val="tx1"/>
                </a:solidFill>
                <a:effectLst/>
                <a:latin typeface="Agency FB" panose="020B0503020202020204" pitchFamily="34" charset="0"/>
              </a:rPr>
              <a:t>peuvent</a:t>
            </a:r>
            <a:r>
              <a:rPr kumimoji="0" lang="en-US" altLang="en-US" sz="1800" b="1" i="0" u="none" strike="noStrike" cap="none" normalizeH="0" baseline="0" dirty="0">
                <a:ln>
                  <a:noFill/>
                </a:ln>
                <a:solidFill>
                  <a:schemeClr val="tx1"/>
                </a:solidFill>
                <a:effectLst/>
                <a:latin typeface="Agency FB" panose="020B0503020202020204" pitchFamily="34" charset="0"/>
              </a:rPr>
              <a:t> voter pour le</a:t>
            </a:r>
            <a:r>
              <a:rPr lang="en-US" altLang="en-US" b="1" dirty="0">
                <a:latin typeface="Agency FB" panose="020B0503020202020204" pitchFamily="34" charset="0"/>
              </a:rPr>
              <a:t> </a:t>
            </a:r>
            <a:r>
              <a:rPr lang="fr-CA" b="1" dirty="0">
                <a:latin typeface="Agency FB" panose="020B0503020202020204" pitchFamily="34" charset="0"/>
              </a:rPr>
              <a:t>Administrateur universel des États-Unis</a:t>
            </a:r>
            <a:endParaRPr kumimoji="0" lang="en-US" altLang="en-US" sz="1800" b="1" i="0" u="none" strike="noStrike" cap="none" normalizeH="0" baseline="0" dirty="0">
              <a:ln>
                <a:noFill/>
              </a:ln>
              <a:solidFill>
                <a:schemeClr val="tx1"/>
              </a:solidFill>
              <a:effectLst/>
              <a:latin typeface="Agency FB" panose="020B0503020202020204" pitchFamily="34" charset="0"/>
            </a:endParaRPr>
          </a:p>
        </p:txBody>
      </p:sp>
    </p:spTree>
    <p:extLst>
      <p:ext uri="{BB962C8B-B14F-4D97-AF65-F5344CB8AC3E}">
        <p14:creationId xmlns:p14="http://schemas.microsoft.com/office/powerpoint/2010/main" val="416334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EA343F4-B1B2-5B47-7523-66D1528BB352}"/>
              </a:ext>
            </a:extLst>
          </p:cNvPr>
          <p:cNvSpPr>
            <a:spLocks noGrp="1"/>
          </p:cNvSpPr>
          <p:nvPr>
            <p:ph type="ctrTitle"/>
          </p:nvPr>
        </p:nvSpPr>
        <p:spPr>
          <a:xfrm>
            <a:off x="0" y="116633"/>
            <a:ext cx="4570413" cy="2088231"/>
          </a:xfrm>
        </p:spPr>
        <p:txBody>
          <a:bodyPr/>
          <a:lstStyle/>
          <a:p>
            <a:r>
              <a:rPr lang="fr-FR" dirty="0"/>
              <a:t>Comité du Correctionnel de la Conférence</a:t>
            </a:r>
            <a:endParaRPr lang="en-US" dirty="0"/>
          </a:p>
        </p:txBody>
      </p:sp>
      <p:sp>
        <p:nvSpPr>
          <p:cNvPr id="11" name="Subtitle 2">
            <a:extLst>
              <a:ext uri="{FF2B5EF4-FFF2-40B4-BE49-F238E27FC236}">
                <a16:creationId xmlns:a16="http://schemas.microsoft.com/office/drawing/2014/main" id="{D251CB0F-EB6D-BC8E-CBD6-1BA2B4DDD8F8}"/>
              </a:ext>
            </a:extLst>
          </p:cNvPr>
          <p:cNvSpPr>
            <a:spLocks noGrp="1"/>
          </p:cNvSpPr>
          <p:nvPr>
            <p:ph type="subTitle" idx="1"/>
          </p:nvPr>
        </p:nvSpPr>
        <p:spPr>
          <a:xfrm>
            <a:off x="0" y="3501008"/>
            <a:ext cx="4870276" cy="2671192"/>
          </a:xfrm>
        </p:spPr>
        <p:txBody>
          <a:bodyPr>
            <a:normAutofit fontScale="85000" lnSpcReduction="10000"/>
          </a:bodyPr>
          <a:lstStyle/>
          <a:p>
            <a:r>
              <a:rPr lang="fr-FR" b="1" dirty="0">
                <a:solidFill>
                  <a:schemeClr val="tx2"/>
                </a:solidFill>
              </a:rPr>
              <a:t>Le Comité du Correctionnel de la Conférence s’est réuni séparément à deux reprises  après la réunion conjointe avec le Comité du Conseil pour le Correctionnel, le  26 mars 2025, par vidéoconférence. Le comité a accepté le rapport du comité du Conseil et a étudié les articles à l’ordre du jour suivants : </a:t>
            </a:r>
          </a:p>
          <a:p>
            <a:endParaRPr lang="en-US" altLang="en-US" b="1" dirty="0">
              <a:latin typeface="Arial" panose="020B0604020202020204" pitchFamily="34" charset="0"/>
            </a:endParaRPr>
          </a:p>
          <a:p>
            <a:r>
              <a:rPr lang="en-US" altLang="en-US" b="1" dirty="0">
                <a:solidFill>
                  <a:schemeClr val="tx2"/>
                </a:solidFill>
              </a:rPr>
              <a:t>Rapport du </a:t>
            </a:r>
            <a:r>
              <a:rPr lang="en-US" altLang="en-US" b="1" dirty="0" err="1">
                <a:solidFill>
                  <a:schemeClr val="tx2"/>
                </a:solidFill>
              </a:rPr>
              <a:t>comité</a:t>
            </a:r>
            <a:r>
              <a:rPr lang="en-US" altLang="en-US" b="1" dirty="0">
                <a:solidFill>
                  <a:schemeClr val="tx2"/>
                </a:solidFill>
              </a:rPr>
              <a:t> 2 pages </a:t>
            </a:r>
          </a:p>
          <a:p>
            <a:endParaRPr lang="en-US" b="1" dirty="0">
              <a:solidFill>
                <a:schemeClr val="tx2"/>
              </a:solidFill>
            </a:endParaRPr>
          </a:p>
        </p:txBody>
      </p:sp>
    </p:spTree>
    <p:extLst>
      <p:ext uri="{BB962C8B-B14F-4D97-AF65-F5344CB8AC3E}">
        <p14:creationId xmlns:p14="http://schemas.microsoft.com/office/powerpoint/2010/main" val="81375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type="subTitle" idx="4294967295"/>
          </p:nvPr>
        </p:nvSpPr>
        <p:spPr>
          <a:xfrm>
            <a:off x="45740" y="1412776"/>
            <a:ext cx="3962400" cy="2716559"/>
          </a:xfrm>
        </p:spPr>
        <p:txBody>
          <a:bodyPr>
            <a:normAutofit/>
          </a:bodyPr>
          <a:lstStyle/>
          <a:p>
            <a:pPr>
              <a:spcAft>
                <a:spcPts val="600"/>
              </a:spcAft>
            </a:pPr>
            <a:r>
              <a:rPr lang="en-US" b="1" dirty="0" err="1">
                <a:latin typeface="Agency FB" panose="020B0503020202020204" pitchFamily="34" charset="0"/>
              </a:rPr>
              <a:t>Délégues</a:t>
            </a:r>
            <a:r>
              <a:rPr lang="en-US" b="1" dirty="0">
                <a:latin typeface="Agency FB" panose="020B0503020202020204" pitchFamily="34" charset="0"/>
              </a:rPr>
              <a:t>: 93</a:t>
            </a:r>
          </a:p>
          <a:p>
            <a:pPr>
              <a:spcAft>
                <a:spcPts val="600"/>
              </a:spcAft>
            </a:pPr>
            <a:r>
              <a:rPr lang="en-US" b="1" dirty="0" err="1">
                <a:latin typeface="Agency FB" panose="020B0503020202020204" pitchFamily="34" charset="0"/>
              </a:rPr>
              <a:t>Adminstrateurs</a:t>
            </a:r>
            <a:r>
              <a:rPr lang="en-US" b="1" dirty="0">
                <a:latin typeface="Agency FB" panose="020B0503020202020204" pitchFamily="34" charset="0"/>
              </a:rPr>
              <a:t> : 22</a:t>
            </a:r>
          </a:p>
          <a:p>
            <a:pPr>
              <a:spcAft>
                <a:spcPts val="600"/>
              </a:spcAft>
            </a:pPr>
            <a:r>
              <a:rPr lang="en-US" b="1" dirty="0">
                <a:latin typeface="Agency FB" panose="020B0503020202020204" pitchFamily="34" charset="0"/>
              </a:rPr>
              <a:t>Directors: 5</a:t>
            </a:r>
          </a:p>
          <a:p>
            <a:pPr>
              <a:spcAft>
                <a:spcPts val="600"/>
              </a:spcAft>
            </a:pPr>
            <a:r>
              <a:rPr lang="en-US" b="1" dirty="0">
                <a:latin typeface="Agency FB" panose="020B0503020202020204" pitchFamily="34" charset="0"/>
              </a:rPr>
              <a:t>Staff 17</a:t>
            </a:r>
          </a:p>
        </p:txBody>
      </p:sp>
      <p:graphicFrame>
        <p:nvGraphicFramePr>
          <p:cNvPr id="6" name="Chart 5">
            <a:extLst>
              <a:ext uri="{FF2B5EF4-FFF2-40B4-BE49-F238E27FC236}">
                <a16:creationId xmlns:a16="http://schemas.microsoft.com/office/drawing/2014/main" id="{E31B6E97-EC4C-745F-0E33-C251D4CDD138}"/>
              </a:ext>
            </a:extLst>
          </p:cNvPr>
          <p:cNvGraphicFramePr/>
          <p:nvPr>
            <p:extLst>
              <p:ext uri="{D42A27DB-BD31-4B8C-83A1-F6EECF244321}">
                <p14:modId xmlns:p14="http://schemas.microsoft.com/office/powerpoint/2010/main" val="4019832317"/>
              </p:ext>
            </p:extLst>
          </p:nvPr>
        </p:nvGraphicFramePr>
        <p:xfrm>
          <a:off x="4726260" y="437195"/>
          <a:ext cx="7449697"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6">
            <a:extLst>
              <a:ext uri="{FF2B5EF4-FFF2-40B4-BE49-F238E27FC236}">
                <a16:creationId xmlns:a16="http://schemas.microsoft.com/office/drawing/2014/main" id="{79CA1AB2-1DB5-E6DB-4B0F-57500F3B5301}"/>
              </a:ext>
            </a:extLst>
          </p:cNvPr>
          <p:cNvSpPr>
            <a:spLocks noChangeArrowheads="1"/>
          </p:cNvSpPr>
          <p:nvPr/>
        </p:nvSpPr>
        <p:spPr bwMode="auto">
          <a:xfrm>
            <a:off x="9478788" y="841364"/>
            <a:ext cx="201622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chemeClr val="tx1"/>
                </a:solidFill>
                <a:effectLst/>
                <a:latin typeface="Agency FB" panose="020B0503020202020204" pitchFamily="34" charset="0"/>
              </a:rPr>
              <a:t>Administrateurs</a:t>
            </a:r>
            <a:r>
              <a:rPr kumimoji="0" lang="en-US" altLang="en-US" sz="1400" b="1" i="0" u="none" strike="noStrike" cap="none" normalizeH="0" baseline="0" dirty="0">
                <a:ln>
                  <a:noFill/>
                </a:ln>
                <a:solidFill>
                  <a:schemeClr val="tx1"/>
                </a:solidFill>
                <a:effectLst/>
                <a:latin typeface="Agency FB" panose="020B0503020202020204" pitchFamily="34" charset="0"/>
              </a:rPr>
              <a:t> </a:t>
            </a:r>
            <a:r>
              <a:rPr lang="en-US" altLang="en-US" sz="1400" b="1" dirty="0">
                <a:latin typeface="Agency FB" panose="020B0503020202020204" pitchFamily="34" charset="0"/>
              </a:rPr>
              <a:t>16%</a:t>
            </a:r>
            <a:endParaRPr kumimoji="0" lang="en-US" altLang="en-US" sz="1400" b="1" i="0" u="none" strike="noStrike" cap="none" normalizeH="0" baseline="0" dirty="0">
              <a:ln>
                <a:noFill/>
              </a:ln>
              <a:solidFill>
                <a:schemeClr val="tx1"/>
              </a:solidFill>
              <a:effectLst/>
              <a:latin typeface="Agency FB" panose="020B0503020202020204" pitchFamily="34" charset="0"/>
            </a:endParaRPr>
          </a:p>
        </p:txBody>
      </p:sp>
      <p:sp>
        <p:nvSpPr>
          <p:cNvPr id="15" name="TextBox 14">
            <a:extLst>
              <a:ext uri="{FF2B5EF4-FFF2-40B4-BE49-F238E27FC236}">
                <a16:creationId xmlns:a16="http://schemas.microsoft.com/office/drawing/2014/main" id="{F09ABA0D-5821-B8C5-D47C-BBA518DEB613}"/>
              </a:ext>
            </a:extLst>
          </p:cNvPr>
          <p:cNvSpPr txBox="1"/>
          <p:nvPr/>
        </p:nvSpPr>
        <p:spPr>
          <a:xfrm>
            <a:off x="9838828" y="2132856"/>
            <a:ext cx="2160240" cy="307777"/>
          </a:xfrm>
          <a:prstGeom prst="rect">
            <a:avLst/>
          </a:prstGeom>
          <a:noFill/>
        </p:spPr>
        <p:txBody>
          <a:bodyPr wrap="square" rtlCol="0">
            <a:spAutoFit/>
          </a:bodyPr>
          <a:lstStyle/>
          <a:p>
            <a:r>
              <a:rPr lang="fr-CA" sz="1400" b="1" dirty="0" err="1">
                <a:latin typeface="Agency FB" panose="020B0503020202020204" pitchFamily="34" charset="0"/>
              </a:rPr>
              <a:t>Admintrateurs</a:t>
            </a:r>
            <a:r>
              <a:rPr lang="fr-CA" sz="1400" b="1" dirty="0">
                <a:latin typeface="Agency FB" panose="020B0503020202020204" pitchFamily="34" charset="0"/>
              </a:rPr>
              <a:t> non-</a:t>
            </a:r>
            <a:r>
              <a:rPr lang="fr-CA" sz="1400" b="1" dirty="0" err="1">
                <a:latin typeface="Agency FB" panose="020B0503020202020204" pitchFamily="34" charset="0"/>
              </a:rPr>
              <a:t>director</a:t>
            </a:r>
            <a:r>
              <a:rPr lang="fr-CA" sz="1400" b="1" dirty="0">
                <a:latin typeface="Agency FB" panose="020B0503020202020204" pitchFamily="34" charset="0"/>
              </a:rPr>
              <a:t> 4%</a:t>
            </a:r>
          </a:p>
        </p:txBody>
      </p:sp>
      <p:sp>
        <p:nvSpPr>
          <p:cNvPr id="16" name="Rectangle 7">
            <a:extLst>
              <a:ext uri="{FF2B5EF4-FFF2-40B4-BE49-F238E27FC236}">
                <a16:creationId xmlns:a16="http://schemas.microsoft.com/office/drawing/2014/main" id="{ECB78710-F106-E121-D26F-4B188F7BC9FE}"/>
              </a:ext>
            </a:extLst>
          </p:cNvPr>
          <p:cNvSpPr>
            <a:spLocks noChangeArrowheads="1"/>
          </p:cNvSpPr>
          <p:nvPr/>
        </p:nvSpPr>
        <p:spPr bwMode="auto">
          <a:xfrm>
            <a:off x="0" y="43934"/>
            <a:ext cx="90204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Composition de la 75e </a:t>
            </a:r>
            <a:r>
              <a:rPr kumimoji="0" lang="en-US" altLang="en-US" sz="1800" b="1" i="0" u="none" strike="noStrike" cap="none" normalizeH="0" baseline="0" dirty="0" err="1">
                <a:ln>
                  <a:noFill/>
                </a:ln>
                <a:solidFill>
                  <a:schemeClr val="tx1"/>
                </a:solidFill>
                <a:effectLst/>
                <a:latin typeface="Arial" panose="020B0604020202020204" pitchFamily="34" charset="0"/>
              </a:rPr>
              <a:t>Conférence</a:t>
            </a:r>
            <a:r>
              <a:rPr kumimoji="0" lang="en-US" altLang="en-US" sz="1800" b="1" i="0" u="none" strike="noStrike" cap="none" normalizeH="0" baseline="0" dirty="0">
                <a:ln>
                  <a:noFill/>
                </a:ln>
                <a:solidFill>
                  <a:schemeClr val="tx1"/>
                </a:solidFill>
                <a:effectLst/>
                <a:latin typeface="Arial" panose="020B0604020202020204" pitchFamily="34" charset="0"/>
              </a:rPr>
              <a:t> des Services </a:t>
            </a:r>
            <a:r>
              <a:rPr kumimoji="0" lang="en-US" altLang="en-US" sz="1800" b="1" i="0" u="none" strike="noStrike" cap="none" normalizeH="0" baseline="0" dirty="0" err="1">
                <a:ln>
                  <a:noFill/>
                </a:ln>
                <a:solidFill>
                  <a:schemeClr val="tx1"/>
                </a:solidFill>
                <a:effectLst/>
                <a:latin typeface="Arial" panose="020B0604020202020204" pitchFamily="34" charset="0"/>
              </a:rPr>
              <a:t>généraux</a:t>
            </a:r>
            <a:r>
              <a:rPr kumimoji="0" lang="en-US" altLang="en-US" sz="1800" b="1" i="0" u="none" strike="noStrike" cap="none" normalizeH="0" baseline="0" dirty="0">
                <a:ln>
                  <a:noFill/>
                </a:ln>
                <a:solidFill>
                  <a:schemeClr val="tx1"/>
                </a:solidFill>
                <a:effectLst/>
                <a:latin typeface="Arial" panose="020B0604020202020204" pitchFamily="34" charset="0"/>
              </a:rPr>
              <a:t> 137 members </a:t>
            </a:r>
            <a:r>
              <a:rPr kumimoji="0" lang="en-US" altLang="en-US" sz="1800" b="1" i="0" u="none" strike="noStrike" cap="none" normalizeH="0" baseline="0" dirty="0" err="1">
                <a:ln>
                  <a:noFill/>
                </a:ln>
                <a:solidFill>
                  <a:schemeClr val="tx1"/>
                </a:solidFill>
                <a:effectLst/>
                <a:latin typeface="Arial" panose="020B0604020202020204" pitchFamily="34" charset="0"/>
              </a:rPr>
              <a:t>votants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DFD8331F-01C8-6E42-341F-20793B033098}"/>
              </a:ext>
            </a:extLst>
          </p:cNvPr>
          <p:cNvSpPr txBox="1"/>
          <p:nvPr/>
        </p:nvSpPr>
        <p:spPr>
          <a:xfrm>
            <a:off x="45741" y="4145597"/>
            <a:ext cx="4752528" cy="2431435"/>
          </a:xfrm>
          <a:prstGeom prst="rect">
            <a:avLst/>
          </a:prstGeom>
          <a:noFill/>
        </p:spPr>
        <p:txBody>
          <a:bodyPr wrap="square">
            <a:spAutoFit/>
          </a:bodyPr>
          <a:lstStyle/>
          <a:p>
            <a:endParaRPr lang="fr-FR" dirty="0"/>
          </a:p>
          <a:p>
            <a:endParaRPr lang="fr-FR" dirty="0"/>
          </a:p>
          <a:p>
            <a:endParaRPr lang="fr-FR" dirty="0"/>
          </a:p>
          <a:p>
            <a:endParaRPr lang="fr-FR" dirty="0"/>
          </a:p>
          <a:p>
            <a:r>
              <a:rPr lang="fr-FR" sz="2000" dirty="0"/>
              <a:t>Chaque membre de la Conférence n’a pas seulement un vote mais une voix ;</a:t>
            </a:r>
          </a:p>
          <a:p>
            <a:r>
              <a:rPr lang="fr-FR" sz="2000" dirty="0"/>
              <a:t>non seulement un droit mais une responsabilité d’exprimer ses vues.</a:t>
            </a:r>
            <a:endParaRPr lang="fr-CA" sz="2000" dirty="0"/>
          </a:p>
        </p:txBody>
      </p:sp>
    </p:spTree>
    <p:extLst>
      <p:ext uri="{BB962C8B-B14F-4D97-AF65-F5344CB8AC3E}">
        <p14:creationId xmlns:p14="http://schemas.microsoft.com/office/powerpoint/2010/main" val="112672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CF2D6C-B036-715A-5242-9C9B2205F6C2}"/>
              </a:ext>
            </a:extLst>
          </p:cNvPr>
          <p:cNvSpPr txBox="1"/>
          <p:nvPr/>
        </p:nvSpPr>
        <p:spPr>
          <a:xfrm>
            <a:off x="0" y="19644"/>
            <a:ext cx="3778676" cy="369332"/>
          </a:xfrm>
          <a:prstGeom prst="rect">
            <a:avLst/>
          </a:prstGeom>
          <a:noFill/>
        </p:spPr>
        <p:txBody>
          <a:bodyPr wrap="square" rtlCol="0">
            <a:spAutoFit/>
          </a:bodyPr>
          <a:lstStyle/>
          <a:p>
            <a:r>
              <a:rPr lang="fr-FR" b="1" dirty="0"/>
              <a:t>Sujets étudiés par le comité :</a:t>
            </a:r>
            <a:endParaRPr lang="fr-CA" b="1" dirty="0"/>
          </a:p>
        </p:txBody>
      </p:sp>
      <p:sp>
        <p:nvSpPr>
          <p:cNvPr id="6" name="TextBox 5">
            <a:extLst>
              <a:ext uri="{FF2B5EF4-FFF2-40B4-BE49-F238E27FC236}">
                <a16:creationId xmlns:a16="http://schemas.microsoft.com/office/drawing/2014/main" id="{97A3E421-BF6D-65C0-C335-DE54CBDBF91D}"/>
              </a:ext>
            </a:extLst>
          </p:cNvPr>
          <p:cNvSpPr txBox="1"/>
          <p:nvPr/>
        </p:nvSpPr>
        <p:spPr>
          <a:xfrm>
            <a:off x="0" y="388977"/>
            <a:ext cx="12071076" cy="923330"/>
          </a:xfrm>
          <a:prstGeom prst="rect">
            <a:avLst/>
          </a:prstGeom>
          <a:noFill/>
        </p:spPr>
        <p:txBody>
          <a:bodyPr wrap="square" rtlCol="0">
            <a:spAutoFit/>
          </a:bodyPr>
          <a:lstStyle/>
          <a:p>
            <a:r>
              <a:rPr lang="fr-FR" dirty="0"/>
              <a:t>Le comité a examiné un rapport de progrès sur l’élaboration d’une brochure pour l’alcoolique transgenre chez les AA et a salué l’avancée à date. </a:t>
            </a:r>
            <a:r>
              <a:rPr lang="fr-FR" b="1" dirty="0"/>
              <a:t>Le comité a demandé qu’un rapport de progrès soit présenté au Comité du Correctionnel de la</a:t>
            </a:r>
          </a:p>
          <a:p>
            <a:r>
              <a:rPr lang="fr-FR" b="1" dirty="0"/>
              <a:t>Conférence de 2026.</a:t>
            </a:r>
            <a:endParaRPr lang="fr-CA" b="1" dirty="0"/>
          </a:p>
        </p:txBody>
      </p:sp>
      <p:sp>
        <p:nvSpPr>
          <p:cNvPr id="7" name="TextBox 6">
            <a:extLst>
              <a:ext uri="{FF2B5EF4-FFF2-40B4-BE49-F238E27FC236}">
                <a16:creationId xmlns:a16="http://schemas.microsoft.com/office/drawing/2014/main" id="{56DB3076-187F-76A8-B515-62D550FF1F40}"/>
              </a:ext>
            </a:extLst>
          </p:cNvPr>
          <p:cNvSpPr txBox="1"/>
          <p:nvPr/>
        </p:nvSpPr>
        <p:spPr>
          <a:xfrm>
            <a:off x="0" y="1312308"/>
            <a:ext cx="12071076" cy="6186309"/>
          </a:xfrm>
          <a:prstGeom prst="rect">
            <a:avLst/>
          </a:prstGeom>
          <a:noFill/>
        </p:spPr>
        <p:txBody>
          <a:bodyPr wrap="square" rtlCol="0">
            <a:spAutoFit/>
          </a:bodyPr>
          <a:lstStyle/>
          <a:p>
            <a:pPr lvl="0" eaLnBrk="0" fontAlgn="base" hangingPunct="0">
              <a:spcBef>
                <a:spcPct val="0"/>
              </a:spcBef>
              <a:spcAft>
                <a:spcPct val="0"/>
              </a:spcAft>
            </a:pPr>
            <a:r>
              <a:rPr lang="fr-FR" dirty="0"/>
              <a:t>Le comité a examiné et accepté un rapport sur les données analytiques de 2024 transmis par le fournisseur de tablettes </a:t>
            </a:r>
            <a:r>
              <a:rPr lang="fr-FR" dirty="0" err="1"/>
              <a:t>Edovo</a:t>
            </a:r>
            <a:r>
              <a:rPr lang="fr-FR" dirty="0"/>
              <a:t>. </a:t>
            </a:r>
            <a:r>
              <a:rPr lang="fr-FR" b="1" dirty="0"/>
              <a:t>Le comité a reconnu l’intérêt pour les livres audio des AA sur les tablettes </a:t>
            </a:r>
            <a:r>
              <a:rPr lang="fr-FR" b="1" dirty="0" err="1"/>
              <a:t>Edovo</a:t>
            </a:r>
            <a:r>
              <a:rPr lang="fr-FR" b="1" dirty="0"/>
              <a:t> et a suggéré d’étudier la possibilité d’adapter le Plain </a:t>
            </a:r>
            <a:r>
              <a:rPr lang="fr-FR" b="1" dirty="0" err="1"/>
              <a:t>Language</a:t>
            </a:r>
            <a:r>
              <a:rPr lang="fr-FR" b="1" dirty="0"/>
              <a:t> Big Book (Gros Livre en langage clair et simple — en anglais uniquement) en livre audio, en tenant compte des coûts et de la priorisation des projets. </a:t>
            </a:r>
            <a:r>
              <a:rPr lang="en-US" altLang="en-US" dirty="0">
                <a:latin typeface="Arial" panose="020B0604020202020204" pitchFamily="34" charset="0"/>
              </a:rPr>
              <a:t>:</a:t>
            </a:r>
          </a:p>
          <a:p>
            <a:pPr lvl="0" eaLnBrk="0" fontAlgn="base" hangingPunct="0">
              <a:spcBef>
                <a:spcPct val="0"/>
              </a:spcBef>
              <a:spcAft>
                <a:spcPct val="0"/>
              </a:spcAft>
            </a:pPr>
            <a:r>
              <a:rPr lang="en-US" altLang="en-US" b="1" dirty="0">
                <a:solidFill>
                  <a:schemeClr val="accent2">
                    <a:lumMod val="75000"/>
                  </a:schemeClr>
                </a:solidFill>
                <a:latin typeface="Arial" panose="020B0604020202020204" pitchFamily="34" charset="0"/>
              </a:rPr>
              <a:t>« Ce </a:t>
            </a:r>
            <a:r>
              <a:rPr lang="en-US" altLang="en-US" b="1" dirty="0" err="1">
                <a:solidFill>
                  <a:schemeClr val="accent2">
                    <a:lumMod val="75000"/>
                  </a:schemeClr>
                </a:solidFill>
                <a:latin typeface="Arial" panose="020B0604020202020204" pitchFamily="34" charset="0"/>
              </a:rPr>
              <a:t>projet</a:t>
            </a:r>
            <a:r>
              <a:rPr lang="en-US" altLang="en-US" b="1" dirty="0">
                <a:solidFill>
                  <a:schemeClr val="accent2">
                    <a:lumMod val="75000"/>
                  </a:schemeClr>
                </a:solidFill>
                <a:latin typeface="Arial" panose="020B0604020202020204" pitchFamily="34" charset="0"/>
              </a:rPr>
              <a:t> </a:t>
            </a:r>
            <a:r>
              <a:rPr lang="en-US" altLang="en-US" b="1" dirty="0" err="1">
                <a:solidFill>
                  <a:schemeClr val="accent2">
                    <a:lumMod val="75000"/>
                  </a:schemeClr>
                </a:solidFill>
                <a:latin typeface="Arial" panose="020B0604020202020204" pitchFamily="34" charset="0"/>
              </a:rPr>
              <a:t>est</a:t>
            </a:r>
            <a:r>
              <a:rPr lang="en-US" altLang="en-US" b="1" dirty="0">
                <a:solidFill>
                  <a:schemeClr val="accent2">
                    <a:lumMod val="75000"/>
                  </a:schemeClr>
                </a:solidFill>
                <a:latin typeface="Arial" panose="020B0604020202020204" pitchFamily="34" charset="0"/>
              </a:rPr>
              <a:t> </a:t>
            </a:r>
            <a:r>
              <a:rPr lang="en-US" altLang="en-US" b="1" dirty="0" err="1">
                <a:solidFill>
                  <a:schemeClr val="accent2">
                    <a:lumMod val="75000"/>
                  </a:schemeClr>
                </a:solidFill>
                <a:latin typeface="Arial" panose="020B0604020202020204" pitchFamily="34" charset="0"/>
              </a:rPr>
              <a:t>uniquement</a:t>
            </a:r>
            <a:r>
              <a:rPr lang="en-US" altLang="en-US" b="1" dirty="0">
                <a:solidFill>
                  <a:schemeClr val="accent2">
                    <a:lumMod val="75000"/>
                  </a:schemeClr>
                </a:solidFill>
                <a:latin typeface="Arial" panose="020B0604020202020204" pitchFamily="34" charset="0"/>
              </a:rPr>
              <a:t> aux États-Unis – Les corrections </a:t>
            </a:r>
            <a:r>
              <a:rPr lang="en-US" altLang="en-US" b="1" dirty="0" err="1">
                <a:solidFill>
                  <a:schemeClr val="accent2">
                    <a:lumMod val="75000"/>
                  </a:schemeClr>
                </a:solidFill>
                <a:latin typeface="Arial" panose="020B0604020202020204" pitchFamily="34" charset="0"/>
              </a:rPr>
              <a:t>canadiennes</a:t>
            </a:r>
            <a:r>
              <a:rPr lang="en-US" altLang="en-US" b="1" dirty="0">
                <a:solidFill>
                  <a:schemeClr val="accent2">
                    <a:lumMod val="75000"/>
                  </a:schemeClr>
                </a:solidFill>
                <a:latin typeface="Arial" panose="020B0604020202020204" pitchFamily="34" charset="0"/>
              </a:rPr>
              <a:t> </a:t>
            </a:r>
            <a:r>
              <a:rPr lang="en-US" altLang="en-US" b="1" dirty="0" err="1">
                <a:solidFill>
                  <a:schemeClr val="accent2">
                    <a:lumMod val="75000"/>
                  </a:schemeClr>
                </a:solidFill>
                <a:latin typeface="Arial" panose="020B0604020202020204" pitchFamily="34" charset="0"/>
              </a:rPr>
              <a:t>n'ont</a:t>
            </a:r>
            <a:r>
              <a:rPr lang="en-US" altLang="en-US" b="1" dirty="0">
                <a:solidFill>
                  <a:schemeClr val="accent2">
                    <a:lumMod val="75000"/>
                  </a:schemeClr>
                </a:solidFill>
                <a:latin typeface="Arial" panose="020B0604020202020204" pitchFamily="34" charset="0"/>
              </a:rPr>
              <a:t> pas encore </a:t>
            </a:r>
            <a:r>
              <a:rPr lang="en-US" altLang="en-US" b="1" dirty="0" err="1">
                <a:solidFill>
                  <a:schemeClr val="accent2">
                    <a:lumMod val="75000"/>
                  </a:schemeClr>
                </a:solidFill>
                <a:latin typeface="Arial" panose="020B0604020202020204" pitchFamily="34" charset="0"/>
              </a:rPr>
              <a:t>approuvé</a:t>
            </a:r>
            <a:r>
              <a:rPr lang="en-US" altLang="en-US" b="1" dirty="0">
                <a:solidFill>
                  <a:schemeClr val="accent2">
                    <a:lumMod val="75000"/>
                  </a:schemeClr>
                </a:solidFill>
                <a:latin typeface="Arial" panose="020B0604020202020204" pitchFamily="34" charset="0"/>
              </a:rPr>
              <a:t> </a:t>
            </a:r>
            <a:r>
              <a:rPr lang="en-US" altLang="en-US" b="1" dirty="0" err="1">
                <a:solidFill>
                  <a:schemeClr val="accent2">
                    <a:lumMod val="75000"/>
                  </a:schemeClr>
                </a:solidFill>
                <a:latin typeface="Arial" panose="020B0604020202020204" pitchFamily="34" charset="0"/>
              </a:rPr>
              <a:t>l'utilisation</a:t>
            </a:r>
            <a:r>
              <a:rPr lang="en-US" altLang="en-US" b="1" dirty="0">
                <a:solidFill>
                  <a:schemeClr val="accent2">
                    <a:lumMod val="75000"/>
                  </a:schemeClr>
                </a:solidFill>
                <a:latin typeface="Arial" panose="020B0604020202020204" pitchFamily="34" charset="0"/>
              </a:rPr>
              <a:t> de </a:t>
            </a:r>
            <a:r>
              <a:rPr lang="en-US" altLang="en-US" b="1" dirty="0" err="1">
                <a:solidFill>
                  <a:schemeClr val="accent2">
                    <a:lumMod val="75000"/>
                  </a:schemeClr>
                </a:solidFill>
                <a:latin typeface="Arial" panose="020B0604020202020204" pitchFamily="34" charset="0"/>
              </a:rPr>
              <a:t>tablettes</a:t>
            </a:r>
            <a:r>
              <a:rPr lang="en-US" altLang="en-US" b="1" dirty="0">
                <a:solidFill>
                  <a:schemeClr val="accent2">
                    <a:lumMod val="75000"/>
                  </a:schemeClr>
                </a:solidFill>
                <a:latin typeface="Arial" panose="020B0604020202020204" pitchFamily="34" charset="0"/>
              </a:rPr>
              <a:t> </a:t>
            </a:r>
            <a:r>
              <a:rPr lang="en-CA" b="1" dirty="0">
                <a:solidFill>
                  <a:schemeClr val="accent2">
                    <a:lumMod val="75000"/>
                  </a:schemeClr>
                </a:solidFill>
                <a:latin typeface="Arial" panose="020B0604020202020204" pitchFamily="34" charset="0"/>
              </a:rPr>
              <a:t>À </a:t>
            </a:r>
            <a:r>
              <a:rPr lang="en-CA" b="1" dirty="0" err="1">
                <a:solidFill>
                  <a:schemeClr val="accent2">
                    <a:lumMod val="75000"/>
                  </a:schemeClr>
                </a:solidFill>
                <a:latin typeface="Arial" panose="020B0604020202020204" pitchFamily="34" charset="0"/>
              </a:rPr>
              <a:t>l’intérieur</a:t>
            </a:r>
            <a:r>
              <a:rPr lang="en-CA" b="1" dirty="0">
                <a:solidFill>
                  <a:schemeClr val="accent2">
                    <a:lumMod val="75000"/>
                  </a:schemeClr>
                </a:solidFill>
                <a:latin typeface="Arial" panose="020B0604020202020204" pitchFamily="34" charset="0"/>
              </a:rPr>
              <a:t> des </a:t>
            </a:r>
            <a:r>
              <a:rPr lang="en-CA" b="1" dirty="0" err="1">
                <a:solidFill>
                  <a:schemeClr val="accent2">
                    <a:lumMod val="75000"/>
                  </a:schemeClr>
                </a:solidFill>
                <a:latin typeface="Arial" panose="020B0604020202020204" pitchFamily="34" charset="0"/>
              </a:rPr>
              <a:t>murs</a:t>
            </a:r>
            <a:r>
              <a:rPr lang="en-CA" b="1" dirty="0">
                <a:solidFill>
                  <a:schemeClr val="accent2">
                    <a:lumMod val="75000"/>
                  </a:schemeClr>
                </a:solidFill>
                <a:latin typeface="Arial" panose="020B0604020202020204" pitchFamily="34" charset="0"/>
              </a:rPr>
              <a:t> </a:t>
            </a:r>
            <a:r>
              <a:rPr lang="en-US" altLang="en-US" b="1" dirty="0">
                <a:solidFill>
                  <a:schemeClr val="accent2">
                    <a:lumMod val="75000"/>
                  </a:schemeClr>
                </a:solidFill>
                <a:latin typeface="Arial" panose="020B0604020202020204" pitchFamily="34" charset="0"/>
              </a:rPr>
              <a:t>. »</a:t>
            </a:r>
          </a:p>
          <a:p>
            <a:pPr lvl="0" eaLnBrk="0" fontAlgn="base" hangingPunct="0">
              <a:spcBef>
                <a:spcPct val="0"/>
              </a:spcBef>
              <a:spcAft>
                <a:spcPct val="0"/>
              </a:spcAft>
            </a:pPr>
            <a:endParaRPr lang="en-US" altLang="en-US" b="1" dirty="0">
              <a:solidFill>
                <a:schemeClr val="accent2">
                  <a:lumMod val="75000"/>
                </a:schemeClr>
              </a:solidFill>
              <a:latin typeface="Arial" panose="020B0604020202020204" pitchFamily="34" charset="0"/>
            </a:endParaRPr>
          </a:p>
          <a:p>
            <a:pPr eaLnBrk="0" fontAlgn="base" hangingPunct="0">
              <a:spcBef>
                <a:spcPct val="0"/>
              </a:spcBef>
              <a:spcAft>
                <a:spcPct val="0"/>
              </a:spcAft>
            </a:pP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 </a:t>
            </a:r>
            <a:r>
              <a:rPr lang="fr-FR" dirty="0"/>
              <a:t>Le comité a souligné le travail qu’a effectué le Correctionnel pour le sondage du Correctionnel et a </a:t>
            </a:r>
            <a:r>
              <a:rPr lang="fr-FR" b="1" dirty="0"/>
              <a:t>exprimé son soutien </a:t>
            </a:r>
            <a:r>
              <a:rPr lang="fr-FR" dirty="0"/>
              <a:t>pour mettre à disposition, sur demande, l’expérience partagée, et que le Manuel du Correctionnel soit mis à jour avec des partages présents dans ce sondage</a:t>
            </a:r>
          </a:p>
          <a:p>
            <a:pPr lvl="0" eaLnBrk="0" fontAlgn="base" hangingPunct="0">
              <a:spcBef>
                <a:spcPct val="0"/>
              </a:spcBef>
              <a:spcAft>
                <a:spcPct val="0"/>
              </a:spcAft>
            </a:pPr>
            <a:endParaRPr lang="fr-FR" altLang="en-US" dirty="0">
              <a:solidFill>
                <a:schemeClr val="accent2">
                  <a:lumMod val="75000"/>
                </a:schemeClr>
              </a:solidFill>
              <a:latin typeface="Arial" panose="020B0604020202020204" pitchFamily="34" charset="0"/>
            </a:endParaRPr>
          </a:p>
          <a:p>
            <a:pPr eaLnBrk="0" fontAlgn="base" hangingPunct="0">
              <a:spcBef>
                <a:spcPct val="0"/>
              </a:spcBef>
              <a:spcAft>
                <a:spcPct val="0"/>
              </a:spcAft>
            </a:pP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 </a:t>
            </a:r>
            <a:r>
              <a:rPr lang="fr-FR" dirty="0"/>
              <a:t>Le comité a étudié la demande de mettre à jour l’appendice IV du livre Les Alcooliques anonymes pour inclure d’autres prix et recommandations reçus par les AA depuis 1951. </a:t>
            </a:r>
            <a:r>
              <a:rPr lang="fr-FR" b="1" dirty="0"/>
              <a:t>Le comité a suggéré que le Comité du Conseil pour les   Publications ajoute une note de bas de page à l’appendice IV de la cinquième édition du livre </a:t>
            </a:r>
            <a:r>
              <a:rPr lang="fr-FR" b="1" dirty="0" err="1"/>
              <a:t>Alcoholics</a:t>
            </a:r>
            <a:r>
              <a:rPr lang="fr-FR" b="1" dirty="0"/>
              <a:t> Anonymous, redirigeant les membres vers la page des prix et reconnaissances sur www.aa.org, où se trouvent des renseignements sur les distinctions les plus récentes.</a:t>
            </a:r>
          </a:p>
          <a:p>
            <a:pPr eaLnBrk="0" fontAlgn="base" hangingPunct="0">
              <a:spcBef>
                <a:spcPct val="0"/>
              </a:spcBef>
              <a:spcAft>
                <a:spcPct val="0"/>
              </a:spcAft>
            </a:pPr>
            <a:endParaRPr lang="fr-FR" b="1" dirty="0"/>
          </a:p>
          <a:p>
            <a:pPr algn="ctr" eaLnBrk="0" fontAlgn="base" hangingPunct="0">
              <a:spcBef>
                <a:spcPct val="0"/>
              </a:spcBef>
              <a:spcAft>
                <a:spcPct val="0"/>
              </a:spcAft>
            </a:pPr>
            <a:r>
              <a:rPr lang="en-US" altLang="en-US" b="1" dirty="0" err="1">
                <a:latin typeface="Arial" panose="020B0604020202020204" pitchFamily="34" charset="0"/>
              </a:rPr>
              <a:t>Aucune</a:t>
            </a:r>
            <a:r>
              <a:rPr lang="en-US" altLang="en-US" b="1" dirty="0">
                <a:latin typeface="Arial" panose="020B0604020202020204" pitchFamily="34" charset="0"/>
              </a:rPr>
              <a:t> </a:t>
            </a:r>
            <a:r>
              <a:rPr lang="en-US" altLang="en-US" b="1" dirty="0" err="1">
                <a:latin typeface="Arial" panose="020B0604020202020204" pitchFamily="34" charset="0"/>
              </a:rPr>
              <a:t>recomadation</a:t>
            </a:r>
            <a:r>
              <a:rPr lang="en-US" altLang="en-US" b="1" dirty="0">
                <a:latin typeface="Arial" panose="020B0604020202020204" pitchFamily="34" charset="0"/>
              </a:rPr>
              <a:t> </a:t>
            </a:r>
            <a:r>
              <a:rPr lang="en-US" altLang="en-US" b="1" dirty="0" err="1">
                <a:latin typeface="Arial" panose="020B0604020202020204" pitchFamily="34" charset="0"/>
              </a:rPr>
              <a:t>n’a</a:t>
            </a:r>
            <a:r>
              <a:rPr lang="en-US" altLang="en-US" b="1" dirty="0">
                <a:latin typeface="Arial" panose="020B0604020202020204" pitchFamily="34" charset="0"/>
              </a:rPr>
              <a:t> </a:t>
            </a:r>
            <a:r>
              <a:rPr lang="en-US" altLang="en-US" b="1" dirty="0" err="1">
                <a:latin typeface="Arial" panose="020B0604020202020204" pitchFamily="34" charset="0"/>
              </a:rPr>
              <a:t>été</a:t>
            </a:r>
            <a:r>
              <a:rPr lang="en-US" altLang="en-US" b="1" dirty="0">
                <a:latin typeface="Arial" panose="020B0604020202020204" pitchFamily="34" charset="0"/>
              </a:rPr>
              <a:t> </a:t>
            </a:r>
            <a:r>
              <a:rPr lang="en-US" altLang="en-US" b="1" dirty="0" err="1">
                <a:latin typeface="Arial" panose="020B0604020202020204" pitchFamily="34" charset="0"/>
              </a:rPr>
              <a:t>soumise</a:t>
            </a:r>
            <a:r>
              <a:rPr lang="en-US" altLang="en-US" b="1" dirty="0">
                <a:latin typeface="Arial" panose="020B0604020202020204" pitchFamily="34" charset="0"/>
              </a:rPr>
              <a:t> au vote </a:t>
            </a:r>
            <a:r>
              <a:rPr lang="en-US" altLang="en-US" b="1" dirty="0" err="1">
                <a:latin typeface="Arial" panose="020B0604020202020204" pitchFamily="34" charset="0"/>
              </a:rPr>
              <a:t>en</a:t>
            </a:r>
            <a:r>
              <a:rPr lang="en-US" altLang="en-US" b="1" dirty="0">
                <a:latin typeface="Arial" panose="020B0604020202020204" pitchFamily="34" charset="0"/>
              </a:rPr>
              <a:t> </a:t>
            </a:r>
            <a:r>
              <a:rPr lang="en-US" altLang="en-US" b="1" dirty="0" err="1">
                <a:latin typeface="Arial" panose="020B0604020202020204" pitchFamily="34" charset="0"/>
              </a:rPr>
              <a:t>plénière</a:t>
            </a:r>
            <a:r>
              <a:rPr lang="en-US" altLang="en-US" b="1" dirty="0">
                <a:latin typeface="Arial" panose="020B0604020202020204" pitchFamily="34" charset="0"/>
              </a:rPr>
              <a:t> de la </a:t>
            </a:r>
            <a:r>
              <a:rPr lang="en-US" altLang="en-US" b="1" dirty="0" err="1">
                <a:latin typeface="Arial" panose="020B0604020202020204" pitchFamily="34" charset="0"/>
              </a:rPr>
              <a:t>Conférence</a:t>
            </a:r>
            <a:r>
              <a:rPr lang="en-US" altLang="en-US" b="1" dirty="0">
                <a:latin typeface="Arial" panose="020B0604020202020204" pitchFamily="34" charset="0"/>
              </a:rPr>
              <a:t>.</a:t>
            </a:r>
          </a:p>
          <a:p>
            <a:pPr eaLnBrk="0" fontAlgn="base" hangingPunct="0">
              <a:spcBef>
                <a:spcPct val="0"/>
              </a:spcBef>
              <a:spcAft>
                <a:spcPct val="0"/>
              </a:spcAft>
            </a:pPr>
            <a:endParaRPr lang="fr-FR" b="1" dirty="0"/>
          </a:p>
          <a:p>
            <a:pPr eaLnBrk="0" fontAlgn="base" hangingPunct="0">
              <a:spcBef>
                <a:spcPct val="0"/>
              </a:spcBef>
              <a:spcAft>
                <a:spcPct val="0"/>
              </a:spcAft>
            </a:pPr>
            <a:endParaRPr lang="fr-FR" b="1" dirty="0"/>
          </a:p>
          <a:p>
            <a:pPr lvl="0" eaLnBrk="0" fontAlgn="base" hangingPunct="0">
              <a:spcBef>
                <a:spcPct val="0"/>
              </a:spcBef>
              <a:spcAft>
                <a:spcPct val="0"/>
              </a:spcAft>
            </a:pPr>
            <a:endParaRPr lang="en-US" altLang="en-US" dirty="0">
              <a:solidFill>
                <a:schemeClr val="accent2">
                  <a:lumMod val="75000"/>
                </a:schemeClr>
              </a:solidFill>
              <a:latin typeface="Arial" panose="020B0604020202020204" pitchFamily="34" charset="0"/>
            </a:endParaRPr>
          </a:p>
          <a:p>
            <a:endParaRPr lang="fr-CA" b="1" dirty="0"/>
          </a:p>
        </p:txBody>
      </p:sp>
    </p:spTree>
    <p:extLst>
      <p:ext uri="{BB962C8B-B14F-4D97-AF65-F5344CB8AC3E}">
        <p14:creationId xmlns:p14="http://schemas.microsoft.com/office/powerpoint/2010/main" val="143407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20AD4-DE56-558A-C9AF-B53FE4FA05F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CFA0E89-9FE6-5742-540B-F8F3F73786EB}"/>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316B70F2-0641-4A6F-51E9-6A9D98073E70}"/>
              </a:ext>
            </a:extLst>
          </p:cNvPr>
          <p:cNvSpPr>
            <a:spLocks noGrp="1"/>
          </p:cNvSpPr>
          <p:nvPr>
            <p:ph type="subTitle" idx="1"/>
          </p:nvPr>
        </p:nvSpPr>
        <p:spPr>
          <a:xfrm>
            <a:off x="0" y="3356992"/>
            <a:ext cx="4870276" cy="2952328"/>
          </a:xfrm>
        </p:spPr>
        <p:txBody>
          <a:bodyPr>
            <a:normAutofit lnSpcReduction="10000"/>
          </a:bodyPr>
          <a:lstStyle/>
          <a:p>
            <a:r>
              <a:rPr lang="fr-FR" sz="1800" b="1" dirty="0">
                <a:solidFill>
                  <a:schemeClr val="tx2"/>
                </a:solidFill>
              </a:rPr>
              <a:t>Le Comité du Traitement et de l’Accessibilité de la Conférence s’est réuni séparément à</a:t>
            </a:r>
          </a:p>
          <a:p>
            <a:r>
              <a:rPr lang="fr-FR" sz="1800" b="1" dirty="0">
                <a:solidFill>
                  <a:schemeClr val="tx2"/>
                </a:solidFill>
              </a:rPr>
              <a:t>deux reprises après la réunion conjointe avec le Comité du Conseil pour la Collaboration</a:t>
            </a:r>
          </a:p>
          <a:p>
            <a:r>
              <a:rPr lang="fr-FR" sz="1800" b="1" dirty="0">
                <a:solidFill>
                  <a:schemeClr val="tx2"/>
                </a:solidFill>
              </a:rPr>
              <a:t>avec les Milieux professionnels/Traitement-Accessibilité (CMP/TA), tenue par</a:t>
            </a:r>
          </a:p>
          <a:p>
            <a:r>
              <a:rPr lang="fr-FR" sz="1800" b="1" dirty="0">
                <a:solidFill>
                  <a:schemeClr val="tx2"/>
                </a:solidFill>
              </a:rPr>
              <a:t>vidéoconférence le 24 mars 2025. Le comité a accepté le rapport du comité du Conseil</a:t>
            </a:r>
          </a:p>
          <a:p>
            <a:r>
              <a:rPr lang="fr-FR" sz="1800" b="1" dirty="0">
                <a:solidFill>
                  <a:schemeClr val="tx2"/>
                </a:solidFill>
              </a:rPr>
              <a:t>et examiné les articles suivants à l’ordre du jour suivants: </a:t>
            </a:r>
          </a:p>
          <a:p>
            <a:endParaRPr lang="en-US" altLang="en-US" sz="1800" b="1" dirty="0">
              <a:solidFill>
                <a:schemeClr val="tx2"/>
              </a:solidFill>
            </a:endParaRP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4 pages </a:t>
            </a:r>
          </a:p>
          <a:p>
            <a:r>
              <a:rPr lang="fr-FR" sz="1800" b="1" dirty="0">
                <a:solidFill>
                  <a:schemeClr val="tx2"/>
                </a:solidFill>
              </a:rPr>
              <a:t> </a:t>
            </a:r>
            <a:endParaRPr lang="en-US" sz="1800" b="1" dirty="0">
              <a:solidFill>
                <a:schemeClr val="tx2"/>
              </a:solidFill>
            </a:endParaRPr>
          </a:p>
        </p:txBody>
      </p:sp>
      <p:sp>
        <p:nvSpPr>
          <p:cNvPr id="3" name="TextBox 2">
            <a:extLst>
              <a:ext uri="{FF2B5EF4-FFF2-40B4-BE49-F238E27FC236}">
                <a16:creationId xmlns:a16="http://schemas.microsoft.com/office/drawing/2014/main" id="{4370232B-E652-0A31-C1DD-4B928976AD56}"/>
              </a:ext>
            </a:extLst>
          </p:cNvPr>
          <p:cNvSpPr txBox="1"/>
          <p:nvPr/>
        </p:nvSpPr>
        <p:spPr>
          <a:xfrm>
            <a:off x="117748" y="116633"/>
            <a:ext cx="4570413" cy="3046988"/>
          </a:xfrm>
          <a:prstGeom prst="rect">
            <a:avLst/>
          </a:prstGeom>
          <a:noFill/>
        </p:spPr>
        <p:txBody>
          <a:bodyPr wrap="square">
            <a:spAutoFit/>
          </a:bodyPr>
          <a:lstStyle/>
          <a:p>
            <a:r>
              <a:rPr lang="fr-FR" sz="4800" dirty="0">
                <a:solidFill>
                  <a:schemeClr val="accent1"/>
                </a:solidFill>
                <a:latin typeface="+mj-lt"/>
                <a:ea typeface="+mj-ea"/>
                <a:cs typeface="+mj-cs"/>
              </a:rPr>
              <a:t>Comité du Traitement et de l’Accessibilité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401571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1B96BE-692C-F3AF-BFA9-68BD56D2C45B}"/>
              </a:ext>
            </a:extLst>
          </p:cNvPr>
          <p:cNvSpPr txBox="1"/>
          <p:nvPr/>
        </p:nvSpPr>
        <p:spPr>
          <a:xfrm>
            <a:off x="45740" y="548680"/>
            <a:ext cx="12143085" cy="4801314"/>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a:t>
            </a:r>
            <a:r>
              <a:rPr lang="fr-FR" dirty="0"/>
              <a:t>dé que la mise à jour au dépliant Et maintenant, que vais- je faire? (FF-4) soit approuvée avec la modification suivante :</a:t>
            </a:r>
          </a:p>
          <a:p>
            <a:r>
              <a:rPr lang="fr-FR" dirty="0"/>
              <a:t>Que la phrase suivante, figurant dans la brochure :</a:t>
            </a:r>
          </a:p>
          <a:p>
            <a:r>
              <a:rPr lang="fr-FR" i="1" dirty="0"/>
              <a:t>« Cette compréhension mutuelle a donné à chacun la force dont il avait désespérément besoin pour ne pas prendre ce fameux premier verre d’alcool qui conduisait infailliblement à la catastrophe. »</a:t>
            </a:r>
          </a:p>
          <a:p>
            <a:r>
              <a:rPr lang="fr-FR" b="1" dirty="0"/>
              <a:t>Soit reformulée pour se lire ainsi </a:t>
            </a:r>
            <a:r>
              <a:rPr lang="fr-FR" dirty="0"/>
              <a:t>:</a:t>
            </a:r>
          </a:p>
          <a:p>
            <a:r>
              <a:rPr lang="fr-FR" i="1" dirty="0"/>
              <a:t>« Cette compréhension mutuelle </a:t>
            </a:r>
            <a:r>
              <a:rPr lang="fr-FR" b="1" i="1" dirty="0"/>
              <a:t>et le programme de rétablissement </a:t>
            </a:r>
            <a:r>
              <a:rPr lang="fr-FR" i="1" dirty="0"/>
              <a:t>ont  donné à chacun la force dont il avait désespérément besoin pour ne pas prendre ce fameux premier verre d’alcool qui conduisait infailliblement à la catastrophe. » </a:t>
            </a:r>
            <a:r>
              <a:rPr lang="en-US" sz="2000" b="1" dirty="0">
                <a:solidFill>
                  <a:schemeClr val="tx2"/>
                </a:solidFill>
              </a:rPr>
              <a:t>ACCEPTÉ</a:t>
            </a:r>
          </a:p>
          <a:p>
            <a:endParaRPr lang="en-US" sz="2000" b="1" dirty="0">
              <a:solidFill>
                <a:schemeClr val="tx2"/>
              </a:solidFill>
            </a:endParaRPr>
          </a:p>
          <a:p>
            <a:r>
              <a:rPr lang="en-US" sz="2000" b="1" dirty="0">
                <a:solidFill>
                  <a:schemeClr val="tx2"/>
                </a:solidFill>
              </a:rPr>
              <a:t>________________________________________________________________________________________________</a:t>
            </a:r>
          </a:p>
          <a:p>
            <a:endParaRPr lang="en-US" sz="2000" b="1" dirty="0">
              <a:solidFill>
                <a:schemeClr val="tx2"/>
              </a:solidFill>
            </a:endParaRPr>
          </a:p>
          <a:p>
            <a:r>
              <a:rPr lang="en-US" altLang="en-US" sz="2000" b="1" dirty="0" err="1">
                <a:solidFill>
                  <a:schemeClr val="bg2">
                    <a:lumMod val="50000"/>
                  </a:schemeClr>
                </a:solidFill>
              </a:rPr>
              <a:t>Discuté</a:t>
            </a:r>
            <a:r>
              <a:rPr lang="en-US" altLang="en-US" sz="2000" b="1" dirty="0">
                <a:solidFill>
                  <a:schemeClr val="bg2">
                    <a:lumMod val="50000"/>
                  </a:schemeClr>
                </a:solidFill>
              </a:rPr>
              <a:t> </a:t>
            </a:r>
            <a:r>
              <a:rPr lang="en-US" altLang="en-US" sz="2000" b="1" dirty="0" err="1">
                <a:solidFill>
                  <a:schemeClr val="bg2">
                    <a:lumMod val="50000"/>
                  </a:schemeClr>
                </a:solidFill>
              </a:rPr>
              <a:t>lors</a:t>
            </a:r>
            <a:r>
              <a:rPr lang="en-US" altLang="en-US" sz="2000" b="1" dirty="0">
                <a:solidFill>
                  <a:schemeClr val="bg2">
                    <a:lumMod val="50000"/>
                  </a:schemeClr>
                </a:solidFill>
              </a:rPr>
              <a:t> de la </a:t>
            </a:r>
            <a:r>
              <a:rPr lang="en-US" altLang="en-US" sz="2000" b="1" dirty="0" err="1">
                <a:solidFill>
                  <a:schemeClr val="bg2">
                    <a:lumMod val="50000"/>
                  </a:schemeClr>
                </a:solidFill>
              </a:rPr>
              <a:t>pré</a:t>
            </a:r>
            <a:r>
              <a:rPr lang="en-US" altLang="en-US" sz="2000" b="1" dirty="0">
                <a:solidFill>
                  <a:schemeClr val="bg2">
                    <a:lumMod val="50000"/>
                  </a:schemeClr>
                </a:solidFill>
              </a:rPr>
              <a:t>-conference</a:t>
            </a:r>
            <a:r>
              <a:rPr lang="en-US" altLang="en-US" sz="2000" b="1" dirty="0"/>
              <a:t>: </a:t>
            </a:r>
            <a:r>
              <a:rPr lang="fr-FR" sz="2000" b="1" dirty="0"/>
              <a:t>Le comité a examiné </a:t>
            </a:r>
            <a:r>
              <a:rPr lang="fr-FR" sz="2000" dirty="0"/>
              <a:t>et </a:t>
            </a:r>
            <a:r>
              <a:rPr lang="fr-FR" sz="2000" b="1" dirty="0"/>
              <a:t>accepté le rapport de progrès </a:t>
            </a:r>
            <a:r>
              <a:rPr lang="fr-FR" sz="2000" dirty="0"/>
              <a:t>sur la sensibilisation des militaires. Il se réjouit que l’ensemble des entrevues avec d’anciens combattants et des membres en service actif soit mis en ligne sur aa.org et sur la chaîne YouTube des AA.</a:t>
            </a:r>
          </a:p>
          <a:p>
            <a:endParaRPr lang="fr-CA" sz="2000" dirty="0"/>
          </a:p>
          <a:p>
            <a:endParaRPr lang="fr-CA" sz="2000" b="1" i="1" dirty="0">
              <a:solidFill>
                <a:schemeClr val="tx2"/>
              </a:solidFill>
            </a:endParaRPr>
          </a:p>
        </p:txBody>
      </p:sp>
    </p:spTree>
    <p:extLst>
      <p:ext uri="{BB962C8B-B14F-4D97-AF65-F5344CB8AC3E}">
        <p14:creationId xmlns:p14="http://schemas.microsoft.com/office/powerpoint/2010/main" val="11267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3487C-DD10-98D2-26F2-02AF187AEC0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2FB04BF-C5ED-BBD2-2492-1C06733D3F79}"/>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441D0632-503E-9CD3-4D67-1E09D3010EAA}"/>
              </a:ext>
            </a:extLst>
          </p:cNvPr>
          <p:cNvSpPr>
            <a:spLocks noGrp="1"/>
          </p:cNvSpPr>
          <p:nvPr>
            <p:ph type="subTitle" idx="1"/>
          </p:nvPr>
        </p:nvSpPr>
        <p:spPr>
          <a:xfrm>
            <a:off x="0" y="3356992"/>
            <a:ext cx="4870276" cy="2088231"/>
          </a:xfrm>
        </p:spPr>
        <p:txBody>
          <a:bodyPr>
            <a:normAutofit fontScale="92500" lnSpcReduction="10000"/>
          </a:bodyPr>
          <a:lstStyle/>
          <a:p>
            <a:r>
              <a:rPr lang="fr-FR" sz="1800" b="1" dirty="0">
                <a:solidFill>
                  <a:schemeClr val="tx2"/>
                </a:solidFill>
              </a:rPr>
              <a:t>Le Comité des Administrateurs de la Conférence s’est réuni à deux reprises séparément, après la réunion conjointe avec le Comité du Conseil pour la Mise en candidature, tenue le 24 mars 2025 par vidéoconférence. Le comité a accepté le rapport du comité du Conseil et examiné les articles à l’ordre du jour suivants : </a:t>
            </a:r>
          </a:p>
          <a:p>
            <a:endParaRPr lang="en-US" altLang="en-US" sz="1800" b="1" dirty="0">
              <a:solidFill>
                <a:schemeClr val="tx2"/>
              </a:solidFill>
            </a:endParaRP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3 pages </a:t>
            </a:r>
          </a:p>
          <a:p>
            <a:endParaRPr lang="fr-FR" sz="1800" b="1" dirty="0">
              <a:solidFill>
                <a:schemeClr val="tx2"/>
              </a:solidFill>
            </a:endParaRPr>
          </a:p>
          <a:p>
            <a:endParaRPr lang="fr-FR" sz="1800" b="1" dirty="0">
              <a:solidFill>
                <a:schemeClr val="tx2"/>
              </a:solidFill>
            </a:endParaRPr>
          </a:p>
          <a:p>
            <a:endParaRPr lang="fr-FR" sz="1800" b="1" dirty="0">
              <a:solidFill>
                <a:schemeClr val="tx2"/>
              </a:solidFill>
            </a:endParaRPr>
          </a:p>
          <a:p>
            <a:endParaRPr lang="en-US" sz="1800" b="1" dirty="0">
              <a:solidFill>
                <a:schemeClr val="tx2"/>
              </a:solidFill>
            </a:endParaRPr>
          </a:p>
        </p:txBody>
      </p:sp>
      <p:sp>
        <p:nvSpPr>
          <p:cNvPr id="3" name="TextBox 2">
            <a:extLst>
              <a:ext uri="{FF2B5EF4-FFF2-40B4-BE49-F238E27FC236}">
                <a16:creationId xmlns:a16="http://schemas.microsoft.com/office/drawing/2014/main" id="{5ABB7BDD-F37D-0BA7-2DA3-EAE63F7D92F8}"/>
              </a:ext>
            </a:extLst>
          </p:cNvPr>
          <p:cNvSpPr txBox="1"/>
          <p:nvPr/>
        </p:nvSpPr>
        <p:spPr>
          <a:xfrm>
            <a:off x="117748" y="116633"/>
            <a:ext cx="4570413" cy="2308324"/>
          </a:xfrm>
          <a:prstGeom prst="rect">
            <a:avLst/>
          </a:prstGeom>
          <a:noFill/>
        </p:spPr>
        <p:txBody>
          <a:bodyPr wrap="square">
            <a:spAutoFit/>
          </a:bodyPr>
          <a:lstStyle/>
          <a:p>
            <a:r>
              <a:rPr lang="fr-FR" sz="4800" dirty="0">
                <a:solidFill>
                  <a:schemeClr val="accent1"/>
                </a:solidFill>
                <a:latin typeface="+mj-lt"/>
                <a:ea typeface="+mj-ea"/>
                <a:cs typeface="+mj-cs"/>
              </a:rPr>
              <a:t>Comité des Administrateurs de la Conférence</a:t>
            </a:r>
            <a:endParaRPr lang="fr-CA" sz="4800" dirty="0">
              <a:solidFill>
                <a:schemeClr val="accent1"/>
              </a:solidFill>
              <a:latin typeface="+mj-lt"/>
              <a:ea typeface="+mj-ea"/>
              <a:cs typeface="+mj-cs"/>
            </a:endParaRPr>
          </a:p>
        </p:txBody>
      </p:sp>
      <p:sp>
        <p:nvSpPr>
          <p:cNvPr id="2" name="TextBox 1">
            <a:extLst>
              <a:ext uri="{FF2B5EF4-FFF2-40B4-BE49-F238E27FC236}">
                <a16:creationId xmlns:a16="http://schemas.microsoft.com/office/drawing/2014/main" id="{426C061E-8F7B-91CE-4619-71F828265A95}"/>
              </a:ext>
            </a:extLst>
          </p:cNvPr>
          <p:cNvSpPr txBox="1"/>
          <p:nvPr/>
        </p:nvSpPr>
        <p:spPr>
          <a:xfrm>
            <a:off x="117748" y="5949280"/>
            <a:ext cx="4677884" cy="369332"/>
          </a:xfrm>
          <a:prstGeom prst="rect">
            <a:avLst/>
          </a:prstGeom>
          <a:noFill/>
        </p:spPr>
        <p:txBody>
          <a:bodyPr wrap="none" rtlCol="0">
            <a:spAutoFit/>
          </a:bodyPr>
          <a:lstStyle/>
          <a:p>
            <a:r>
              <a:rPr lang="fr-FR" b="1" dirty="0"/>
              <a:t>Le comité de la conférence sur lequel je siège</a:t>
            </a:r>
            <a:r>
              <a:rPr lang="fr-CA" b="1" dirty="0"/>
              <a:t> </a:t>
            </a:r>
          </a:p>
        </p:txBody>
      </p:sp>
    </p:spTree>
    <p:extLst>
      <p:ext uri="{BB962C8B-B14F-4D97-AF65-F5344CB8AC3E}">
        <p14:creationId xmlns:p14="http://schemas.microsoft.com/office/powerpoint/2010/main" val="208420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238005-F6A2-2052-9D5F-137F6DB5137A}"/>
              </a:ext>
            </a:extLst>
          </p:cNvPr>
          <p:cNvSpPr txBox="1"/>
          <p:nvPr/>
        </p:nvSpPr>
        <p:spPr>
          <a:xfrm>
            <a:off x="0" y="692696"/>
            <a:ext cx="12143084" cy="923330"/>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les administrateurs du Conseil des Services généraux figurant sur la liste suivante soient élus lors de l’assemblée annuelle des membres du Conseil des Services généraux, le 3 mai 2025, après présentation à la Conférence des Services généraux de 2025 pour désapprobation, le cas échéant :</a:t>
            </a:r>
            <a:endParaRPr lang="fr-CA" dirty="0"/>
          </a:p>
        </p:txBody>
      </p:sp>
      <p:graphicFrame>
        <p:nvGraphicFramePr>
          <p:cNvPr id="9" name="Table 8">
            <a:extLst>
              <a:ext uri="{FF2B5EF4-FFF2-40B4-BE49-F238E27FC236}">
                <a16:creationId xmlns:a16="http://schemas.microsoft.com/office/drawing/2014/main" id="{B0A80698-6582-5C6B-4D69-DACFF8E08C11}"/>
              </a:ext>
            </a:extLst>
          </p:cNvPr>
          <p:cNvGraphicFramePr>
            <a:graphicFrameLocks noGrp="1"/>
          </p:cNvGraphicFramePr>
          <p:nvPr>
            <p:extLst>
              <p:ext uri="{D42A27DB-BD31-4B8C-83A1-F6EECF244321}">
                <p14:modId xmlns:p14="http://schemas.microsoft.com/office/powerpoint/2010/main" val="2464469427"/>
              </p:ext>
            </p:extLst>
          </p:nvPr>
        </p:nvGraphicFramePr>
        <p:xfrm>
          <a:off x="1125860" y="1616026"/>
          <a:ext cx="9031496" cy="4480560"/>
        </p:xfrm>
        <a:graphic>
          <a:graphicData uri="http://schemas.openxmlformats.org/drawingml/2006/table">
            <a:tbl>
              <a:tblPr firstRow="1" bandRow="1">
                <a:tableStyleId>{5C22544A-7EE6-4342-B048-85BDC9FD1C3A}</a:tableStyleId>
              </a:tblPr>
              <a:tblGrid>
                <a:gridCol w="4443740">
                  <a:extLst>
                    <a:ext uri="{9D8B030D-6E8A-4147-A177-3AD203B41FA5}">
                      <a16:colId xmlns:a16="http://schemas.microsoft.com/office/drawing/2014/main" val="254016767"/>
                    </a:ext>
                  </a:extLst>
                </a:gridCol>
                <a:gridCol w="4587756">
                  <a:extLst>
                    <a:ext uri="{9D8B030D-6E8A-4147-A177-3AD203B41FA5}">
                      <a16:colId xmlns:a16="http://schemas.microsoft.com/office/drawing/2014/main" val="2442512903"/>
                    </a:ext>
                  </a:extLst>
                </a:gridCol>
              </a:tblGrid>
              <a:tr h="4405262">
                <a:tc>
                  <a:txBody>
                    <a:bodyPr/>
                    <a:lstStyle/>
                    <a:p>
                      <a:r>
                        <a:rPr lang="fr-CA" u="sng" dirty="0"/>
                        <a:t>Administrateurs de Classe A+ (6 + 1 vacant)</a:t>
                      </a:r>
                    </a:p>
                    <a:p>
                      <a:r>
                        <a:rPr lang="fr-CA" dirty="0"/>
                        <a:t>Tom </a:t>
                      </a:r>
                      <a:r>
                        <a:rPr lang="fr-CA" dirty="0" err="1"/>
                        <a:t>Ivester</a:t>
                      </a:r>
                      <a:r>
                        <a:rPr lang="fr-CA" dirty="0"/>
                        <a:t>, M.D., M.P.H.</a:t>
                      </a:r>
                    </a:p>
                    <a:p>
                      <a:r>
                        <a:rPr lang="fr-CA" dirty="0"/>
                        <a:t>Dawn </a:t>
                      </a:r>
                      <a:r>
                        <a:rPr lang="fr-CA" dirty="0" err="1"/>
                        <a:t>Klug</a:t>
                      </a:r>
                      <a:endParaRPr lang="fr-CA" dirty="0"/>
                    </a:p>
                    <a:p>
                      <a:r>
                        <a:rPr lang="fr-CA" dirty="0"/>
                        <a:t>Hon. Kerry Meyer</a:t>
                      </a:r>
                    </a:p>
                    <a:p>
                      <a:r>
                        <a:rPr lang="fr-CA" dirty="0"/>
                        <a:t>Molly Oliver</a:t>
                      </a:r>
                    </a:p>
                    <a:p>
                      <a:r>
                        <a:rPr lang="fr-CA" dirty="0"/>
                        <a:t>Kelly </a:t>
                      </a:r>
                      <a:r>
                        <a:rPr lang="fr-CA" dirty="0" err="1"/>
                        <a:t>Parsley</a:t>
                      </a:r>
                      <a:endParaRPr lang="fr-CA" dirty="0"/>
                    </a:p>
                    <a:p>
                      <a:r>
                        <a:rPr lang="fr-CA" dirty="0"/>
                        <a:t>Veronica Ramirez</a:t>
                      </a:r>
                    </a:p>
                    <a:p>
                      <a:r>
                        <a:rPr lang="fr-CA" dirty="0"/>
                        <a:t>Poste vacant</a:t>
                      </a:r>
                    </a:p>
                  </a:txBody>
                  <a:tcPr/>
                </a:tc>
                <a:tc>
                  <a:txBody>
                    <a:bodyPr/>
                    <a:lstStyle/>
                    <a:p>
                      <a:r>
                        <a:rPr lang="fr-CA" u="sng" dirty="0"/>
                        <a:t>Administrateurs de Classe B (15)</a:t>
                      </a:r>
                    </a:p>
                    <a:p>
                      <a:r>
                        <a:rPr lang="fr-CA" dirty="0"/>
                        <a:t>Teddy B-W</a:t>
                      </a:r>
                    </a:p>
                    <a:p>
                      <a:r>
                        <a:rPr lang="fr-CA" dirty="0"/>
                        <a:t>Jennifer B.</a:t>
                      </a:r>
                    </a:p>
                    <a:p>
                      <a:r>
                        <a:rPr lang="fr-CA" dirty="0"/>
                        <a:t>Charles H.</a:t>
                      </a:r>
                    </a:p>
                    <a:p>
                      <a:r>
                        <a:rPr lang="fr-CA" dirty="0"/>
                        <a:t>Scott H.</a:t>
                      </a:r>
                    </a:p>
                    <a:p>
                      <a:r>
                        <a:rPr lang="fr-CA" dirty="0"/>
                        <a:t>Teresa J.</a:t>
                      </a:r>
                    </a:p>
                    <a:p>
                      <a:r>
                        <a:rPr lang="fr-CA" dirty="0"/>
                        <a:t>Reilly K.</a:t>
                      </a:r>
                    </a:p>
                    <a:p>
                      <a:r>
                        <a:rPr lang="fr-CA" dirty="0"/>
                        <a:t>Robert L.</a:t>
                      </a:r>
                    </a:p>
                    <a:p>
                      <a:r>
                        <a:rPr lang="fr-CA" dirty="0"/>
                        <a:t>Gail P.</a:t>
                      </a:r>
                    </a:p>
                    <a:p>
                      <a:r>
                        <a:rPr lang="fr-CA" dirty="0"/>
                        <a:t>Joyce S.</a:t>
                      </a:r>
                    </a:p>
                    <a:p>
                      <a:r>
                        <a:rPr lang="fr-CA" dirty="0"/>
                        <a:t>Cheryl S.</a:t>
                      </a:r>
                    </a:p>
                    <a:p>
                      <a:r>
                        <a:rPr lang="fr-CA" dirty="0"/>
                        <a:t>David S.</a:t>
                      </a:r>
                    </a:p>
                    <a:p>
                      <a:r>
                        <a:rPr lang="fr-CA" dirty="0"/>
                        <a:t>Ken T.</a:t>
                      </a:r>
                    </a:p>
                    <a:p>
                      <a:r>
                        <a:rPr lang="fr-CA" dirty="0"/>
                        <a:t>Susan V.</a:t>
                      </a:r>
                    </a:p>
                    <a:p>
                      <a:r>
                        <a:rPr lang="fr-CA" dirty="0"/>
                        <a:t>Carolyn W.</a:t>
                      </a:r>
                    </a:p>
                    <a:p>
                      <a:r>
                        <a:rPr lang="fr-CA" dirty="0"/>
                        <a:t>John W.</a:t>
                      </a:r>
                    </a:p>
                  </a:txBody>
                  <a:tcPr/>
                </a:tc>
                <a:extLst>
                  <a:ext uri="{0D108BD9-81ED-4DB2-BD59-A6C34878D82A}">
                    <a16:rowId xmlns:a16="http://schemas.microsoft.com/office/drawing/2014/main" val="2384863925"/>
                  </a:ext>
                </a:extLst>
              </a:tr>
            </a:tbl>
          </a:graphicData>
        </a:graphic>
      </p:graphicFrame>
      <p:sp>
        <p:nvSpPr>
          <p:cNvPr id="10" name="TextBox 9">
            <a:extLst>
              <a:ext uri="{FF2B5EF4-FFF2-40B4-BE49-F238E27FC236}">
                <a16:creationId xmlns:a16="http://schemas.microsoft.com/office/drawing/2014/main" id="{AE6B2CAD-E274-B595-D786-51233075212C}"/>
              </a:ext>
            </a:extLst>
          </p:cNvPr>
          <p:cNvSpPr txBox="1"/>
          <p:nvPr/>
        </p:nvSpPr>
        <p:spPr>
          <a:xfrm>
            <a:off x="405780" y="6309320"/>
            <a:ext cx="1205973" cy="646331"/>
          </a:xfrm>
          <a:prstGeom prst="rect">
            <a:avLst/>
          </a:prstGeom>
          <a:noFill/>
        </p:spPr>
        <p:txBody>
          <a:bodyPr wrap="square" rtlCol="0">
            <a:spAutoFit/>
          </a:bodyPr>
          <a:lstStyle/>
          <a:p>
            <a:r>
              <a:rPr lang="en-US" b="1" dirty="0">
                <a:solidFill>
                  <a:schemeClr val="tx2"/>
                </a:solidFill>
              </a:rPr>
              <a:t>ACCEPTÉ</a:t>
            </a:r>
            <a:endParaRPr lang="fr-CA" dirty="0"/>
          </a:p>
          <a:p>
            <a:endParaRPr lang="fr-CA" dirty="0"/>
          </a:p>
        </p:txBody>
      </p:sp>
    </p:spTree>
    <p:extLst>
      <p:ext uri="{BB962C8B-B14F-4D97-AF65-F5344CB8AC3E}">
        <p14:creationId xmlns:p14="http://schemas.microsoft.com/office/powerpoint/2010/main" val="50036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9F9CD-7419-C799-D606-C4CB38DDDE7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89B686E-04D7-F583-CEFF-208F259182CB}"/>
              </a:ext>
            </a:extLst>
          </p:cNvPr>
          <p:cNvSpPr txBox="1"/>
          <p:nvPr/>
        </p:nvSpPr>
        <p:spPr>
          <a:xfrm>
            <a:off x="45740" y="116632"/>
            <a:ext cx="12097344" cy="923330"/>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les dirigeants du Conseil des Services généraux figurant sur la liste suivante soient élus lors de l’assemblée annuelle des membres du Conseil des Services généraux, le 3 mai 2025, après présentation à la Conférence des Services généraux de 2025 pour désapprobation, le cas échéant:</a:t>
            </a:r>
            <a:endParaRPr lang="fr-CA" dirty="0"/>
          </a:p>
        </p:txBody>
      </p:sp>
      <p:sp>
        <p:nvSpPr>
          <p:cNvPr id="10" name="TextBox 9">
            <a:extLst>
              <a:ext uri="{FF2B5EF4-FFF2-40B4-BE49-F238E27FC236}">
                <a16:creationId xmlns:a16="http://schemas.microsoft.com/office/drawing/2014/main" id="{2F0559A3-B807-971F-F80B-9D95F1D2EE96}"/>
              </a:ext>
            </a:extLst>
          </p:cNvPr>
          <p:cNvSpPr txBox="1"/>
          <p:nvPr/>
        </p:nvSpPr>
        <p:spPr>
          <a:xfrm>
            <a:off x="405780" y="6309320"/>
            <a:ext cx="1205973" cy="646331"/>
          </a:xfrm>
          <a:prstGeom prst="rect">
            <a:avLst/>
          </a:prstGeom>
          <a:noFill/>
        </p:spPr>
        <p:txBody>
          <a:bodyPr wrap="square" rtlCol="0">
            <a:spAutoFit/>
          </a:bodyPr>
          <a:lstStyle/>
          <a:p>
            <a:r>
              <a:rPr lang="en-US" b="1" dirty="0">
                <a:solidFill>
                  <a:schemeClr val="tx2"/>
                </a:solidFill>
              </a:rPr>
              <a:t>ACCEPTÉ</a:t>
            </a:r>
            <a:endParaRPr lang="fr-CA" dirty="0"/>
          </a:p>
          <a:p>
            <a:endParaRPr lang="fr-CA" dirty="0"/>
          </a:p>
        </p:txBody>
      </p:sp>
      <p:graphicFrame>
        <p:nvGraphicFramePr>
          <p:cNvPr id="2" name="Table 1">
            <a:extLst>
              <a:ext uri="{FF2B5EF4-FFF2-40B4-BE49-F238E27FC236}">
                <a16:creationId xmlns:a16="http://schemas.microsoft.com/office/drawing/2014/main" id="{C98E61C8-651D-5E1B-51BC-83298E968386}"/>
              </a:ext>
            </a:extLst>
          </p:cNvPr>
          <p:cNvGraphicFramePr>
            <a:graphicFrameLocks noGrp="1"/>
          </p:cNvGraphicFramePr>
          <p:nvPr>
            <p:extLst>
              <p:ext uri="{D42A27DB-BD31-4B8C-83A1-F6EECF244321}">
                <p14:modId xmlns:p14="http://schemas.microsoft.com/office/powerpoint/2010/main" val="1112576885"/>
              </p:ext>
            </p:extLst>
          </p:nvPr>
        </p:nvGraphicFramePr>
        <p:xfrm>
          <a:off x="189756" y="1039962"/>
          <a:ext cx="11161240" cy="4981326"/>
        </p:xfrm>
        <a:graphic>
          <a:graphicData uri="http://schemas.openxmlformats.org/drawingml/2006/table">
            <a:tbl>
              <a:tblPr firstRow="1" bandRow="1">
                <a:tableStyleId>{5C22544A-7EE6-4342-B048-85BDC9FD1C3A}</a:tableStyleId>
              </a:tblPr>
              <a:tblGrid>
                <a:gridCol w="11161240">
                  <a:extLst>
                    <a:ext uri="{9D8B030D-6E8A-4147-A177-3AD203B41FA5}">
                      <a16:colId xmlns:a16="http://schemas.microsoft.com/office/drawing/2014/main" val="3968431305"/>
                    </a:ext>
                  </a:extLst>
                </a:gridCol>
              </a:tblGrid>
              <a:tr h="4981326">
                <a:tc>
                  <a:txBody>
                    <a:bodyPr/>
                    <a:lstStyle/>
                    <a:p>
                      <a:r>
                        <a:rPr lang="fr-CA" dirty="0"/>
                        <a:t>Président :                                                                                 (**) Scott H.</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Première présidente adjointe :                                                   Hon. Kerry Meyer+</a:t>
                      </a:r>
                    </a:p>
                    <a:p>
                      <a:endParaRPr lang="fr-CA" dirty="0"/>
                    </a:p>
                    <a:p>
                      <a:r>
                        <a:rPr lang="fr-CA" dirty="0"/>
                        <a:t>Deuxième présidente adjointe :                                        (**) Teresa J.</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Trésorier :                                                                                              </a:t>
                      </a:r>
                      <a:r>
                        <a:rPr lang="fr-CA" dirty="0" err="1"/>
                        <a:t>Terrance</a:t>
                      </a:r>
                      <a:r>
                        <a:rPr lang="fr-CA" dirty="0"/>
                        <a:t> </a:t>
                      </a:r>
                      <a:r>
                        <a:rPr lang="fr-CA" dirty="0" err="1"/>
                        <a:t>Bedient</a:t>
                      </a:r>
                      <a:r>
                        <a:rPr lang="fr-CA" dirty="0"/>
                        <a:t>, FACHE, administrateur émérite+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Secrétaire (**)                                                                                     Carolyn W.</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Trésorier adjoint :                                                                               Paul K. (*)</a:t>
                      </a:r>
                    </a:p>
                    <a:p>
                      <a:endParaRPr lang="fr-CA" dirty="0"/>
                    </a:p>
                    <a:p>
                      <a:r>
                        <a:rPr lang="fr-CA" dirty="0"/>
                        <a:t>Secrétaire adjointe :                                                                          </a:t>
                      </a:r>
                      <a:r>
                        <a:rPr lang="fr-CA" dirty="0" err="1"/>
                        <a:t>Racy</a:t>
                      </a:r>
                      <a:r>
                        <a:rPr lang="fr-CA" dirty="0"/>
                        <a:t> J. (*)</a:t>
                      </a:r>
                    </a:p>
                    <a:p>
                      <a:endParaRPr lang="fr-CA" dirty="0"/>
                    </a:p>
                    <a:p>
                      <a:r>
                        <a:rPr lang="fr-FR" dirty="0"/>
                        <a:t>+ Non-alcoolique</a:t>
                      </a:r>
                    </a:p>
                    <a:p>
                      <a:r>
                        <a:rPr lang="fr-FR" dirty="0"/>
                        <a:t>(**) Élus par la procédure du Troisième Legs</a:t>
                      </a:r>
                    </a:p>
                    <a:p>
                      <a:r>
                        <a:rPr lang="fr-FR" dirty="0"/>
                        <a:t>(*) Employés du BSG</a:t>
                      </a:r>
                      <a:endParaRPr lang="fr-CA" dirty="0"/>
                    </a:p>
                  </a:txBody>
                  <a:tcPr/>
                </a:tc>
                <a:extLst>
                  <a:ext uri="{0D108BD9-81ED-4DB2-BD59-A6C34878D82A}">
                    <a16:rowId xmlns:a16="http://schemas.microsoft.com/office/drawing/2014/main" val="1022365412"/>
                  </a:ext>
                </a:extLst>
              </a:tr>
            </a:tbl>
          </a:graphicData>
        </a:graphic>
      </p:graphicFrame>
    </p:spTree>
    <p:extLst>
      <p:ext uri="{BB962C8B-B14F-4D97-AF65-F5344CB8AC3E}">
        <p14:creationId xmlns:p14="http://schemas.microsoft.com/office/powerpoint/2010/main" val="335365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2484F-0171-7018-C661-2B4FB9BB95A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D432653-235C-122B-04EC-5F3A967CD6ED}"/>
              </a:ext>
            </a:extLst>
          </p:cNvPr>
          <p:cNvSpPr txBox="1"/>
          <p:nvPr/>
        </p:nvSpPr>
        <p:spPr>
          <a:xfrm>
            <a:off x="0" y="188640"/>
            <a:ext cx="11658138" cy="923330"/>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les directeurs figurant sur la liste suivante soient élus lors de l’assemblée annuelle des membres du Conseil d’AA World Services, le 3 mai 2025, après présentation à la Conférence des Services généraux de 2025 pour désapprobation, le cas échéant :</a:t>
            </a:r>
            <a:endParaRPr lang="fr-CA" dirty="0"/>
          </a:p>
        </p:txBody>
      </p:sp>
      <p:sp>
        <p:nvSpPr>
          <p:cNvPr id="10" name="TextBox 9">
            <a:extLst>
              <a:ext uri="{FF2B5EF4-FFF2-40B4-BE49-F238E27FC236}">
                <a16:creationId xmlns:a16="http://schemas.microsoft.com/office/drawing/2014/main" id="{37CF8E20-4631-7B78-9793-0CFC88FC915C}"/>
              </a:ext>
            </a:extLst>
          </p:cNvPr>
          <p:cNvSpPr txBox="1"/>
          <p:nvPr/>
        </p:nvSpPr>
        <p:spPr>
          <a:xfrm>
            <a:off x="405780" y="6309320"/>
            <a:ext cx="1205973" cy="646331"/>
          </a:xfrm>
          <a:prstGeom prst="rect">
            <a:avLst/>
          </a:prstGeom>
          <a:noFill/>
        </p:spPr>
        <p:txBody>
          <a:bodyPr wrap="square" rtlCol="0">
            <a:spAutoFit/>
          </a:bodyPr>
          <a:lstStyle/>
          <a:p>
            <a:r>
              <a:rPr lang="en-US" b="1" dirty="0">
                <a:solidFill>
                  <a:schemeClr val="tx2"/>
                </a:solidFill>
              </a:rPr>
              <a:t>ACCEPTÉ</a:t>
            </a:r>
            <a:endParaRPr lang="fr-CA" dirty="0"/>
          </a:p>
          <a:p>
            <a:endParaRPr lang="fr-CA" dirty="0"/>
          </a:p>
        </p:txBody>
      </p:sp>
      <p:sp>
        <p:nvSpPr>
          <p:cNvPr id="2" name="TextBox 1">
            <a:extLst>
              <a:ext uri="{FF2B5EF4-FFF2-40B4-BE49-F238E27FC236}">
                <a16:creationId xmlns:a16="http://schemas.microsoft.com/office/drawing/2014/main" id="{EBC8E21F-0C09-483E-1422-45856F28F5E1}"/>
              </a:ext>
            </a:extLst>
          </p:cNvPr>
          <p:cNvSpPr txBox="1"/>
          <p:nvPr/>
        </p:nvSpPr>
        <p:spPr>
          <a:xfrm>
            <a:off x="143243" y="110630"/>
            <a:ext cx="231154" cy="369332"/>
          </a:xfrm>
          <a:prstGeom prst="rect">
            <a:avLst/>
          </a:prstGeom>
          <a:noFill/>
        </p:spPr>
        <p:txBody>
          <a:bodyPr wrap="none" rtlCol="0">
            <a:spAutoFit/>
          </a:bodyPr>
          <a:lstStyle/>
          <a:p>
            <a:r>
              <a:rPr lang="fr-FR" dirty="0"/>
              <a:t> </a:t>
            </a:r>
            <a:endParaRPr lang="fr-CA" dirty="0"/>
          </a:p>
        </p:txBody>
      </p:sp>
      <p:graphicFrame>
        <p:nvGraphicFramePr>
          <p:cNvPr id="5" name="Table 4">
            <a:extLst>
              <a:ext uri="{FF2B5EF4-FFF2-40B4-BE49-F238E27FC236}">
                <a16:creationId xmlns:a16="http://schemas.microsoft.com/office/drawing/2014/main" id="{3CE64B7D-53C9-E7B9-E8A8-BE8C3321CB24}"/>
              </a:ext>
            </a:extLst>
          </p:cNvPr>
          <p:cNvGraphicFramePr>
            <a:graphicFrameLocks noGrp="1"/>
          </p:cNvGraphicFramePr>
          <p:nvPr>
            <p:extLst>
              <p:ext uri="{D42A27DB-BD31-4B8C-83A1-F6EECF244321}">
                <p14:modId xmlns:p14="http://schemas.microsoft.com/office/powerpoint/2010/main" val="823618227"/>
              </p:ext>
            </p:extLst>
          </p:nvPr>
        </p:nvGraphicFramePr>
        <p:xfrm>
          <a:off x="3070075" y="1828760"/>
          <a:ext cx="5040562" cy="3400440"/>
        </p:xfrm>
        <a:graphic>
          <a:graphicData uri="http://schemas.openxmlformats.org/drawingml/2006/table">
            <a:tbl>
              <a:tblPr firstRow="1" bandRow="1">
                <a:tableStyleId>{5C22544A-7EE6-4342-B048-85BDC9FD1C3A}</a:tableStyleId>
              </a:tblPr>
              <a:tblGrid>
                <a:gridCol w="2520281">
                  <a:extLst>
                    <a:ext uri="{9D8B030D-6E8A-4147-A177-3AD203B41FA5}">
                      <a16:colId xmlns:a16="http://schemas.microsoft.com/office/drawing/2014/main" val="2187601819"/>
                    </a:ext>
                  </a:extLst>
                </a:gridCol>
                <a:gridCol w="2520281">
                  <a:extLst>
                    <a:ext uri="{9D8B030D-6E8A-4147-A177-3AD203B41FA5}">
                      <a16:colId xmlns:a16="http://schemas.microsoft.com/office/drawing/2014/main" val="3501274945"/>
                    </a:ext>
                  </a:extLst>
                </a:gridCol>
              </a:tblGrid>
              <a:tr h="3400440">
                <a:tc>
                  <a:txBody>
                    <a:bodyPr/>
                    <a:lstStyle/>
                    <a:p>
                      <a:r>
                        <a:rPr lang="fr-CA" dirty="0"/>
                        <a:t>Julie C.</a:t>
                      </a:r>
                    </a:p>
                    <a:p>
                      <a:endParaRPr lang="fr-CA" dirty="0"/>
                    </a:p>
                    <a:p>
                      <a:r>
                        <a:rPr lang="fr-CA" dirty="0"/>
                        <a:t>Charlie H.</a:t>
                      </a:r>
                    </a:p>
                    <a:p>
                      <a:endParaRPr lang="fr-CA" dirty="0"/>
                    </a:p>
                    <a:p>
                      <a:r>
                        <a:rPr lang="fr-CA" dirty="0"/>
                        <a:t>Matthew K.</a:t>
                      </a:r>
                    </a:p>
                    <a:p>
                      <a:endParaRPr lang="fr-CA" dirty="0"/>
                    </a:p>
                    <a:p>
                      <a:r>
                        <a:rPr lang="fr-CA" dirty="0" err="1"/>
                        <a:t>Racy</a:t>
                      </a:r>
                      <a:r>
                        <a:rPr lang="fr-CA" dirty="0"/>
                        <a:t> J. (*)</a:t>
                      </a:r>
                    </a:p>
                    <a:p>
                      <a:endParaRPr lang="fr-CA" dirty="0"/>
                    </a:p>
                    <a:p>
                      <a:r>
                        <a:rPr lang="fr-CA" dirty="0"/>
                        <a:t>Clinton M.</a:t>
                      </a:r>
                    </a:p>
                  </a:txBody>
                  <a:tcPr/>
                </a:tc>
                <a:tc>
                  <a:txBody>
                    <a:bodyPr/>
                    <a:lstStyle/>
                    <a:p>
                      <a:r>
                        <a:rPr lang="fr-CA" dirty="0"/>
                        <a:t>Ken T.</a:t>
                      </a:r>
                    </a:p>
                    <a:p>
                      <a:endParaRPr lang="fr-CA" dirty="0"/>
                    </a:p>
                    <a:p>
                      <a:r>
                        <a:rPr lang="fr-CA" dirty="0"/>
                        <a:t>Carolyn W.</a:t>
                      </a:r>
                    </a:p>
                    <a:p>
                      <a:endParaRPr lang="fr-CA" dirty="0"/>
                    </a:p>
                    <a:p>
                      <a:r>
                        <a:rPr lang="fr-CA" dirty="0"/>
                        <a:t>John W.</a:t>
                      </a:r>
                    </a:p>
                    <a:p>
                      <a:endParaRPr lang="fr-CA" dirty="0"/>
                    </a:p>
                    <a:p>
                      <a:r>
                        <a:rPr lang="fr-CA" dirty="0"/>
                        <a:t>Bob W. (*)</a:t>
                      </a:r>
                    </a:p>
                    <a:p>
                      <a:endParaRPr lang="fr-CA" dirty="0"/>
                    </a:p>
                    <a:p>
                      <a:endParaRPr lang="fr-CA" dirty="0"/>
                    </a:p>
                    <a:p>
                      <a:endParaRPr lang="fr-CA" dirty="0"/>
                    </a:p>
                    <a:p>
                      <a:endParaRPr lang="fr-CA" dirty="0"/>
                    </a:p>
                    <a:p>
                      <a:r>
                        <a:rPr lang="fr-CA" dirty="0"/>
                        <a:t>(*) Employés du BSG</a:t>
                      </a:r>
                    </a:p>
                  </a:txBody>
                  <a:tcPr/>
                </a:tc>
                <a:extLst>
                  <a:ext uri="{0D108BD9-81ED-4DB2-BD59-A6C34878D82A}">
                    <a16:rowId xmlns:a16="http://schemas.microsoft.com/office/drawing/2014/main" val="865606513"/>
                  </a:ext>
                </a:extLst>
              </a:tr>
            </a:tbl>
          </a:graphicData>
        </a:graphic>
      </p:graphicFrame>
    </p:spTree>
    <p:extLst>
      <p:ext uri="{BB962C8B-B14F-4D97-AF65-F5344CB8AC3E}">
        <p14:creationId xmlns:p14="http://schemas.microsoft.com/office/powerpoint/2010/main" val="124983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8BD24-833E-4017-5F64-3E09DB48275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CE11C7F-A74C-FDA3-6B2D-709A4C2C00B3}"/>
              </a:ext>
            </a:extLst>
          </p:cNvPr>
          <p:cNvSpPr txBox="1"/>
          <p:nvPr/>
        </p:nvSpPr>
        <p:spPr>
          <a:xfrm>
            <a:off x="0" y="116632"/>
            <a:ext cx="12143084" cy="923330"/>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les directeurs figurant sur la liste suivante soient élus lors de l’assemblée annuelle des membres du Conseil d’AA </a:t>
            </a:r>
            <a:r>
              <a:rPr lang="fr-FR" dirty="0" err="1"/>
              <a:t>Grapevine</a:t>
            </a:r>
            <a:r>
              <a:rPr lang="fr-FR" dirty="0"/>
              <a:t>, le 3 mai 2025, après présentation à la Conférence des Services généraux de 2025 pour désapprobation, le cas échéant :</a:t>
            </a:r>
            <a:endParaRPr lang="fr-CA" dirty="0"/>
          </a:p>
        </p:txBody>
      </p:sp>
      <p:sp>
        <p:nvSpPr>
          <p:cNvPr id="10" name="TextBox 9">
            <a:extLst>
              <a:ext uri="{FF2B5EF4-FFF2-40B4-BE49-F238E27FC236}">
                <a16:creationId xmlns:a16="http://schemas.microsoft.com/office/drawing/2014/main" id="{934C402B-886D-8F39-C7AF-66F0C6999535}"/>
              </a:ext>
            </a:extLst>
          </p:cNvPr>
          <p:cNvSpPr txBox="1"/>
          <p:nvPr/>
        </p:nvSpPr>
        <p:spPr>
          <a:xfrm>
            <a:off x="405780" y="6309320"/>
            <a:ext cx="1205973" cy="646331"/>
          </a:xfrm>
          <a:prstGeom prst="rect">
            <a:avLst/>
          </a:prstGeom>
          <a:noFill/>
        </p:spPr>
        <p:txBody>
          <a:bodyPr wrap="square" rtlCol="0">
            <a:spAutoFit/>
          </a:bodyPr>
          <a:lstStyle/>
          <a:p>
            <a:r>
              <a:rPr lang="en-US" b="1" dirty="0">
                <a:solidFill>
                  <a:schemeClr val="tx2"/>
                </a:solidFill>
              </a:rPr>
              <a:t>ACCEPTÉ</a:t>
            </a:r>
            <a:endParaRPr lang="fr-CA" dirty="0"/>
          </a:p>
          <a:p>
            <a:endParaRPr lang="fr-CA" dirty="0"/>
          </a:p>
        </p:txBody>
      </p:sp>
      <p:graphicFrame>
        <p:nvGraphicFramePr>
          <p:cNvPr id="5" name="Table 4">
            <a:extLst>
              <a:ext uri="{FF2B5EF4-FFF2-40B4-BE49-F238E27FC236}">
                <a16:creationId xmlns:a16="http://schemas.microsoft.com/office/drawing/2014/main" id="{BC3663E2-2C89-970C-810D-4D8BEA76507D}"/>
              </a:ext>
            </a:extLst>
          </p:cNvPr>
          <p:cNvGraphicFramePr>
            <a:graphicFrameLocks noGrp="1"/>
          </p:cNvGraphicFramePr>
          <p:nvPr>
            <p:extLst>
              <p:ext uri="{D42A27DB-BD31-4B8C-83A1-F6EECF244321}">
                <p14:modId xmlns:p14="http://schemas.microsoft.com/office/powerpoint/2010/main" val="3147129887"/>
              </p:ext>
            </p:extLst>
          </p:nvPr>
        </p:nvGraphicFramePr>
        <p:xfrm>
          <a:off x="2494012" y="1828760"/>
          <a:ext cx="6120680" cy="3400440"/>
        </p:xfrm>
        <a:graphic>
          <a:graphicData uri="http://schemas.openxmlformats.org/drawingml/2006/table">
            <a:tbl>
              <a:tblPr firstRow="1" bandRow="1">
                <a:tableStyleId>{5C22544A-7EE6-4342-B048-85BDC9FD1C3A}</a:tableStyleId>
              </a:tblPr>
              <a:tblGrid>
                <a:gridCol w="3060340">
                  <a:extLst>
                    <a:ext uri="{9D8B030D-6E8A-4147-A177-3AD203B41FA5}">
                      <a16:colId xmlns:a16="http://schemas.microsoft.com/office/drawing/2014/main" val="2187601819"/>
                    </a:ext>
                  </a:extLst>
                </a:gridCol>
                <a:gridCol w="3060340">
                  <a:extLst>
                    <a:ext uri="{9D8B030D-6E8A-4147-A177-3AD203B41FA5}">
                      <a16:colId xmlns:a16="http://schemas.microsoft.com/office/drawing/2014/main" val="3501274945"/>
                    </a:ext>
                  </a:extLst>
                </a:gridCol>
              </a:tblGrid>
              <a:tr h="3400440">
                <a:tc>
                  <a:txBody>
                    <a:bodyPr/>
                    <a:lstStyle/>
                    <a:p>
                      <a:r>
                        <a:rPr lang="fr-CA" dirty="0"/>
                        <a:t>Teddy </a:t>
                      </a:r>
                      <a:r>
                        <a:rPr lang="fr-CA" dirty="0" err="1"/>
                        <a:t>Basham-Witherington</a:t>
                      </a:r>
                      <a:endParaRPr lang="fr-CA" dirty="0"/>
                    </a:p>
                    <a:p>
                      <a:endParaRPr lang="fr-CA" dirty="0"/>
                    </a:p>
                    <a:p>
                      <a:r>
                        <a:rPr lang="fr-CA" dirty="0"/>
                        <a:t>Chris C. (*)</a:t>
                      </a:r>
                    </a:p>
                    <a:p>
                      <a:endParaRPr lang="fr-CA" dirty="0"/>
                    </a:p>
                    <a:p>
                      <a:r>
                        <a:rPr lang="fr-CA" dirty="0"/>
                        <a:t>Teresa J.</a:t>
                      </a:r>
                    </a:p>
                    <a:p>
                      <a:endParaRPr lang="fr-CA" dirty="0"/>
                    </a:p>
                    <a:p>
                      <a:r>
                        <a:rPr lang="fr-CA" dirty="0" err="1"/>
                        <a:t>Fredy</a:t>
                      </a:r>
                      <a:r>
                        <a:rPr lang="fr-CA" dirty="0"/>
                        <a:t> M.</a:t>
                      </a:r>
                    </a:p>
                    <a:p>
                      <a:endParaRPr lang="fr-CA" dirty="0"/>
                    </a:p>
                    <a:p>
                      <a:r>
                        <a:rPr lang="fr-CA" dirty="0"/>
                        <a:t>Molly Oliver+</a:t>
                      </a:r>
                    </a:p>
                  </a:txBody>
                  <a:tcPr/>
                </a:tc>
                <a:tc>
                  <a:txBody>
                    <a:bodyPr/>
                    <a:lstStyle/>
                    <a:p>
                      <a:r>
                        <a:rPr lang="fr-CA" dirty="0"/>
                        <a:t>Nikki O.</a:t>
                      </a:r>
                    </a:p>
                    <a:p>
                      <a:endParaRPr lang="fr-CA" dirty="0"/>
                    </a:p>
                    <a:p>
                      <a:r>
                        <a:rPr lang="fr-CA" dirty="0"/>
                        <a:t>Gail P.</a:t>
                      </a:r>
                    </a:p>
                    <a:p>
                      <a:endParaRPr lang="fr-CA" dirty="0"/>
                    </a:p>
                    <a:p>
                      <a:r>
                        <a:rPr lang="fr-CA" dirty="0"/>
                        <a:t>Joyce S.</a:t>
                      </a:r>
                    </a:p>
                    <a:p>
                      <a:endParaRPr lang="fr-CA" dirty="0"/>
                    </a:p>
                    <a:p>
                      <a:r>
                        <a:rPr lang="fr-CA" dirty="0"/>
                        <a:t>David S.</a:t>
                      </a:r>
                    </a:p>
                    <a:p>
                      <a:endParaRPr lang="fr-CA" dirty="0"/>
                    </a:p>
                    <a:p>
                      <a:endParaRPr lang="fr-CA" dirty="0"/>
                    </a:p>
                    <a:p>
                      <a:r>
                        <a:rPr lang="fr-CA" dirty="0"/>
                        <a:t>+ Non alcoolique</a:t>
                      </a:r>
                    </a:p>
                    <a:p>
                      <a:r>
                        <a:rPr lang="fr-CA" dirty="0"/>
                        <a:t>(*) Employés du BSG</a:t>
                      </a:r>
                    </a:p>
                  </a:txBody>
                  <a:tcPr/>
                </a:tc>
                <a:extLst>
                  <a:ext uri="{0D108BD9-81ED-4DB2-BD59-A6C34878D82A}">
                    <a16:rowId xmlns:a16="http://schemas.microsoft.com/office/drawing/2014/main" val="865606513"/>
                  </a:ext>
                </a:extLst>
              </a:tr>
            </a:tbl>
          </a:graphicData>
        </a:graphic>
      </p:graphicFrame>
    </p:spTree>
    <p:extLst>
      <p:ext uri="{BB962C8B-B14F-4D97-AF65-F5344CB8AC3E}">
        <p14:creationId xmlns:p14="http://schemas.microsoft.com/office/powerpoint/2010/main" val="70243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3282C5-D1FD-6A2C-24E0-5D28F03E67C5}"/>
              </a:ext>
            </a:extLst>
          </p:cNvPr>
          <p:cNvSpPr txBox="1"/>
          <p:nvPr/>
        </p:nvSpPr>
        <p:spPr>
          <a:xfrm>
            <a:off x="0" y="332656"/>
            <a:ext cx="12188825" cy="923330"/>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la brochure Vous croyez-vous différent? </a:t>
            </a:r>
            <a:r>
              <a:rPr lang="fr-FR" b="1" dirty="0"/>
              <a:t>soit retirée de la circulation</a:t>
            </a:r>
            <a:r>
              <a:rPr lang="fr-FR" dirty="0"/>
              <a:t>. Pour le comité, le fait que les membres du Mouvement n’ont pas envoyé de partages depuis un certain temps est la preuve que le Mouvement s’est concentré sur d’autres brochures pour répondre à la question « Suis-je à ma place chez les AA? » </a:t>
            </a:r>
            <a:r>
              <a:rPr lang="fr-FR" b="1" dirty="0">
                <a:solidFill>
                  <a:schemeClr val="tx2"/>
                </a:solidFill>
              </a:rPr>
              <a:t>ECHOUÉ</a:t>
            </a:r>
            <a:endParaRPr lang="fr-CA" dirty="0">
              <a:solidFill>
                <a:schemeClr val="tx2"/>
              </a:solidFill>
            </a:endParaRPr>
          </a:p>
        </p:txBody>
      </p:sp>
      <p:sp>
        <p:nvSpPr>
          <p:cNvPr id="6" name="TextBox 5">
            <a:extLst>
              <a:ext uri="{FF2B5EF4-FFF2-40B4-BE49-F238E27FC236}">
                <a16:creationId xmlns:a16="http://schemas.microsoft.com/office/drawing/2014/main" id="{6922A858-93A5-28A4-CEFE-481928D42C31}"/>
              </a:ext>
            </a:extLst>
          </p:cNvPr>
          <p:cNvSpPr txBox="1"/>
          <p:nvPr/>
        </p:nvSpPr>
        <p:spPr>
          <a:xfrm>
            <a:off x="-23981" y="1244955"/>
            <a:ext cx="2265965" cy="369332"/>
          </a:xfrm>
          <a:prstGeom prst="rect">
            <a:avLst/>
          </a:prstGeom>
          <a:noFill/>
        </p:spPr>
        <p:txBody>
          <a:bodyPr wrap="square" rtlCol="0">
            <a:spAutoFit/>
          </a:bodyPr>
          <a:lstStyle/>
          <a:p>
            <a:r>
              <a:rPr lang="fr-CA" b="1" dirty="0"/>
              <a:t>Affaires nouvelles:</a:t>
            </a:r>
          </a:p>
        </p:txBody>
      </p:sp>
      <p:sp>
        <p:nvSpPr>
          <p:cNvPr id="7" name="TextBox 6">
            <a:extLst>
              <a:ext uri="{FF2B5EF4-FFF2-40B4-BE49-F238E27FC236}">
                <a16:creationId xmlns:a16="http://schemas.microsoft.com/office/drawing/2014/main" id="{C6A4CE81-CC16-FD36-CF5C-D6DA118A589C}"/>
              </a:ext>
            </a:extLst>
          </p:cNvPr>
          <p:cNvSpPr txBox="1"/>
          <p:nvPr/>
        </p:nvSpPr>
        <p:spPr>
          <a:xfrm>
            <a:off x="45740" y="1645064"/>
            <a:ext cx="12025335" cy="923330"/>
          </a:xfrm>
          <a:prstGeom prst="rect">
            <a:avLst/>
          </a:prstGeom>
          <a:noFill/>
        </p:spPr>
        <p:txBody>
          <a:bodyPr wrap="square" rtlCol="0">
            <a:spAutoFit/>
          </a:bodyPr>
          <a:lstStyle/>
          <a:p>
            <a:pPr marL="285750" indent="-285750">
              <a:buFont typeface="Arial" panose="020B0604020202020204" pitchFamily="34" charset="0"/>
              <a:buChar char="•"/>
            </a:pPr>
            <a:r>
              <a:rPr lang="fr-FR" dirty="0"/>
              <a:t>Le comité a recommandé que les motions visant à blâmer ou à réorganiser le Conseil  des Services généraux soient transmises directement au Comité des Administrateurs de la Conférence; ces documents seront réservés aux membres du comité. </a:t>
            </a:r>
            <a:r>
              <a:rPr lang="en-US" altLang="en-US" b="1" dirty="0" err="1">
                <a:latin typeface="Arial" panose="020B0604020202020204" pitchFamily="34" charset="0"/>
              </a:rPr>
              <a:t>Considération</a:t>
            </a:r>
            <a:r>
              <a:rPr lang="en-US" altLang="en-US" b="1" dirty="0">
                <a:latin typeface="Arial" panose="020B0604020202020204" pitchFamily="34" charset="0"/>
              </a:rPr>
              <a:t> du </a:t>
            </a:r>
            <a:r>
              <a:rPr lang="en-US" altLang="en-US" b="1" dirty="0" err="1">
                <a:latin typeface="Arial" panose="020B0604020202020204" pitchFamily="34" charset="0"/>
              </a:rPr>
              <a:t>comité</a:t>
            </a:r>
            <a:r>
              <a:rPr lang="en-US" altLang="en-US" b="1" dirty="0">
                <a:latin typeface="Arial" panose="020B0604020202020204" pitchFamily="34" charset="0"/>
              </a:rPr>
              <a:t> – </a:t>
            </a:r>
            <a:r>
              <a:rPr lang="en-US" altLang="en-US" b="1" dirty="0" err="1">
                <a:latin typeface="Arial" panose="020B0604020202020204" pitchFamily="34" charset="0"/>
              </a:rPr>
              <a:t>Transmis</a:t>
            </a:r>
            <a:r>
              <a:rPr lang="en-US" altLang="en-US" b="1" dirty="0">
                <a:latin typeface="Arial" panose="020B0604020202020204" pitchFamily="34" charset="0"/>
              </a:rPr>
              <a:t> aux </a:t>
            </a:r>
            <a:r>
              <a:rPr lang="en-US" altLang="en-US" b="1" dirty="0" err="1">
                <a:latin typeface="Arial" panose="020B0604020202020204" pitchFamily="34" charset="0"/>
              </a:rPr>
              <a:t>administrateurs</a:t>
            </a:r>
            <a:r>
              <a:rPr lang="en-US" altLang="en-US" b="1" dirty="0">
                <a:latin typeface="Arial" panose="020B0604020202020204" pitchFamily="34" charset="0"/>
              </a:rPr>
              <a:t> pour revision (92 pour – 37 </a:t>
            </a:r>
            <a:r>
              <a:rPr lang="en-CA" b="1" dirty="0" err="1">
                <a:latin typeface="Arial" panose="020B0604020202020204" pitchFamily="34" charset="0"/>
              </a:rPr>
              <a:t>Opposé</a:t>
            </a:r>
            <a:r>
              <a:rPr lang="en-CA" b="1" dirty="0">
                <a:latin typeface="Arial" panose="020B0604020202020204" pitchFamily="34" charset="0"/>
              </a:rPr>
              <a:t>) </a:t>
            </a:r>
            <a:endParaRPr lang="fr-CA" b="1" dirty="0">
              <a:latin typeface="Arial" panose="020B0604020202020204" pitchFamily="34" charset="0"/>
            </a:endParaRPr>
          </a:p>
        </p:txBody>
      </p:sp>
      <p:sp>
        <p:nvSpPr>
          <p:cNvPr id="2" name="TextBox 1">
            <a:extLst>
              <a:ext uri="{FF2B5EF4-FFF2-40B4-BE49-F238E27FC236}">
                <a16:creationId xmlns:a16="http://schemas.microsoft.com/office/drawing/2014/main" id="{3D897190-A803-67BE-6824-4207415E091C}"/>
              </a:ext>
            </a:extLst>
          </p:cNvPr>
          <p:cNvSpPr txBox="1"/>
          <p:nvPr/>
        </p:nvSpPr>
        <p:spPr>
          <a:xfrm>
            <a:off x="0" y="2746666"/>
            <a:ext cx="12236898" cy="4247317"/>
          </a:xfrm>
          <a:prstGeom prst="rect">
            <a:avLst/>
          </a:prstGeom>
          <a:noFill/>
        </p:spPr>
        <p:txBody>
          <a:bodyPr wrap="square" rtlCol="0">
            <a:spAutoFit/>
          </a:bodyPr>
          <a:lstStyle/>
          <a:p>
            <a:r>
              <a:rPr lang="fr-CA" dirty="0"/>
              <a:t>___________________________________________________________________________________________________________</a:t>
            </a:r>
          </a:p>
          <a:p>
            <a:endParaRPr lang="fr-CA" dirty="0"/>
          </a:p>
          <a:p>
            <a:r>
              <a:rPr lang="fr-FR" b="1" dirty="0"/>
              <a:t>Autres sujets étudiés par le comité </a:t>
            </a:r>
            <a:r>
              <a:rPr lang="fr-FR" dirty="0"/>
              <a:t>:</a:t>
            </a:r>
          </a:p>
          <a:p>
            <a:endParaRPr lang="fr-FR" dirty="0"/>
          </a:p>
          <a:p>
            <a:pPr marL="285750" indent="-285750">
              <a:buFont typeface="Arial" panose="020B0604020202020204" pitchFamily="34" charset="0"/>
              <a:buChar char="•"/>
            </a:pPr>
            <a:r>
              <a:rPr lang="fr-FR" b="1" dirty="0"/>
              <a:t>Le comité a examiné les curriculum vitæ </a:t>
            </a:r>
            <a:r>
              <a:rPr lang="fr-FR" dirty="0"/>
              <a:t>de toutes les personnes qui se sont présentées au poste d’administrateur territorial de Classe B pour l’Est Central et le Sud-Est, ainsi que pour le poste d’administrateur universel pour les États-Unis, et les a </a:t>
            </a:r>
            <a:r>
              <a:rPr lang="fr-FR" b="1" dirty="0"/>
              <a:t>approuvées comme éligibles</a:t>
            </a:r>
            <a:r>
              <a:rPr lang="fr-FR" dirty="0"/>
              <a:t>.</a:t>
            </a:r>
          </a:p>
          <a:p>
            <a:endParaRPr lang="fr-FR" dirty="0"/>
          </a:p>
          <a:p>
            <a:pPr marL="285750" indent="-285750">
              <a:buFont typeface="Arial" panose="020B0604020202020204" pitchFamily="34" charset="0"/>
              <a:buChar char="•"/>
            </a:pPr>
            <a:r>
              <a:rPr lang="fr-FR" b="1" dirty="0"/>
              <a:t>Le comité a tenu une discussion approfondie et réfléchie </a:t>
            </a:r>
            <a:r>
              <a:rPr lang="fr-FR" dirty="0"/>
              <a:t>sur le processus actuel de sélection des articles proposés à l’ordre du jour (APOJ) qui figurent à l’ordre du jour final de la Conférence des Services généraux. Le </a:t>
            </a:r>
            <a:r>
              <a:rPr lang="fr-FR" b="1" dirty="0"/>
              <a:t>comité est fermement convaincu </a:t>
            </a:r>
            <a:r>
              <a:rPr lang="fr-FR" dirty="0"/>
              <a:t>que le Mouvement, par l’intermédiaire de ses délégués, doit avoir davantage voix au chapitre dans les décisions finales.</a:t>
            </a:r>
            <a:endParaRPr lang="fr-CA" dirty="0"/>
          </a:p>
          <a:p>
            <a:endParaRPr lang="fr-CA" dirty="0"/>
          </a:p>
          <a:p>
            <a:endParaRPr lang="fr-CA" dirty="0"/>
          </a:p>
          <a:p>
            <a:endParaRPr lang="fr-CA" dirty="0"/>
          </a:p>
        </p:txBody>
      </p:sp>
    </p:spTree>
    <p:extLst>
      <p:ext uri="{BB962C8B-B14F-4D97-AF65-F5344CB8AC3E}">
        <p14:creationId xmlns:p14="http://schemas.microsoft.com/office/powerpoint/2010/main" val="375340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71EDB-7289-F1A9-059F-80558F37C05D}"/>
              </a:ext>
            </a:extLst>
          </p:cNvPr>
          <p:cNvSpPr txBox="1"/>
          <p:nvPr/>
        </p:nvSpPr>
        <p:spPr>
          <a:xfrm>
            <a:off x="-1" y="332656"/>
            <a:ext cx="12188825" cy="1754326"/>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examiné le rapport du sous-comité sur les griefs </a:t>
            </a:r>
            <a:r>
              <a:rPr lang="fr-FR" dirty="0"/>
              <a:t>concernant les actions du Conseil des Services généraux ainsi que le document joint intitulé Méthodes proposées pour les blâmes du Conseil des Services généraux et, après une discussion approfondie et réfléchie, n’a pris aucune mesure. Le comité a discuté de l’une des quatre possibilités de blâme, qui est le sujet d’un autre article proposé à l’ordre du jour. Si la séance d’échange de vues sur l’harmonie et l’efficacité de la Conférence des Services généraux venait à </a:t>
            </a:r>
            <a:r>
              <a:rPr lang="fr-FR" b="1" dirty="0"/>
              <a:t>ne pas être adoptée</a:t>
            </a:r>
            <a:r>
              <a:rPr lang="fr-FR" dirty="0"/>
              <a:t>, alors les trois autres méthodes n’auraient pas assez d’impact sans cette séance.</a:t>
            </a:r>
            <a:endParaRPr lang="fr-CA" dirty="0"/>
          </a:p>
        </p:txBody>
      </p:sp>
      <p:sp>
        <p:nvSpPr>
          <p:cNvPr id="5" name="TextBox 4">
            <a:extLst>
              <a:ext uri="{FF2B5EF4-FFF2-40B4-BE49-F238E27FC236}">
                <a16:creationId xmlns:a16="http://schemas.microsoft.com/office/drawing/2014/main" id="{8A8E9961-852B-9939-7986-84126F4FAB3C}"/>
              </a:ext>
            </a:extLst>
          </p:cNvPr>
          <p:cNvSpPr txBox="1"/>
          <p:nvPr/>
        </p:nvSpPr>
        <p:spPr>
          <a:xfrm>
            <a:off x="0" y="2132856"/>
            <a:ext cx="12188824" cy="923330"/>
          </a:xfrm>
          <a:prstGeom prst="rect">
            <a:avLst/>
          </a:prstGeom>
          <a:noFill/>
        </p:spPr>
        <p:txBody>
          <a:bodyPr wrap="square" rtlCol="0">
            <a:spAutoFit/>
          </a:bodyPr>
          <a:lstStyle/>
          <a:p>
            <a:pPr marL="285750" indent="-285750">
              <a:buFont typeface="Arial" panose="020B0604020202020204" pitchFamily="34" charset="0"/>
              <a:buChar char="•"/>
            </a:pPr>
            <a:r>
              <a:rPr lang="fr-FR" b="1" dirty="0"/>
              <a:t>Étudier la demande </a:t>
            </a:r>
            <a:r>
              <a:rPr lang="fr-FR" dirty="0"/>
              <a:t>d’utiliser la version du texte sur le prix Lasker présente dans Le Mouvement des AA devient adulte, pour l’inclure dans le livre Les Alcooliques anonymes, </a:t>
            </a:r>
            <a:r>
              <a:rPr lang="fr-FR" b="1" dirty="0"/>
              <a:t>et n’a pris aucune mesure</a:t>
            </a:r>
            <a:r>
              <a:rPr lang="fr-FR" dirty="0"/>
              <a:t>. Pour le comité, le texte complet du prix Lasker</a:t>
            </a:r>
          </a:p>
          <a:p>
            <a:r>
              <a:rPr lang="fr-FR" dirty="0"/>
              <a:t>dans Le Mouvement des AA devient adulte est </a:t>
            </a:r>
            <a:r>
              <a:rPr lang="fr-FR" b="1" dirty="0">
                <a:solidFill>
                  <a:schemeClr val="tx2"/>
                </a:solidFill>
              </a:rPr>
              <a:t>une documentation suffisante</a:t>
            </a:r>
            <a:r>
              <a:rPr lang="fr-FR" dirty="0"/>
              <a:t>.</a:t>
            </a:r>
            <a:endParaRPr lang="fr-CA" dirty="0"/>
          </a:p>
        </p:txBody>
      </p:sp>
      <p:sp>
        <p:nvSpPr>
          <p:cNvPr id="6" name="TextBox 5">
            <a:extLst>
              <a:ext uri="{FF2B5EF4-FFF2-40B4-BE49-F238E27FC236}">
                <a16:creationId xmlns:a16="http://schemas.microsoft.com/office/drawing/2014/main" id="{0AAF936F-29E0-50EE-4AD9-16EB6B2A9786}"/>
              </a:ext>
            </a:extLst>
          </p:cNvPr>
          <p:cNvSpPr txBox="1"/>
          <p:nvPr/>
        </p:nvSpPr>
        <p:spPr>
          <a:xfrm>
            <a:off x="-1" y="3284984"/>
            <a:ext cx="12188825" cy="1200329"/>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discuté </a:t>
            </a:r>
            <a:r>
              <a:rPr lang="fr-FR" dirty="0"/>
              <a:t>des politiques mises à jour du Conseil des Services généraux, soulignant l’importance d’avoir un code de conduite pour les administrateurs dans un contexte juridique de plus en plus litigieux. Des politiques solides du Conseil rassurent</a:t>
            </a:r>
          </a:p>
          <a:p>
            <a:r>
              <a:rPr lang="fr-FR" dirty="0"/>
              <a:t>les candidats potentiels de Classe A lorsqu’ils envisagent de servir au sein du Conseil des Services généraux. </a:t>
            </a:r>
            <a:endParaRPr lang="fr-CA" dirty="0"/>
          </a:p>
        </p:txBody>
      </p:sp>
      <p:sp>
        <p:nvSpPr>
          <p:cNvPr id="9" name="TextBox 8">
            <a:extLst>
              <a:ext uri="{FF2B5EF4-FFF2-40B4-BE49-F238E27FC236}">
                <a16:creationId xmlns:a16="http://schemas.microsoft.com/office/drawing/2014/main" id="{F00AF5D0-1295-3EDD-CA10-E70154889DC4}"/>
              </a:ext>
            </a:extLst>
          </p:cNvPr>
          <p:cNvSpPr txBox="1"/>
          <p:nvPr/>
        </p:nvSpPr>
        <p:spPr>
          <a:xfrm>
            <a:off x="0" y="4869160"/>
            <a:ext cx="12188824" cy="646331"/>
          </a:xfrm>
          <a:prstGeom prst="rect">
            <a:avLst/>
          </a:prstGeom>
          <a:noFill/>
        </p:spPr>
        <p:txBody>
          <a:bodyPr wrap="square" rtlCol="0">
            <a:spAutoFit/>
          </a:bodyPr>
          <a:lstStyle/>
          <a:p>
            <a:pPr lvl="0" eaLnBrk="0" fontAlgn="base" hangingPunct="0">
              <a:spcBef>
                <a:spcPct val="0"/>
              </a:spcBef>
              <a:spcAft>
                <a:spcPct val="0"/>
              </a:spcAft>
            </a:pPr>
            <a:r>
              <a:rPr lang="en-US" altLang="en-US" i="1" dirty="0">
                <a:latin typeface="Arial" panose="020B0604020202020204" pitchFamily="34" charset="0"/>
              </a:rPr>
              <a:t>“Cette </a:t>
            </a:r>
            <a:r>
              <a:rPr lang="en-US" altLang="en-US" i="1" dirty="0" err="1">
                <a:latin typeface="Arial" panose="020B0604020202020204" pitchFamily="34" charset="0"/>
              </a:rPr>
              <a:t>expérience</a:t>
            </a:r>
            <a:r>
              <a:rPr lang="en-US" altLang="en-US" i="1" dirty="0">
                <a:latin typeface="Arial" panose="020B0604020202020204" pitchFamily="34" charset="0"/>
              </a:rPr>
              <a:t> de </a:t>
            </a:r>
            <a:r>
              <a:rPr lang="en-US" altLang="en-US" i="1" dirty="0" err="1">
                <a:latin typeface="Arial" panose="020B0604020202020204" pitchFamily="34" charset="0"/>
              </a:rPr>
              <a:t>comité</a:t>
            </a:r>
            <a:r>
              <a:rPr lang="en-US" altLang="en-US" i="1" dirty="0">
                <a:latin typeface="Arial" panose="020B0604020202020204" pitchFamily="34" charset="0"/>
              </a:rPr>
              <a:t> a </a:t>
            </a:r>
            <a:r>
              <a:rPr lang="en-US" altLang="en-US" i="1" dirty="0" err="1">
                <a:latin typeface="Arial" panose="020B0604020202020204" pitchFamily="34" charset="0"/>
              </a:rPr>
              <a:t>été</a:t>
            </a:r>
            <a:r>
              <a:rPr lang="en-US" altLang="en-US" i="1" dirty="0">
                <a:latin typeface="Arial" panose="020B0604020202020204" pitchFamily="34" charset="0"/>
              </a:rPr>
              <a:t> des plus </a:t>
            </a:r>
            <a:r>
              <a:rPr lang="en-US" altLang="en-US" i="1" dirty="0" err="1">
                <a:latin typeface="Arial" panose="020B0604020202020204" pitchFamily="34" charset="0"/>
              </a:rPr>
              <a:t>enrichissantes</a:t>
            </a:r>
            <a:r>
              <a:rPr lang="en-US" altLang="en-US" i="1" dirty="0">
                <a:latin typeface="Arial" panose="020B0604020202020204" pitchFamily="34" charset="0"/>
              </a:rPr>
              <a:t> et </a:t>
            </a:r>
            <a:r>
              <a:rPr lang="en-US" altLang="en-US" i="1" dirty="0" err="1">
                <a:latin typeface="Arial" panose="020B0604020202020204" pitchFamily="34" charset="0"/>
              </a:rPr>
              <a:t>remplie</a:t>
            </a:r>
            <a:r>
              <a:rPr lang="en-US" altLang="en-US" i="1" dirty="0">
                <a:latin typeface="Arial" panose="020B0604020202020204" pitchFamily="34" charset="0"/>
              </a:rPr>
              <a:t> de discussions profondes. Je me </a:t>
            </a:r>
            <a:r>
              <a:rPr lang="en-US" altLang="en-US" i="1" dirty="0" err="1">
                <a:latin typeface="Arial" panose="020B0604020202020204" pitchFamily="34" charset="0"/>
              </a:rPr>
              <a:t>sens</a:t>
            </a:r>
            <a:r>
              <a:rPr lang="en-US" altLang="en-US" i="1" dirty="0">
                <a:latin typeface="Arial" panose="020B0604020202020204" pitchFamily="34" charset="0"/>
              </a:rPr>
              <a:t> </a:t>
            </a:r>
            <a:r>
              <a:rPr lang="en-US" altLang="en-US" i="1" dirty="0" err="1">
                <a:latin typeface="Arial" panose="020B0604020202020204" pitchFamily="34" charset="0"/>
              </a:rPr>
              <a:t>véritablement</a:t>
            </a:r>
            <a:r>
              <a:rPr lang="en-US" altLang="en-US" i="1" dirty="0">
                <a:latin typeface="Arial" panose="020B0604020202020204" pitchFamily="34" charset="0"/>
              </a:rPr>
              <a:t> </a:t>
            </a:r>
            <a:r>
              <a:rPr lang="en-US" altLang="en-US" i="1" dirty="0" err="1">
                <a:latin typeface="Arial" panose="020B0604020202020204" pitchFamily="34" charset="0"/>
              </a:rPr>
              <a:t>privilégiée</a:t>
            </a:r>
            <a:r>
              <a:rPr lang="en-US" altLang="en-US" i="1" dirty="0">
                <a:latin typeface="Arial" panose="020B0604020202020204" pitchFamily="34" charset="0"/>
              </a:rPr>
              <a:t> </a:t>
            </a:r>
            <a:r>
              <a:rPr lang="en-US" altLang="en-US" i="1" dirty="0" err="1">
                <a:latin typeface="Arial" panose="020B0604020202020204" pitchFamily="34" charset="0"/>
              </a:rPr>
              <a:t>d’avoir</a:t>
            </a:r>
            <a:r>
              <a:rPr lang="en-US" altLang="en-US" i="1" dirty="0">
                <a:latin typeface="Arial" panose="020B0604020202020204" pitchFamily="34" charset="0"/>
              </a:rPr>
              <a:t> </a:t>
            </a:r>
            <a:r>
              <a:rPr lang="en-US" altLang="en-US" i="1" dirty="0" err="1">
                <a:latin typeface="Arial" panose="020B0604020202020204" pitchFamily="34" charset="0"/>
              </a:rPr>
              <a:t>pu</a:t>
            </a:r>
            <a:r>
              <a:rPr lang="en-US" altLang="en-US" i="1" dirty="0">
                <a:latin typeface="Arial" panose="020B0604020202020204" pitchFamily="34" charset="0"/>
              </a:rPr>
              <a:t> </a:t>
            </a:r>
            <a:r>
              <a:rPr lang="en-US" altLang="en-US" i="1" dirty="0" err="1">
                <a:latin typeface="Arial" panose="020B0604020202020204" pitchFamily="34" charset="0"/>
              </a:rPr>
              <a:t>servir</a:t>
            </a:r>
            <a:r>
              <a:rPr lang="en-US" altLang="en-US" i="1" dirty="0">
                <a:latin typeface="Arial" panose="020B0604020202020204" pitchFamily="34" charset="0"/>
              </a:rPr>
              <a:t> aux </a:t>
            </a:r>
            <a:r>
              <a:rPr lang="en-US" altLang="en-US" i="1" dirty="0" err="1">
                <a:latin typeface="Arial" panose="020B0604020202020204" pitchFamily="34" charset="0"/>
              </a:rPr>
              <a:t>côtés</a:t>
            </a:r>
            <a:r>
              <a:rPr lang="en-US" altLang="en-US" i="1" dirty="0">
                <a:latin typeface="Arial" panose="020B0604020202020204" pitchFamily="34" charset="0"/>
              </a:rPr>
              <a:t> de leaders </a:t>
            </a:r>
            <a:r>
              <a:rPr lang="en-US" altLang="en-US" i="1" dirty="0" err="1">
                <a:latin typeface="Arial" panose="020B0604020202020204" pitchFamily="34" charset="0"/>
              </a:rPr>
              <a:t>aussi</a:t>
            </a:r>
            <a:r>
              <a:rPr lang="en-US" altLang="en-US" i="1" dirty="0">
                <a:latin typeface="Arial" panose="020B0604020202020204" pitchFamily="34" charset="0"/>
              </a:rPr>
              <a:t> </a:t>
            </a:r>
            <a:r>
              <a:rPr lang="en-US" altLang="en-US" i="1" dirty="0" err="1">
                <a:latin typeface="Arial" panose="020B0604020202020204" pitchFamily="34" charset="0"/>
              </a:rPr>
              <a:t>inspirants</a:t>
            </a:r>
            <a:r>
              <a:rPr lang="en-US" altLang="en-US" i="1" dirty="0">
                <a:latin typeface="Arial" panose="020B0604020202020204" pitchFamily="34" charset="0"/>
              </a:rPr>
              <a:t>.” P74 R90</a:t>
            </a:r>
          </a:p>
        </p:txBody>
      </p:sp>
    </p:spTree>
    <p:extLst>
      <p:ext uri="{BB962C8B-B14F-4D97-AF65-F5344CB8AC3E}">
        <p14:creationId xmlns:p14="http://schemas.microsoft.com/office/powerpoint/2010/main" val="343596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799C51-DBE5-DAA0-527F-119221520A4F}"/>
              </a:ext>
            </a:extLst>
          </p:cNvPr>
          <p:cNvSpPr>
            <a:spLocks noChangeArrowheads="1"/>
          </p:cNvSpPr>
          <p:nvPr/>
        </p:nvSpPr>
        <p:spPr bwMode="auto">
          <a:xfrm>
            <a:off x="0" y="-33010"/>
            <a:ext cx="12188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gency FB" panose="020B0503020202020204" pitchFamily="34" charset="0"/>
              </a:rPr>
              <a:t>Participants </a:t>
            </a:r>
            <a:r>
              <a:rPr lang="en-US" altLang="en-US" sz="2800" b="1" dirty="0">
                <a:latin typeface="Agency FB" panose="020B0503020202020204" pitchFamily="34" charset="0"/>
              </a:rPr>
              <a:t>de </a:t>
            </a:r>
            <a:r>
              <a:rPr kumimoji="0" lang="en-US" altLang="en-US" sz="2800" b="1" i="0" u="none" strike="noStrike" cap="none" normalizeH="0" baseline="0" dirty="0" err="1">
                <a:ln>
                  <a:noFill/>
                </a:ln>
                <a:solidFill>
                  <a:schemeClr val="tx1"/>
                </a:solidFill>
                <a:effectLst/>
                <a:latin typeface="Agency FB" panose="020B0503020202020204" pitchFamily="34" charset="0"/>
              </a:rPr>
              <a:t>ressources</a:t>
            </a:r>
            <a:r>
              <a:rPr kumimoji="0" lang="en-US" altLang="en-US" sz="2800" b="1" i="0" u="none" strike="noStrike" cap="none" normalizeH="0" baseline="0" dirty="0">
                <a:ln>
                  <a:noFill/>
                </a:ln>
                <a:solidFill>
                  <a:schemeClr val="tx1"/>
                </a:solidFill>
                <a:effectLst/>
                <a:latin typeface="Agency FB" panose="020B0503020202020204" pitchFamily="34" charset="0"/>
              </a:rPr>
              <a:t> sans droit de vote à la 75e </a:t>
            </a:r>
            <a:r>
              <a:rPr kumimoji="0" lang="en-US" altLang="en-US" sz="2800" b="1" i="0" u="none" strike="noStrike" cap="none" normalizeH="0" baseline="0" dirty="0" err="1">
                <a:ln>
                  <a:noFill/>
                </a:ln>
                <a:solidFill>
                  <a:schemeClr val="tx1"/>
                </a:solidFill>
                <a:effectLst/>
                <a:latin typeface="Agency FB" panose="020B0503020202020204" pitchFamily="34" charset="0"/>
              </a:rPr>
              <a:t>Conférence</a:t>
            </a:r>
            <a:r>
              <a:rPr kumimoji="0" lang="en-US" altLang="en-US" sz="2800" b="1" i="0" u="none" strike="noStrike" cap="none" normalizeH="0" baseline="0" dirty="0">
                <a:ln>
                  <a:noFill/>
                </a:ln>
                <a:solidFill>
                  <a:schemeClr val="tx1"/>
                </a:solidFill>
                <a:effectLst/>
                <a:latin typeface="Agency FB" panose="020B0503020202020204" pitchFamily="34" charset="0"/>
              </a:rPr>
              <a:t> des Services </a:t>
            </a:r>
            <a:r>
              <a:rPr kumimoji="0" lang="en-US" altLang="en-US" sz="2800" b="1" i="0" u="none" strike="noStrike" cap="none" normalizeH="0" baseline="0" dirty="0" err="1">
                <a:ln>
                  <a:noFill/>
                </a:ln>
                <a:solidFill>
                  <a:schemeClr val="tx1"/>
                </a:solidFill>
                <a:effectLst/>
                <a:latin typeface="Agency FB" panose="020B0503020202020204" pitchFamily="34" charset="0"/>
              </a:rPr>
              <a:t>généraux</a:t>
            </a:r>
            <a:endParaRPr kumimoji="0" lang="en-US" altLang="en-US" sz="2800" b="1" i="0" u="none" strike="noStrike" cap="none" normalizeH="0" baseline="0" dirty="0">
              <a:ln>
                <a:noFill/>
              </a:ln>
              <a:solidFill>
                <a:schemeClr val="tx1"/>
              </a:solidFill>
              <a:effectLst/>
              <a:latin typeface="Agency FB" panose="020B0503020202020204" pitchFamily="34" charset="0"/>
            </a:endParaRPr>
          </a:p>
        </p:txBody>
      </p:sp>
      <p:sp>
        <p:nvSpPr>
          <p:cNvPr id="4" name="TextBox 3">
            <a:extLst>
              <a:ext uri="{FF2B5EF4-FFF2-40B4-BE49-F238E27FC236}">
                <a16:creationId xmlns:a16="http://schemas.microsoft.com/office/drawing/2014/main" id="{D0C31702-2073-8E22-9AC5-287BEF545EBB}"/>
              </a:ext>
            </a:extLst>
          </p:cNvPr>
          <p:cNvSpPr txBox="1"/>
          <p:nvPr/>
        </p:nvSpPr>
        <p:spPr>
          <a:xfrm>
            <a:off x="621804" y="548680"/>
            <a:ext cx="3672408" cy="369332"/>
          </a:xfrm>
          <a:prstGeom prst="rect">
            <a:avLst/>
          </a:prstGeom>
          <a:noFill/>
        </p:spPr>
        <p:txBody>
          <a:bodyPr wrap="square">
            <a:spAutoFit/>
          </a:bodyPr>
          <a:lstStyle/>
          <a:p>
            <a:r>
              <a:rPr lang="fr-CA" dirty="0"/>
              <a:t>AA </a:t>
            </a:r>
            <a:r>
              <a:rPr lang="fr-CA" dirty="0" err="1"/>
              <a:t>Grapevine</a:t>
            </a:r>
            <a:r>
              <a:rPr lang="fr-CA" dirty="0"/>
              <a:t>/La </a:t>
            </a:r>
            <a:r>
              <a:rPr lang="fr-CA" dirty="0" err="1"/>
              <a:t>Viña</a:t>
            </a:r>
            <a:r>
              <a:rPr lang="fr-CA" dirty="0"/>
              <a:t> 5 participants</a:t>
            </a:r>
          </a:p>
        </p:txBody>
      </p:sp>
      <p:sp>
        <p:nvSpPr>
          <p:cNvPr id="6" name="TextBox 5">
            <a:extLst>
              <a:ext uri="{FF2B5EF4-FFF2-40B4-BE49-F238E27FC236}">
                <a16:creationId xmlns:a16="http://schemas.microsoft.com/office/drawing/2014/main" id="{421EEB55-7821-B463-FC3E-7F3693C3EBD9}"/>
              </a:ext>
            </a:extLst>
          </p:cNvPr>
          <p:cNvSpPr txBox="1"/>
          <p:nvPr/>
        </p:nvSpPr>
        <p:spPr>
          <a:xfrm>
            <a:off x="641952" y="701978"/>
            <a:ext cx="8517922" cy="5632311"/>
          </a:xfrm>
          <a:prstGeom prst="rect">
            <a:avLst/>
          </a:prstGeom>
          <a:noFill/>
        </p:spPr>
        <p:txBody>
          <a:bodyPr wrap="square">
            <a:spAutoFit/>
          </a:bodyPr>
          <a:lstStyle/>
          <a:p>
            <a:endParaRPr lang="fr-CA" b="1" dirty="0"/>
          </a:p>
          <a:p>
            <a:r>
              <a:rPr lang="fr-CA" b="1" dirty="0"/>
              <a:t>SMAA /AAWS</a:t>
            </a:r>
          </a:p>
          <a:p>
            <a:r>
              <a:rPr lang="fr-CA" dirty="0"/>
              <a:t>Administration -  2 participants</a:t>
            </a:r>
          </a:p>
          <a:p>
            <a:r>
              <a:rPr lang="fr-CA" dirty="0"/>
              <a:t>Département des Archives – 2 participants</a:t>
            </a:r>
          </a:p>
          <a:p>
            <a:r>
              <a:rPr lang="fr-FR" dirty="0"/>
              <a:t>Département des Services de la Communication</a:t>
            </a:r>
            <a:r>
              <a:rPr lang="fr-CA" dirty="0"/>
              <a:t> – 2 participants</a:t>
            </a:r>
          </a:p>
          <a:p>
            <a:r>
              <a:rPr lang="fr-CA" dirty="0"/>
              <a:t>Département des Finances – 6 participants</a:t>
            </a:r>
          </a:p>
          <a:p>
            <a:r>
              <a:rPr lang="fr-CA" dirty="0"/>
              <a:t>Accueil – 2 participants</a:t>
            </a:r>
          </a:p>
          <a:p>
            <a:r>
              <a:rPr lang="fr-CA" dirty="0"/>
              <a:t>Département des Ressources humaines – 1 participant</a:t>
            </a:r>
          </a:p>
          <a:p>
            <a:r>
              <a:rPr lang="fr-CA" dirty="0"/>
              <a:t>Département des Services linguistiques – 2 participants</a:t>
            </a:r>
          </a:p>
          <a:p>
            <a:r>
              <a:rPr lang="fr-FR" dirty="0"/>
              <a:t>Département des Réunions, Événements, Déplacements (METS)</a:t>
            </a:r>
            <a:r>
              <a:rPr lang="fr-CA" dirty="0"/>
              <a:t> – 3 participants </a:t>
            </a:r>
          </a:p>
          <a:p>
            <a:r>
              <a:rPr lang="fr-FR" dirty="0"/>
              <a:t>Département des Services du bureau</a:t>
            </a:r>
            <a:r>
              <a:rPr lang="fr-CA" dirty="0"/>
              <a:t> – 1 participant</a:t>
            </a:r>
          </a:p>
          <a:p>
            <a:r>
              <a:rPr lang="fr-CA" dirty="0"/>
              <a:t>Département des Opérations – 6 participants</a:t>
            </a:r>
          </a:p>
          <a:p>
            <a:r>
              <a:rPr lang="fr-CA" dirty="0"/>
              <a:t>Département de l’Édition – 9 participants</a:t>
            </a:r>
          </a:p>
          <a:p>
            <a:r>
              <a:rPr lang="fr-FR" dirty="0"/>
              <a:t>Département des Services aux membres du personnel</a:t>
            </a:r>
            <a:r>
              <a:rPr lang="fr-CA" dirty="0"/>
              <a:t> – 11 participants </a:t>
            </a:r>
          </a:p>
          <a:p>
            <a:r>
              <a:rPr lang="fr-CA" dirty="0"/>
              <a:t>Département des Services technologiques – 4 participants </a:t>
            </a:r>
          </a:p>
          <a:p>
            <a:r>
              <a:rPr lang="fr-FR" dirty="0"/>
              <a:t>Juridique, Licences et Propriété intellectuelle</a:t>
            </a:r>
            <a:r>
              <a:rPr lang="fr-CA" dirty="0"/>
              <a:t> – 2 participants</a:t>
            </a:r>
          </a:p>
          <a:p>
            <a:r>
              <a:rPr lang="fr-CA" dirty="0"/>
              <a:t>Membres nommés des comités – 5 participants</a:t>
            </a:r>
          </a:p>
          <a:p>
            <a:r>
              <a:rPr lang="fr-CA" dirty="0"/>
              <a:t>Interprètes – 7 participants</a:t>
            </a:r>
          </a:p>
          <a:p>
            <a:r>
              <a:rPr lang="fr-CA" dirty="0"/>
              <a:t>Administrateurs émérites – 3 participants</a:t>
            </a:r>
          </a:p>
          <a:p>
            <a:r>
              <a:rPr lang="fr-CA" dirty="0"/>
              <a:t>Fournisseurs (DOTS) – 2 participants </a:t>
            </a:r>
          </a:p>
        </p:txBody>
      </p:sp>
      <p:sp>
        <p:nvSpPr>
          <p:cNvPr id="7" name="TextBox 6">
            <a:extLst>
              <a:ext uri="{FF2B5EF4-FFF2-40B4-BE49-F238E27FC236}">
                <a16:creationId xmlns:a16="http://schemas.microsoft.com/office/drawing/2014/main" id="{3DE8F73E-4CE5-E6F2-B039-7C7B33BED3A3}"/>
              </a:ext>
            </a:extLst>
          </p:cNvPr>
          <p:cNvSpPr txBox="1"/>
          <p:nvPr/>
        </p:nvSpPr>
        <p:spPr>
          <a:xfrm>
            <a:off x="117748" y="6453336"/>
            <a:ext cx="12071077" cy="369332"/>
          </a:xfrm>
          <a:prstGeom prst="rect">
            <a:avLst/>
          </a:prstGeom>
          <a:noFill/>
        </p:spPr>
        <p:txBody>
          <a:bodyPr wrap="square" rtlCol="0">
            <a:spAutoFit/>
          </a:bodyPr>
          <a:lstStyle/>
          <a:p>
            <a:pPr algn="ctr"/>
            <a:r>
              <a:rPr lang="en-CA" b="1" dirty="0"/>
              <a:t>75 PARTICIPANTS </a:t>
            </a:r>
            <a:r>
              <a:rPr kumimoji="0" lang="en-US" altLang="en-US" sz="1800" b="1" i="0" u="none" strike="noStrike" cap="none" normalizeH="0" baseline="0" dirty="0">
                <a:ln>
                  <a:noFill/>
                </a:ln>
                <a:solidFill>
                  <a:schemeClr val="tx1"/>
                </a:solidFill>
                <a:effectLst/>
                <a:latin typeface="Agency FB" panose="020B0503020202020204" pitchFamily="34" charset="0"/>
              </a:rPr>
              <a:t>sans droit de vote - </a:t>
            </a:r>
            <a:r>
              <a:rPr lang="fr-FR" b="1" dirty="0"/>
              <a:t>Présenté et accepté par la Conférence à l’ouverture</a:t>
            </a:r>
            <a:r>
              <a:rPr lang="en-CA" b="1" dirty="0"/>
              <a:t> </a:t>
            </a:r>
            <a:endParaRPr lang="fr-CA" b="1" dirty="0"/>
          </a:p>
        </p:txBody>
      </p:sp>
    </p:spTree>
    <p:extLst>
      <p:ext uri="{BB962C8B-B14F-4D97-AF65-F5344CB8AC3E}">
        <p14:creationId xmlns:p14="http://schemas.microsoft.com/office/powerpoint/2010/main" val="29236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BA9F6-2C16-B472-7D1A-657D1FB84EA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3722F77-24B8-5218-9CB5-A7D9CD685229}"/>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6FACDFFF-3723-FD04-D38C-7B0167DFC74F}"/>
              </a:ext>
            </a:extLst>
          </p:cNvPr>
          <p:cNvSpPr>
            <a:spLocks noGrp="1"/>
          </p:cNvSpPr>
          <p:nvPr>
            <p:ph type="subTitle" idx="1"/>
          </p:nvPr>
        </p:nvSpPr>
        <p:spPr>
          <a:xfrm>
            <a:off x="0" y="3356992"/>
            <a:ext cx="4870276" cy="2088231"/>
          </a:xfrm>
        </p:spPr>
        <p:txBody>
          <a:bodyPr>
            <a:normAutofit lnSpcReduction="10000"/>
          </a:bodyPr>
          <a:lstStyle/>
          <a:p>
            <a:r>
              <a:rPr lang="fr-FR" sz="1800" b="1" dirty="0">
                <a:solidFill>
                  <a:schemeClr val="tx2"/>
                </a:solidFill>
              </a:rPr>
              <a:t>Le Comité de l’Ordre du jour de la Conférence s’est réuni séparément à deux reprises</a:t>
            </a:r>
          </a:p>
          <a:p>
            <a:r>
              <a:rPr lang="fr-FR" sz="1800" b="1" dirty="0">
                <a:solidFill>
                  <a:schemeClr val="tx2"/>
                </a:solidFill>
              </a:rPr>
              <a:t>après la réunion conjointe du Comité du Conseil pour la Conférence des Services</a:t>
            </a:r>
          </a:p>
          <a:p>
            <a:r>
              <a:rPr lang="fr-FR" sz="1800" b="1" dirty="0">
                <a:solidFill>
                  <a:schemeClr val="tx2"/>
                </a:solidFill>
              </a:rPr>
              <a:t>généraux qui a eu lieu le 16 avril 2025. Il a accepté le rapport du comité du Conseil et</a:t>
            </a:r>
          </a:p>
          <a:p>
            <a:r>
              <a:rPr lang="fr-FR" sz="1800" b="1" dirty="0">
                <a:solidFill>
                  <a:schemeClr val="tx2"/>
                </a:solidFill>
              </a:rPr>
              <a:t>examiné les articles à l’ordre du jour suivants :</a:t>
            </a:r>
          </a:p>
          <a:p>
            <a:endParaRPr lang="fr-FR" sz="1800" b="1" dirty="0">
              <a:solidFill>
                <a:schemeClr val="tx2"/>
              </a:solidFill>
            </a:endParaRPr>
          </a:p>
          <a:p>
            <a:r>
              <a:rPr lang="fr-FR" sz="1800" b="1" dirty="0">
                <a:solidFill>
                  <a:schemeClr val="tx2"/>
                </a:solidFill>
              </a:rPr>
              <a:t> </a:t>
            </a:r>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4 pages </a:t>
            </a:r>
          </a:p>
          <a:p>
            <a:endParaRPr lang="en-US" sz="1800" b="1" dirty="0">
              <a:solidFill>
                <a:schemeClr val="tx2"/>
              </a:solidFill>
            </a:endParaRPr>
          </a:p>
        </p:txBody>
      </p:sp>
      <p:sp>
        <p:nvSpPr>
          <p:cNvPr id="3" name="TextBox 2">
            <a:extLst>
              <a:ext uri="{FF2B5EF4-FFF2-40B4-BE49-F238E27FC236}">
                <a16:creationId xmlns:a16="http://schemas.microsoft.com/office/drawing/2014/main" id="{15CAC7C4-FF2A-B00D-6C2A-20772158C658}"/>
              </a:ext>
            </a:extLst>
          </p:cNvPr>
          <p:cNvSpPr txBox="1"/>
          <p:nvPr/>
        </p:nvSpPr>
        <p:spPr>
          <a:xfrm>
            <a:off x="117748" y="116633"/>
            <a:ext cx="4570413" cy="2308324"/>
          </a:xfrm>
          <a:prstGeom prst="rect">
            <a:avLst/>
          </a:prstGeom>
          <a:noFill/>
        </p:spPr>
        <p:txBody>
          <a:bodyPr wrap="square">
            <a:spAutoFit/>
          </a:bodyPr>
          <a:lstStyle/>
          <a:p>
            <a:r>
              <a:rPr lang="fr-FR" sz="4800" dirty="0">
                <a:solidFill>
                  <a:schemeClr val="accent1"/>
                </a:solidFill>
                <a:latin typeface="+mj-lt"/>
                <a:ea typeface="+mj-ea"/>
                <a:cs typeface="+mj-cs"/>
              </a:rPr>
              <a:t>Comité de l’Ordre du jour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40795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24CBC4-06D5-CDFF-F0D5-AE1098A7BA42}"/>
              </a:ext>
            </a:extLst>
          </p:cNvPr>
          <p:cNvSpPr txBox="1"/>
          <p:nvPr/>
        </p:nvSpPr>
        <p:spPr>
          <a:xfrm>
            <a:off x="-1" y="260648"/>
            <a:ext cx="12188825" cy="369332"/>
          </a:xfrm>
          <a:prstGeom prst="rect">
            <a:avLst/>
          </a:prstGeom>
          <a:noFill/>
        </p:spPr>
        <p:txBody>
          <a:bodyPr wrap="square" rtlCol="0">
            <a:spAutoFit/>
          </a:bodyPr>
          <a:lstStyle/>
          <a:p>
            <a:pPr algn="ctr"/>
            <a:r>
              <a:rPr lang="fr-FR" dirty="0"/>
              <a:t>Comité de l’Ordre du jour de la Conférence</a:t>
            </a:r>
            <a:endParaRPr lang="fr-CA" dirty="0"/>
          </a:p>
        </p:txBody>
      </p:sp>
      <p:sp>
        <p:nvSpPr>
          <p:cNvPr id="5" name="TextBox 4">
            <a:extLst>
              <a:ext uri="{FF2B5EF4-FFF2-40B4-BE49-F238E27FC236}">
                <a16:creationId xmlns:a16="http://schemas.microsoft.com/office/drawing/2014/main" id="{C1E02BD8-3EB1-6304-E597-D2B7B54C0250}"/>
              </a:ext>
            </a:extLst>
          </p:cNvPr>
          <p:cNvSpPr txBox="1"/>
          <p:nvPr/>
        </p:nvSpPr>
        <p:spPr>
          <a:xfrm>
            <a:off x="33773" y="1052736"/>
            <a:ext cx="12155051" cy="6463308"/>
          </a:xfrm>
          <a:prstGeom prst="rect">
            <a:avLst/>
          </a:prstGeom>
          <a:noFill/>
        </p:spPr>
        <p:txBody>
          <a:bodyPr wrap="square" rtlCol="0">
            <a:spAutoFit/>
          </a:bodyPr>
          <a:lstStyle/>
          <a:p>
            <a:endParaRPr lang="fr-FR" dirty="0"/>
          </a:p>
          <a:p>
            <a:pPr marL="285750" indent="-285750">
              <a:buFont typeface="Arial" panose="020B0604020202020204" pitchFamily="34" charset="0"/>
              <a:buChar char="•"/>
            </a:pPr>
            <a:r>
              <a:rPr lang="fr-FR" b="1" dirty="0"/>
              <a:t>Le comité a recommandé </a:t>
            </a:r>
            <a:r>
              <a:rPr lang="fr-FR" dirty="0"/>
              <a:t>que le thème de la Conférence des Services généraux de 2026 soit le suivant : « L’humilité dans l’action ». </a:t>
            </a:r>
            <a:r>
              <a:rPr lang="en-US" b="1" dirty="0">
                <a:solidFill>
                  <a:schemeClr val="tx2"/>
                </a:solidFill>
              </a:rPr>
              <a:t>ACCEPTÉ</a:t>
            </a:r>
            <a:endParaRPr lang="fr-CA" dirty="0"/>
          </a:p>
          <a:p>
            <a:endParaRPr lang="fr-FR" dirty="0"/>
          </a:p>
          <a:p>
            <a:pPr marL="285750" indent="-285750">
              <a:buFont typeface="Arial" panose="020B0604020202020204" pitchFamily="34" charset="0"/>
              <a:buChar char="•"/>
            </a:pPr>
            <a:r>
              <a:rPr lang="fr-FR" b="1" dirty="0"/>
              <a:t>Le comité a recommandé </a:t>
            </a:r>
            <a:r>
              <a:rPr lang="fr-FR" dirty="0"/>
              <a:t>les sujets de présentation suivants pour la Conférence des Services généraux de 2026: </a:t>
            </a:r>
            <a:r>
              <a:rPr lang="en-US" b="1" dirty="0">
                <a:solidFill>
                  <a:schemeClr val="tx2"/>
                </a:solidFill>
              </a:rPr>
              <a:t>ACCEPTÉ</a:t>
            </a:r>
            <a:endParaRPr lang="fr-FR" dirty="0"/>
          </a:p>
          <a:p>
            <a:r>
              <a:rPr lang="fr-FR" dirty="0"/>
              <a:t>1. « Rétablissement et découverte de la grâce, de l’unité et de la fraternité »</a:t>
            </a:r>
          </a:p>
          <a:p>
            <a:r>
              <a:rPr lang="fr-FR" dirty="0"/>
              <a:t>2. « Rumeurs ou faits : examiner la santé de nos propres communications »</a:t>
            </a:r>
          </a:p>
          <a:p>
            <a:r>
              <a:rPr lang="fr-FR" dirty="0"/>
              <a:t>3. « Trouver un terrain commun »                                                                                  </a:t>
            </a:r>
          </a:p>
          <a:p>
            <a:r>
              <a:rPr lang="en-US" b="1" dirty="0">
                <a:solidFill>
                  <a:schemeClr val="tx2"/>
                </a:solidFill>
              </a:rPr>
              <a:t>                        </a:t>
            </a:r>
            <a:endParaRPr lang="fr-CA" dirty="0"/>
          </a:p>
          <a:p>
            <a:endParaRPr lang="fr-FR" dirty="0"/>
          </a:p>
          <a:p>
            <a:pPr marL="285750" indent="-285750">
              <a:buFont typeface="Arial" panose="020B0604020202020204" pitchFamily="34" charset="0"/>
              <a:buChar char="•"/>
            </a:pPr>
            <a:r>
              <a:rPr lang="fr-FR" b="1" dirty="0"/>
              <a:t>Le comité a recommandé </a:t>
            </a:r>
            <a:r>
              <a:rPr lang="fr-FR" dirty="0"/>
              <a:t>le sujet d’atelier suivant pour la Conférence des Services généraux de 2026 : « Tenir notre maison en ordre. » </a:t>
            </a:r>
            <a:r>
              <a:rPr lang="en-US" b="1" dirty="0">
                <a:solidFill>
                  <a:schemeClr val="tx2"/>
                </a:solidFill>
              </a:rPr>
              <a:t>ACCEPTÉ</a:t>
            </a:r>
            <a:endParaRPr lang="fr-FR" dirty="0"/>
          </a:p>
          <a:p>
            <a:endParaRPr lang="en-US" b="1" dirty="0">
              <a:solidFill>
                <a:schemeClr val="tx2"/>
              </a:solidFill>
            </a:endParaRPr>
          </a:p>
          <a:p>
            <a:pPr marL="285750" indent="-285750">
              <a:buFont typeface="Arial" panose="020B0604020202020204" pitchFamily="34" charset="0"/>
              <a:buChar char="•"/>
            </a:pPr>
            <a:r>
              <a:rPr lang="fr-FR" b="1" dirty="0"/>
              <a:t>Le comité a recommandé </a:t>
            </a:r>
            <a:r>
              <a:rPr lang="fr-FR" dirty="0"/>
              <a:t>que le Conseil des Services généraux mette sur pied un comité de Planification de l’inventaire de la Conférence dont la composition ressemblerait à celle de la Conférence des Services généraux (</a:t>
            </a:r>
            <a:r>
              <a:rPr lang="fr-FR" dirty="0" err="1"/>
              <a:t>délégués,administrateurs</a:t>
            </a:r>
            <a:r>
              <a:rPr lang="fr-FR" dirty="0"/>
              <a:t>, directeurs non administrateurs et membres du personnel du Bureau des Services généraux et d’AA </a:t>
            </a:r>
            <a:r>
              <a:rPr lang="fr-FR" dirty="0" err="1"/>
              <a:t>Grapevine</a:t>
            </a:r>
            <a:r>
              <a:rPr lang="fr-FR" dirty="0"/>
              <a:t>); ce comité serait chargé de recenser et de mettre en œuvre des actions réalisables en se fondant sur les sessions de compte rendu d’inventaire de la Conférence des Services généraux de 2025. Le comité a demandé qu’un rapport du comité de planification soit présenté à la Conférence des Services généraux de 2026. </a:t>
            </a:r>
            <a:r>
              <a:rPr lang="en-US" b="1" dirty="0">
                <a:solidFill>
                  <a:schemeClr val="tx2"/>
                </a:solidFill>
              </a:rPr>
              <a:t>ACCEPTÉ</a:t>
            </a:r>
            <a:endParaRPr lang="fr-CA" dirty="0"/>
          </a:p>
          <a:p>
            <a:endParaRPr lang="fr-FR" dirty="0"/>
          </a:p>
          <a:p>
            <a:endParaRPr lang="fr-CA" dirty="0"/>
          </a:p>
          <a:p>
            <a:endParaRPr lang="fr-CA" dirty="0"/>
          </a:p>
          <a:p>
            <a:endParaRPr lang="fr-FR" dirty="0"/>
          </a:p>
        </p:txBody>
      </p:sp>
    </p:spTree>
    <p:extLst>
      <p:ext uri="{BB962C8B-B14F-4D97-AF65-F5344CB8AC3E}">
        <p14:creationId xmlns:p14="http://schemas.microsoft.com/office/powerpoint/2010/main" val="400273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444C28-1922-3121-673E-8D249D276C17}"/>
              </a:ext>
            </a:extLst>
          </p:cNvPr>
          <p:cNvSpPr txBox="1"/>
          <p:nvPr/>
        </p:nvSpPr>
        <p:spPr>
          <a:xfrm>
            <a:off x="0" y="476672"/>
            <a:ext cx="12071076" cy="6740307"/>
          </a:xfrm>
          <a:prstGeom prst="rect">
            <a:avLst/>
          </a:prstGeom>
          <a:noFill/>
        </p:spPr>
        <p:txBody>
          <a:bodyPr wrap="square" rtlCol="0">
            <a:spAutoFit/>
          </a:bodyPr>
          <a:lstStyle/>
          <a:p>
            <a:r>
              <a:rPr lang="fr-FR" dirty="0"/>
              <a:t>D. Discuter du rapport de progrès sur l’amélioration de la Conférence.</a:t>
            </a:r>
          </a:p>
          <a:p>
            <a:endParaRPr lang="fr-FR" dirty="0"/>
          </a:p>
          <a:p>
            <a:endParaRPr lang="fr-FR" dirty="0"/>
          </a:p>
          <a:p>
            <a:r>
              <a:rPr lang="fr-FR" b="1" dirty="0"/>
              <a:t>Nouvelles affaires :</a:t>
            </a:r>
          </a:p>
          <a:p>
            <a:endParaRPr lang="fr-FR" b="1" dirty="0"/>
          </a:p>
          <a:p>
            <a:r>
              <a:rPr lang="fr-FR" b="1" dirty="0"/>
              <a:t>Le comité a recommandé </a:t>
            </a:r>
            <a:r>
              <a:rPr lang="fr-FR" dirty="0"/>
              <a:t>que, tous les trimestres, le Bureau des Services généraux présente un tableau des articles proposés à l’ordre du jour et de leur état d’avancement pour donner suite à la résolution de 2016 suivante : « Que le Bureau des Services généraux affiche sur le Tableau de bord les informations sur le statut de tous les articles soumis à l’ordre du jour et les mette à jour à intervalle régulier. » </a:t>
            </a:r>
            <a:r>
              <a:rPr lang="en-US" b="1" dirty="0">
                <a:solidFill>
                  <a:schemeClr val="tx2"/>
                </a:solidFill>
              </a:rPr>
              <a:t>ACCEPTÉ</a:t>
            </a:r>
          </a:p>
          <a:p>
            <a:r>
              <a:rPr lang="en-US" b="1" dirty="0">
                <a:solidFill>
                  <a:schemeClr val="tx2"/>
                </a:solidFill>
              </a:rPr>
              <a:t>_________________________________________________________________________________________________________</a:t>
            </a:r>
          </a:p>
          <a:p>
            <a:r>
              <a:rPr lang="fr-FR" b="1" dirty="0"/>
              <a:t>Autres sujets étudiés par le comité :</a:t>
            </a:r>
          </a:p>
          <a:p>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 </a:t>
            </a:r>
            <a:r>
              <a:rPr lang="fr-FR" b="1" dirty="0"/>
              <a:t>Discussions sur l’harmonie et l’efficacité</a:t>
            </a:r>
          </a:p>
          <a:p>
            <a:pPr marL="285750" indent="-285750">
              <a:buFont typeface="Arial" panose="020B0604020202020204" pitchFamily="34" charset="0"/>
              <a:buChar char="•"/>
            </a:pPr>
            <a:r>
              <a:rPr lang="fr-FR" dirty="0"/>
              <a:t>Le comité a examiné une proposition de projet pilote sur l’harmonie et l’efficacité, mais a décidé de </a:t>
            </a:r>
            <a:r>
              <a:rPr lang="fr-FR" b="1" dirty="0"/>
              <a:t>ne pas aller de l’avant</a:t>
            </a:r>
            <a:r>
              <a:rPr lang="fr-FR" dirty="0"/>
              <a:t>.</a:t>
            </a:r>
          </a:p>
          <a:p>
            <a:pPr marL="285750" indent="-285750">
              <a:buFont typeface="Arial" panose="020B0604020202020204" pitchFamily="34" charset="0"/>
              <a:buChar char="•"/>
            </a:pPr>
            <a:r>
              <a:rPr lang="fr-FR" dirty="0"/>
              <a:t>Il a discuté d’une résolution de 2024 visant à </a:t>
            </a:r>
            <a:r>
              <a:rPr lang="fr-FR" b="1" dirty="0"/>
              <a:t>tenir au moins deux séances d’échanges de vues par année</a:t>
            </a:r>
            <a:r>
              <a:rPr lang="fr-FR" dirty="0"/>
              <a:t> entre les conférences annuelles, grâce à la technologie virtuelle.</a:t>
            </a:r>
          </a:p>
          <a:p>
            <a:pPr marL="285750" indent="-285750">
              <a:buFont typeface="Arial" panose="020B0604020202020204" pitchFamily="34" charset="0"/>
              <a:buChar char="•"/>
            </a:pPr>
            <a:r>
              <a:rPr lang="fr-FR" dirty="0"/>
              <a:t>Le </a:t>
            </a:r>
            <a:r>
              <a:rPr lang="fr-FR" b="1" dirty="0"/>
              <a:t>président du Conseil des Services généraux</a:t>
            </a:r>
            <a:r>
              <a:rPr lang="fr-FR" dirty="0"/>
              <a:t>, en collaboration avec le </a:t>
            </a:r>
            <a:r>
              <a:rPr lang="fr-FR" b="1" dirty="0"/>
              <a:t>président des délégués</a:t>
            </a:r>
            <a:r>
              <a:rPr lang="fr-FR" dirty="0"/>
              <a:t>, déterminera les dates, heures et sujets de ces séances.</a:t>
            </a:r>
          </a:p>
          <a:p>
            <a:pPr marL="285750" indent="-285750">
              <a:buFont typeface="Arial" panose="020B0604020202020204" pitchFamily="34" charset="0"/>
              <a:buChar char="•"/>
            </a:pPr>
            <a:r>
              <a:rPr lang="fr-FR" dirty="0"/>
              <a:t>Le comité demande </a:t>
            </a:r>
            <a:r>
              <a:rPr lang="fr-FR" b="1" dirty="0"/>
              <a:t>plus de rétroaction</a:t>
            </a:r>
            <a:r>
              <a:rPr lang="fr-FR" dirty="0"/>
              <a:t> de la part des délégués, administrateurs, directeurs et personnel pour préparer l’ordre du jour.</a:t>
            </a:r>
          </a:p>
          <a:p>
            <a:pPr marL="285750" indent="-285750">
              <a:buFont typeface="Arial" panose="020B0604020202020204" pitchFamily="34" charset="0"/>
              <a:buChar char="•"/>
            </a:pPr>
            <a:r>
              <a:rPr lang="fr-FR" dirty="0"/>
              <a:t>Il recommande aussi que </a:t>
            </a:r>
            <a:r>
              <a:rPr lang="fr-FR" b="1" dirty="0"/>
              <a:t>l’ordre du jour soit transmis à l’avance</a:t>
            </a:r>
            <a:r>
              <a:rPr lang="fr-FR" dirty="0"/>
              <a:t> à tous les membres de la Conférence.</a:t>
            </a:r>
          </a:p>
          <a:p>
            <a:pPr marL="285750" indent="-285750">
              <a:buFont typeface="Arial" panose="020B0604020202020204" pitchFamily="34" charset="0"/>
              <a:buChar char="•"/>
            </a:pPr>
            <a:r>
              <a:rPr lang="fr-FR" dirty="0"/>
              <a:t>Le comité juge que les </a:t>
            </a:r>
            <a:r>
              <a:rPr lang="fr-FR" b="1" dirty="0"/>
              <a:t>séances trimestrielles et les discussions « Qu’avez-vous en tête? »</a:t>
            </a:r>
            <a:r>
              <a:rPr lang="fr-FR" dirty="0"/>
              <a:t> suffisent pour discuter de l’harmonie et de l’efficacité.</a:t>
            </a:r>
          </a:p>
          <a:p>
            <a:endParaRPr lang="fr-CA" dirty="0"/>
          </a:p>
          <a:p>
            <a:endParaRPr lang="fr-CA" dirty="0"/>
          </a:p>
        </p:txBody>
      </p:sp>
    </p:spTree>
    <p:extLst>
      <p:ext uri="{BB962C8B-B14F-4D97-AF65-F5344CB8AC3E}">
        <p14:creationId xmlns:p14="http://schemas.microsoft.com/office/powerpoint/2010/main" val="125514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23CF3-E0F1-99B6-A4A8-41DD02DD1C8F}"/>
            </a:ext>
          </a:extLst>
        </p:cNvPr>
        <p:cNvGrpSpPr/>
        <p:nvPr/>
      </p:nvGrpSpPr>
      <p:grpSpPr>
        <a:xfrm>
          <a:off x="0" y="0"/>
          <a:ext cx="0" cy="0"/>
          <a:chOff x="0" y="0"/>
          <a:chExt cx="0" cy="0"/>
        </a:xfrm>
      </p:grpSpPr>
      <p:pic>
        <p:nvPicPr>
          <p:cNvPr id="3" name="Picture 2" descr="Starry night and mountain ranges">
            <a:extLst>
              <a:ext uri="{FF2B5EF4-FFF2-40B4-BE49-F238E27FC236}">
                <a16:creationId xmlns:a16="http://schemas.microsoft.com/office/drawing/2014/main" id="{7211D1A8-6F9D-4CE3-B8B3-D73134C2CF8A}"/>
              </a:ext>
            </a:extLst>
          </p:cNvPr>
          <p:cNvPicPr>
            <a:picLocks noChangeAspect="1"/>
          </p:cNvPicPr>
          <p:nvPr/>
        </p:nvPicPr>
        <p:blipFill>
          <a:blip r:embed="rId2" cstate="print">
            <a:extLst>
              <a:ext uri="{28A0092B-C50C-407E-A947-70E740481C1C}">
                <a14:useLocalDpi xmlns:a14="http://schemas.microsoft.com/office/drawing/2010/main" val="0"/>
              </a:ext>
            </a:extLst>
          </a:blip>
          <a:srcRect t="15708"/>
          <a:stretch>
            <a:fillRect/>
          </a:stretch>
        </p:blipFill>
        <p:spPr>
          <a:xfrm>
            <a:off x="20" y="10"/>
            <a:ext cx="12188805" cy="6857990"/>
          </a:xfrm>
          <a:prstGeom prst="ellipse">
            <a:avLst/>
          </a:prstGeom>
          <a:ln w="63500" cap="rnd">
            <a:solidFill>
              <a:srgbClr val="333333"/>
            </a:solid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410C6227-916C-6BEE-61DB-0A6275B36172}"/>
              </a:ext>
            </a:extLst>
          </p:cNvPr>
          <p:cNvSpPr txBox="1"/>
          <p:nvPr/>
        </p:nvSpPr>
        <p:spPr>
          <a:xfrm>
            <a:off x="2349996" y="1412776"/>
            <a:ext cx="7200800" cy="769441"/>
          </a:xfrm>
          <a:prstGeom prst="rect">
            <a:avLst/>
          </a:prstGeom>
          <a:noFill/>
        </p:spPr>
        <p:txBody>
          <a:bodyPr wrap="square" rtlCol="0">
            <a:spAutoFit/>
          </a:bodyPr>
          <a:lstStyle/>
          <a:p>
            <a:pPr algn="ctr"/>
            <a:r>
              <a:rPr lang="fr-FR" sz="4400" dirty="0">
                <a:solidFill>
                  <a:schemeClr val="bg1"/>
                </a:solidFill>
                <a:latin typeface="Agency FB" panose="020B0503020202020204" pitchFamily="34" charset="0"/>
              </a:rPr>
              <a:t>FIN DE LA JOURNÉE 4</a:t>
            </a:r>
            <a:endParaRPr lang="fr-CA" sz="4400" dirty="0">
              <a:solidFill>
                <a:schemeClr val="bg1"/>
              </a:solidFill>
              <a:latin typeface="Agency FB" panose="020B0503020202020204" pitchFamily="34" charset="0"/>
            </a:endParaRPr>
          </a:p>
        </p:txBody>
      </p:sp>
      <p:sp>
        <p:nvSpPr>
          <p:cNvPr id="2" name="TextBox 1">
            <a:extLst>
              <a:ext uri="{FF2B5EF4-FFF2-40B4-BE49-F238E27FC236}">
                <a16:creationId xmlns:a16="http://schemas.microsoft.com/office/drawing/2014/main" id="{197A3F66-70A6-7A58-9B7F-EB3A44EA998B}"/>
              </a:ext>
            </a:extLst>
          </p:cNvPr>
          <p:cNvSpPr txBox="1"/>
          <p:nvPr/>
        </p:nvSpPr>
        <p:spPr>
          <a:xfrm>
            <a:off x="4537509" y="2636912"/>
            <a:ext cx="2866490" cy="646331"/>
          </a:xfrm>
          <a:prstGeom prst="rect">
            <a:avLst/>
          </a:prstGeom>
          <a:noFill/>
        </p:spPr>
        <p:txBody>
          <a:bodyPr wrap="none" rtlCol="0">
            <a:spAutoFit/>
          </a:bodyPr>
          <a:lstStyle/>
          <a:p>
            <a:r>
              <a:rPr kumimoji="0" lang="en-US" altLang="en-US" sz="1800" b="1" i="0" u="none" strike="noStrike" cap="none" normalizeH="0" baseline="0" dirty="0" err="1">
                <a:ln>
                  <a:noFill/>
                </a:ln>
                <a:solidFill>
                  <a:schemeClr val="bg1"/>
                </a:solidFill>
                <a:effectLst/>
                <a:latin typeface="Agency FB" panose="020B0503020202020204" pitchFamily="34" charset="0"/>
              </a:rPr>
              <a:t>Période</a:t>
            </a:r>
            <a:r>
              <a:rPr kumimoji="0" lang="en-US" altLang="en-US" sz="1800" b="1" i="0" u="none" strike="noStrike" cap="none" normalizeH="0" baseline="0" dirty="0">
                <a:ln>
                  <a:noFill/>
                </a:ln>
                <a:solidFill>
                  <a:schemeClr val="bg1"/>
                </a:solidFill>
                <a:effectLst/>
                <a:latin typeface="Agency FB" panose="020B0503020202020204" pitchFamily="34" charset="0"/>
              </a:rPr>
              <a:t> de questions – 10 minutes</a:t>
            </a:r>
          </a:p>
          <a:p>
            <a:endParaRPr lang="fr-CA" dirty="0"/>
          </a:p>
        </p:txBody>
      </p:sp>
    </p:spTree>
    <p:extLst>
      <p:ext uri="{BB962C8B-B14F-4D97-AF65-F5344CB8AC3E}">
        <p14:creationId xmlns:p14="http://schemas.microsoft.com/office/powerpoint/2010/main" val="42051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D3DA-4AB2-D8C4-EEE8-6477FF685F1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247F181-C312-9F4D-C570-062341339840}"/>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51CDEDB4-AF5D-2673-3B00-07AC180FBF93}"/>
              </a:ext>
            </a:extLst>
          </p:cNvPr>
          <p:cNvSpPr>
            <a:spLocks noGrp="1"/>
          </p:cNvSpPr>
          <p:nvPr>
            <p:ph type="subTitle" idx="1"/>
          </p:nvPr>
        </p:nvSpPr>
        <p:spPr>
          <a:xfrm>
            <a:off x="0" y="3356992"/>
            <a:ext cx="4870276" cy="2088231"/>
          </a:xfrm>
        </p:spPr>
        <p:txBody>
          <a:bodyPr>
            <a:normAutofit fontScale="85000" lnSpcReduction="20000"/>
          </a:bodyPr>
          <a:lstStyle/>
          <a:p>
            <a:r>
              <a:rPr lang="fr-FR" sz="1800" b="1" dirty="0">
                <a:solidFill>
                  <a:schemeClr val="tx2"/>
                </a:solidFill>
              </a:rPr>
              <a:t>Le Comité des Finances de la Conférence s’est réuni deux fois après la réunion sur la</a:t>
            </a:r>
          </a:p>
          <a:p>
            <a:r>
              <a:rPr lang="fr-FR" sz="1800" b="1" dirty="0">
                <a:solidFill>
                  <a:schemeClr val="tx2"/>
                </a:solidFill>
              </a:rPr>
              <a:t>répartition équitable de la charge de travail qui a eu lieu avec le comité des Actes des</a:t>
            </a:r>
          </a:p>
          <a:p>
            <a:r>
              <a:rPr lang="fr-FR" sz="1800" b="1" dirty="0">
                <a:solidFill>
                  <a:schemeClr val="tx2"/>
                </a:solidFill>
              </a:rPr>
              <a:t>Statuts le 3 avril 2025 et après la réunion conjointe avec le Comité du Conseil pour les</a:t>
            </a:r>
          </a:p>
          <a:p>
            <a:r>
              <a:rPr lang="fr-FR" sz="1800" b="1" dirty="0">
                <a:solidFill>
                  <a:schemeClr val="tx2"/>
                </a:solidFill>
              </a:rPr>
              <a:t>Finances et le Budget qui s’est tenue le 17 avril 2025. Il a accepté le rapport du comité</a:t>
            </a:r>
          </a:p>
          <a:p>
            <a:r>
              <a:rPr lang="fr-FR" sz="1800" b="1" dirty="0">
                <a:solidFill>
                  <a:schemeClr val="tx2"/>
                </a:solidFill>
              </a:rPr>
              <a:t>du Conseil et examiné les articles suivants qui figuraient à l’ordre du jour : </a:t>
            </a:r>
          </a:p>
          <a:p>
            <a:endParaRPr lang="fr-FR" altLang="en-US" sz="1800" b="1" dirty="0">
              <a:solidFill>
                <a:schemeClr val="tx2"/>
              </a:solidFill>
            </a:endParaRP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2 pages </a:t>
            </a:r>
          </a:p>
          <a:p>
            <a:endParaRPr lang="en-US" sz="1800" b="1" dirty="0">
              <a:solidFill>
                <a:schemeClr val="tx2"/>
              </a:solidFill>
            </a:endParaRPr>
          </a:p>
        </p:txBody>
      </p:sp>
      <p:sp>
        <p:nvSpPr>
          <p:cNvPr id="3" name="TextBox 2">
            <a:extLst>
              <a:ext uri="{FF2B5EF4-FFF2-40B4-BE49-F238E27FC236}">
                <a16:creationId xmlns:a16="http://schemas.microsoft.com/office/drawing/2014/main" id="{3CB05D02-5E57-29B2-82B1-6EF748843106}"/>
              </a:ext>
            </a:extLst>
          </p:cNvPr>
          <p:cNvSpPr txBox="1"/>
          <p:nvPr/>
        </p:nvSpPr>
        <p:spPr>
          <a:xfrm>
            <a:off x="117748" y="116633"/>
            <a:ext cx="4570413" cy="2308324"/>
          </a:xfrm>
          <a:prstGeom prst="rect">
            <a:avLst/>
          </a:prstGeom>
          <a:noFill/>
        </p:spPr>
        <p:txBody>
          <a:bodyPr wrap="square">
            <a:spAutoFit/>
          </a:bodyPr>
          <a:lstStyle/>
          <a:p>
            <a:r>
              <a:rPr lang="fr-FR" sz="4800" dirty="0">
                <a:solidFill>
                  <a:schemeClr val="accent1"/>
                </a:solidFill>
                <a:latin typeface="+mj-lt"/>
                <a:ea typeface="+mj-ea"/>
                <a:cs typeface="+mj-cs"/>
              </a:rPr>
              <a:t>Comité des Finances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18708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1B7C46-F296-17C2-90D4-71AFE72462DA}"/>
              </a:ext>
            </a:extLst>
          </p:cNvPr>
          <p:cNvSpPr txBox="1"/>
          <p:nvPr/>
        </p:nvSpPr>
        <p:spPr>
          <a:xfrm>
            <a:off x="0" y="116632"/>
            <a:ext cx="12188825" cy="7848302"/>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a:t>
            </a:r>
            <a:r>
              <a:rPr lang="fr-FR" dirty="0"/>
              <a:t> de supprimer la phrase « Un groupe peut aussi décider de ne pas entendre le rapport du RSG », page 11 du Manuel du Service chez les AA. </a:t>
            </a:r>
            <a:r>
              <a:rPr lang="en-US" b="1" dirty="0">
                <a:solidFill>
                  <a:schemeClr val="tx2"/>
                </a:solidFill>
              </a:rPr>
              <a:t>ACCEPTÉ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dirty="0"/>
          </a:p>
          <a:p>
            <a:endParaRPr lang="fr-FR" dirty="0"/>
          </a:p>
          <a:p>
            <a:pPr marL="285750" indent="-285750">
              <a:buFont typeface="Arial" panose="020B0604020202020204" pitchFamily="34" charset="0"/>
              <a:buChar char="•"/>
            </a:pPr>
            <a:r>
              <a:rPr lang="fr-FR" b="1" dirty="0">
                <a:solidFill>
                  <a:schemeClr val="tx2"/>
                </a:solidFill>
              </a:rPr>
              <a:t>Il a recommandé </a:t>
            </a:r>
            <a:r>
              <a:rPr lang="fr-FR" dirty="0"/>
              <a:t>de répondre à la question « Qu’arrive-t-il si un groupe décide de ne pas entendre le rapport d’un RSG? » qui sera ajoutée à la foire aux questions qui se trouve à la fin du chapitre 1, à la page 12 du Manuel du Service chez les AA, lorsque celui-ci sera révisé. </a:t>
            </a:r>
            <a:r>
              <a:rPr lang="en-US" altLang="en-US" b="1" dirty="0" err="1">
                <a:latin typeface="Arial" panose="020B0604020202020204" pitchFamily="34" charset="0"/>
              </a:rPr>
              <a:t>Considération</a:t>
            </a:r>
            <a:r>
              <a:rPr lang="en-US" altLang="en-US" b="1" dirty="0">
                <a:latin typeface="Arial" panose="020B0604020202020204" pitchFamily="34" charset="0"/>
              </a:rPr>
              <a:t> du </a:t>
            </a:r>
            <a:r>
              <a:rPr lang="en-US" altLang="en-US" b="1" dirty="0" err="1">
                <a:latin typeface="Arial" panose="020B0604020202020204" pitchFamily="34" charset="0"/>
              </a:rPr>
              <a:t>comité</a:t>
            </a:r>
            <a:r>
              <a:rPr lang="en-US" altLang="en-US" b="1" dirty="0">
                <a:latin typeface="Arial" panose="020B0604020202020204" pitchFamily="34" charset="0"/>
              </a:rPr>
              <a:t> – </a:t>
            </a:r>
            <a:r>
              <a:rPr lang="en-US" altLang="en-US" b="1" dirty="0" err="1">
                <a:latin typeface="Arial" panose="020B0604020202020204" pitchFamily="34" charset="0"/>
              </a:rPr>
              <a:t>Transmis</a:t>
            </a:r>
            <a:r>
              <a:rPr lang="en-US" altLang="en-US" b="1" dirty="0">
                <a:latin typeface="Arial" panose="020B0604020202020204" pitchFamily="34" charset="0"/>
              </a:rPr>
              <a:t> aux </a:t>
            </a:r>
            <a:r>
              <a:rPr lang="en-US" altLang="en-US" b="1" dirty="0" err="1">
                <a:latin typeface="Arial" panose="020B0604020202020204" pitchFamily="34" charset="0"/>
              </a:rPr>
              <a:t>administrateurs</a:t>
            </a:r>
            <a:r>
              <a:rPr lang="en-US" altLang="en-US" b="1" dirty="0">
                <a:latin typeface="Arial" panose="020B0604020202020204" pitchFamily="34" charset="0"/>
              </a:rPr>
              <a:t> pour revision </a:t>
            </a:r>
            <a:r>
              <a:rPr lang="en-CA" b="1" dirty="0">
                <a:latin typeface="Arial" panose="020B0604020202020204" pitchFamily="34" charset="0"/>
              </a:rPr>
              <a:t> </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que le plafond de 10 000 $ approuvé pour les legs individuels pouvant être faits au Conseil des Services généraux soit porté à 12 500 $. </a:t>
            </a:r>
            <a:r>
              <a:rPr lang="en-US" b="1" dirty="0">
                <a:solidFill>
                  <a:schemeClr val="tx2"/>
                </a:solidFill>
              </a:rPr>
              <a:t>ACCEPTÉ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que la contribution régionale suggérée pour les dépenses des délégués à la Conférence soit supprimée et que le plein montant estimatif soit fourni de sorte que les Régions pourront déterminer le montant qu’elles veulent assumer. </a:t>
            </a:r>
            <a:r>
              <a:rPr lang="fr-FR" b="1" dirty="0">
                <a:solidFill>
                  <a:schemeClr val="tx2"/>
                </a:solidFill>
              </a:rPr>
              <a:t>ECHOUÉ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r>
              <a:rPr lang="en-US" b="1" dirty="0">
                <a:solidFill>
                  <a:schemeClr val="bg2">
                    <a:lumMod val="50000"/>
                  </a:schemeClr>
                </a:solidFill>
              </a:rPr>
              <a:t> _________________________________________________________________________________________________________</a:t>
            </a:r>
            <a:r>
              <a:rPr lang="fr-FR" b="1" dirty="0"/>
              <a:t>Affaires nouvelle:</a:t>
            </a:r>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a:t>Le comité a recommandé </a:t>
            </a:r>
            <a:r>
              <a:rPr lang="fr-FR" dirty="0"/>
              <a:t>que le rapport financier trimestriel du Conseil des Services généraux inclue des renseignements supplémentaires sur les projets d’immobilisation en cours et sur les futurs coûts connexes d’entretien. </a:t>
            </a:r>
            <a:r>
              <a:rPr lang="en-US" altLang="en-US" b="1" dirty="0" err="1">
                <a:solidFill>
                  <a:schemeClr val="tx2"/>
                </a:solidFill>
              </a:rPr>
              <a:t>Accepté</a:t>
            </a:r>
            <a:r>
              <a:rPr lang="en-US" altLang="en-US" b="1" dirty="0">
                <a:solidFill>
                  <a:schemeClr val="tx2"/>
                </a:solidFill>
              </a:rPr>
              <a:t> après deux </a:t>
            </a:r>
            <a:r>
              <a:rPr lang="en-US" altLang="en-US" b="1" dirty="0" err="1">
                <a:solidFill>
                  <a:schemeClr val="tx2"/>
                </a:solidFill>
              </a:rPr>
              <a:t>heures</a:t>
            </a:r>
            <a:r>
              <a:rPr lang="en-US" altLang="en-US" b="1" dirty="0">
                <a:solidFill>
                  <a:schemeClr val="tx2"/>
                </a:solidFill>
              </a:rPr>
              <a:t> de </a:t>
            </a:r>
            <a:r>
              <a:rPr lang="en-US" altLang="en-US" b="1" dirty="0" err="1">
                <a:solidFill>
                  <a:schemeClr val="tx2"/>
                </a:solidFill>
              </a:rPr>
              <a:t>débat</a:t>
            </a:r>
            <a:r>
              <a:rPr lang="en-US" altLang="en-US" b="1" dirty="0">
                <a:solidFill>
                  <a:schemeClr val="tx2"/>
                </a:solidFill>
              </a:rPr>
              <a:t>.</a:t>
            </a:r>
          </a:p>
          <a:p>
            <a:endParaRPr lang="fr-FR" b="1" dirty="0">
              <a:solidFill>
                <a:schemeClr val="tx2"/>
              </a:solidFill>
            </a:endParaRPr>
          </a:p>
          <a:p>
            <a:pPr marL="285750" indent="-285750">
              <a:buFont typeface="Arial" panose="020B0604020202020204" pitchFamily="34" charset="0"/>
              <a:buChar char="•"/>
            </a:pPr>
            <a:r>
              <a:rPr lang="fr-FR" b="1" dirty="0">
                <a:solidFill>
                  <a:schemeClr val="tx2"/>
                </a:solidFill>
              </a:rPr>
              <a:t>Le comité a recommandé </a:t>
            </a:r>
            <a:r>
              <a:rPr lang="fr-FR" dirty="0"/>
              <a:t>de suspendre les travaux de rénovation du bureau des Services généraux d’ici à ce que le Comité du Conseil pour les Finances et le Budget élabore un plan pour provisionner le Fonds de réserve à un niveau minimum correspondant à neuf mois et il a recommandé qu’un rapport de progrès soit présenté à la 76e Conférence des Services généraux. </a:t>
            </a:r>
            <a:r>
              <a:rPr lang="fr-FR" b="1" dirty="0">
                <a:solidFill>
                  <a:schemeClr val="tx2"/>
                </a:solidFill>
              </a:rPr>
              <a:t>ECHOUÉ</a:t>
            </a:r>
            <a:endParaRPr lang="fr-FR" dirty="0"/>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endParaRPr lang="fr-FR" dirty="0"/>
          </a:p>
          <a:p>
            <a:endParaRPr lang="fr-FR" dirty="0"/>
          </a:p>
          <a:p>
            <a:endParaRPr lang="fr-FR" dirty="0"/>
          </a:p>
        </p:txBody>
      </p:sp>
    </p:spTree>
    <p:extLst>
      <p:ext uri="{BB962C8B-B14F-4D97-AF65-F5344CB8AC3E}">
        <p14:creationId xmlns:p14="http://schemas.microsoft.com/office/powerpoint/2010/main" val="424794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0A5B6B-2728-6BC2-1474-54425E12E3B1}"/>
              </a:ext>
            </a:extLst>
          </p:cNvPr>
          <p:cNvSpPr txBox="1"/>
          <p:nvPr/>
        </p:nvSpPr>
        <p:spPr>
          <a:xfrm>
            <a:off x="-1" y="908720"/>
            <a:ext cx="12188825" cy="4801314"/>
          </a:xfrm>
          <a:prstGeom prst="rect">
            <a:avLst/>
          </a:prstGeom>
          <a:noFill/>
        </p:spPr>
        <p:txBody>
          <a:bodyPr wrap="square" rtlCol="0">
            <a:spAutoFit/>
          </a:bodyPr>
          <a:lstStyle/>
          <a:p>
            <a:r>
              <a:rPr lang="fr-FR" b="1" dirty="0"/>
              <a:t>Autres sujets étudiés par le comité :</a:t>
            </a:r>
          </a:p>
          <a:p>
            <a:endParaRPr lang="fr-FR" b="1" dirty="0"/>
          </a:p>
          <a:p>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p>
          <a:p>
            <a:endParaRPr lang="fr-FR" b="1" dirty="0"/>
          </a:p>
          <a:p>
            <a:r>
              <a:rPr lang="fr-FR" dirty="0"/>
              <a:t>Le comité a discuté de la résolution adoptée en 2024 qui visait à réaffirmer la résolution de 1975 stipulant </a:t>
            </a:r>
            <a:r>
              <a:rPr lang="fr-FR" b="1" dirty="0"/>
              <a:t>que les délégués devraient insister </a:t>
            </a:r>
            <a:r>
              <a:rPr lang="fr-FR" dirty="0"/>
              <a:t>auprès des groupes que l’inflation a des conséquences sur les dollars contribués, et qu’il est nécessaire d’ajuster les contributions en conséquence, afin de soutenir les services fournis par le Conseil des Services généraux; le comité n’a pris aucune mesure. Il était d’avis que chaque délégué jouit de l’autonomie voulue pour communiquer l’information financière et qu’il peut y inclure le détail des services offerts, permettant ainsi aux Districts, aux groupes et aux membres d’adapter en conséquence leurs contributions.</a:t>
            </a:r>
          </a:p>
          <a:p>
            <a:endParaRPr lang="fr-FR" dirty="0"/>
          </a:p>
          <a:p>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p>
          <a:p>
            <a:endParaRPr lang="fr-FR" dirty="0"/>
          </a:p>
          <a:p>
            <a:r>
              <a:rPr lang="fr-FR" b="1" dirty="0"/>
              <a:t>Le comité a examiné</a:t>
            </a:r>
            <a:r>
              <a:rPr lang="fr-FR" dirty="0"/>
              <a:t> la contribution annuelle maximum de 7 500 $, approuvée par la Conférence, pouvant être faite au Conseil des Services généraux par des membres individuels des AA, et il n’a pris aucune mesure. Il a indiqué que la contribution annuelle</a:t>
            </a:r>
          </a:p>
          <a:p>
            <a:r>
              <a:rPr lang="fr-FR" dirty="0"/>
              <a:t>maximum a été augmentée en 2024 et il estimait que le niveau actuel était toujours adéquat.</a:t>
            </a:r>
          </a:p>
          <a:p>
            <a:endParaRPr lang="fr-FR" dirty="0"/>
          </a:p>
        </p:txBody>
      </p:sp>
    </p:spTree>
    <p:extLst>
      <p:ext uri="{BB962C8B-B14F-4D97-AF65-F5344CB8AC3E}">
        <p14:creationId xmlns:p14="http://schemas.microsoft.com/office/powerpoint/2010/main" val="301653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33710-66D3-974B-73D0-37A6CA2A7A2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F2D871B-999E-27CE-7F56-8FB595EDE9C4}"/>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E86514CE-A450-EC61-D3D0-CE58EFA0E0CE}"/>
              </a:ext>
            </a:extLst>
          </p:cNvPr>
          <p:cNvSpPr>
            <a:spLocks noGrp="1"/>
          </p:cNvSpPr>
          <p:nvPr>
            <p:ph type="subTitle" idx="1"/>
          </p:nvPr>
        </p:nvSpPr>
        <p:spPr>
          <a:xfrm>
            <a:off x="0" y="3356992"/>
            <a:ext cx="4870276" cy="2088231"/>
          </a:xfrm>
        </p:spPr>
        <p:txBody>
          <a:bodyPr>
            <a:normAutofit fontScale="92500" lnSpcReduction="20000"/>
          </a:bodyPr>
          <a:lstStyle/>
          <a:p>
            <a:r>
              <a:rPr lang="fr-FR" sz="1800" b="1" dirty="0">
                <a:solidFill>
                  <a:schemeClr val="tx2"/>
                </a:solidFill>
              </a:rPr>
              <a:t>Le Comité de </a:t>
            </a:r>
            <a:r>
              <a:rPr lang="fr-FR" sz="1800" b="1" dirty="0" err="1">
                <a:solidFill>
                  <a:schemeClr val="tx2"/>
                </a:solidFill>
              </a:rPr>
              <a:t>Grapevine</a:t>
            </a:r>
            <a:r>
              <a:rPr lang="fr-FR" sz="1800" b="1" dirty="0">
                <a:solidFill>
                  <a:schemeClr val="tx2"/>
                </a:solidFill>
              </a:rPr>
              <a:t> et La </a:t>
            </a:r>
            <a:r>
              <a:rPr lang="fr-FR" sz="1800" b="1" dirty="0" err="1">
                <a:solidFill>
                  <a:schemeClr val="tx2"/>
                </a:solidFill>
              </a:rPr>
              <a:t>Viña</a:t>
            </a:r>
            <a:r>
              <a:rPr lang="fr-FR" sz="1800" b="1" dirty="0">
                <a:solidFill>
                  <a:schemeClr val="tx2"/>
                </a:solidFill>
              </a:rPr>
              <a:t> de la Conférence s’est réuni séparément deux</a:t>
            </a:r>
          </a:p>
          <a:p>
            <a:r>
              <a:rPr lang="fr-FR" sz="1800" b="1" dirty="0">
                <a:solidFill>
                  <a:schemeClr val="tx2"/>
                </a:solidFill>
              </a:rPr>
              <a:t>fois après la réunion conjointe avec le conseil d’administration d’AA </a:t>
            </a:r>
            <a:r>
              <a:rPr lang="fr-FR" sz="1800" b="1" dirty="0" err="1">
                <a:solidFill>
                  <a:schemeClr val="tx2"/>
                </a:solidFill>
              </a:rPr>
              <a:t>Grapevine</a:t>
            </a:r>
            <a:r>
              <a:rPr lang="fr-FR" sz="1800" b="1" dirty="0">
                <a:solidFill>
                  <a:schemeClr val="tx2"/>
                </a:solidFill>
              </a:rPr>
              <a:t> par</a:t>
            </a:r>
          </a:p>
          <a:p>
            <a:r>
              <a:rPr lang="fr-FR" sz="1800" b="1" dirty="0">
                <a:solidFill>
                  <a:schemeClr val="tx2"/>
                </a:solidFill>
              </a:rPr>
              <a:t>vidéoconférence le 25 mars 2025. Il a reçu les rapports de la présidente du conseil</a:t>
            </a:r>
          </a:p>
          <a:p>
            <a:r>
              <a:rPr lang="fr-FR" sz="1800" b="1" dirty="0">
                <a:solidFill>
                  <a:schemeClr val="tx2"/>
                </a:solidFill>
              </a:rPr>
              <a:t>d’administration d’AA </a:t>
            </a:r>
            <a:r>
              <a:rPr lang="fr-FR" sz="1800" b="1" dirty="0" err="1">
                <a:solidFill>
                  <a:schemeClr val="tx2"/>
                </a:solidFill>
              </a:rPr>
              <a:t>Grapevine</a:t>
            </a:r>
            <a:r>
              <a:rPr lang="fr-FR" sz="1800" b="1" dirty="0">
                <a:solidFill>
                  <a:schemeClr val="tx2"/>
                </a:solidFill>
              </a:rPr>
              <a:t> et de l’éditeur en chef, et a examiné les articles à</a:t>
            </a:r>
          </a:p>
          <a:p>
            <a:r>
              <a:rPr lang="fr-FR" sz="1800" b="1" dirty="0">
                <a:solidFill>
                  <a:schemeClr val="tx2"/>
                </a:solidFill>
              </a:rPr>
              <a:t>l’ordre du jour suivants :</a:t>
            </a:r>
          </a:p>
          <a:p>
            <a:endParaRPr lang="fr-FR" sz="1800" b="1" dirty="0">
              <a:solidFill>
                <a:schemeClr val="tx2"/>
              </a:solidFill>
            </a:endParaRP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3 pages </a:t>
            </a:r>
          </a:p>
          <a:p>
            <a:endParaRPr lang="en-US" sz="1800" b="1" dirty="0">
              <a:solidFill>
                <a:schemeClr val="tx2"/>
              </a:solidFill>
            </a:endParaRPr>
          </a:p>
        </p:txBody>
      </p:sp>
      <p:sp>
        <p:nvSpPr>
          <p:cNvPr id="3" name="TextBox 2">
            <a:extLst>
              <a:ext uri="{FF2B5EF4-FFF2-40B4-BE49-F238E27FC236}">
                <a16:creationId xmlns:a16="http://schemas.microsoft.com/office/drawing/2014/main" id="{A3FA306C-3A46-C709-6563-13D8E5F0D718}"/>
              </a:ext>
            </a:extLst>
          </p:cNvPr>
          <p:cNvSpPr txBox="1"/>
          <p:nvPr/>
        </p:nvSpPr>
        <p:spPr>
          <a:xfrm>
            <a:off x="0" y="0"/>
            <a:ext cx="4870276" cy="3163621"/>
          </a:xfrm>
          <a:prstGeom prst="rect">
            <a:avLst/>
          </a:prstGeom>
          <a:noFill/>
        </p:spPr>
        <p:txBody>
          <a:bodyPr wrap="square">
            <a:spAutoFit/>
          </a:bodyPr>
          <a:lstStyle/>
          <a:p>
            <a:r>
              <a:rPr lang="fr-FR" sz="4800" dirty="0">
                <a:solidFill>
                  <a:schemeClr val="accent1"/>
                </a:solidFill>
                <a:latin typeface="+mj-lt"/>
                <a:ea typeface="+mj-ea"/>
                <a:cs typeface="+mj-cs"/>
              </a:rPr>
              <a:t>Comité de </a:t>
            </a:r>
            <a:r>
              <a:rPr lang="fr-FR" sz="4800" dirty="0" err="1">
                <a:solidFill>
                  <a:schemeClr val="accent1"/>
                </a:solidFill>
                <a:latin typeface="+mj-lt"/>
                <a:ea typeface="+mj-ea"/>
                <a:cs typeface="+mj-cs"/>
              </a:rPr>
              <a:t>Grapevine</a:t>
            </a:r>
            <a:r>
              <a:rPr lang="fr-FR" sz="4800" dirty="0">
                <a:solidFill>
                  <a:schemeClr val="accent1"/>
                </a:solidFill>
                <a:latin typeface="+mj-lt"/>
                <a:ea typeface="+mj-ea"/>
                <a:cs typeface="+mj-cs"/>
              </a:rPr>
              <a:t> et La </a:t>
            </a:r>
            <a:r>
              <a:rPr lang="fr-FR" sz="4800" dirty="0" err="1">
                <a:solidFill>
                  <a:schemeClr val="accent1"/>
                </a:solidFill>
                <a:latin typeface="+mj-lt"/>
                <a:ea typeface="+mj-ea"/>
                <a:cs typeface="+mj-cs"/>
              </a:rPr>
              <a:t>Viña</a:t>
            </a:r>
            <a:r>
              <a:rPr lang="fr-FR" sz="4800" dirty="0">
                <a:solidFill>
                  <a:schemeClr val="accent1"/>
                </a:solidFill>
                <a:latin typeface="+mj-lt"/>
                <a:ea typeface="+mj-ea"/>
                <a:cs typeface="+mj-cs"/>
              </a:rPr>
              <a:t>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218799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FB1D67-8496-92B9-689D-53948B730E24}"/>
              </a:ext>
            </a:extLst>
          </p:cNvPr>
          <p:cNvSpPr txBox="1"/>
          <p:nvPr/>
        </p:nvSpPr>
        <p:spPr>
          <a:xfrm>
            <a:off x="0" y="116632"/>
            <a:ext cx="12188825" cy="5355312"/>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le conseil d’administration de </a:t>
            </a:r>
            <a:r>
              <a:rPr lang="fr-FR" dirty="0" err="1"/>
              <a:t>Grapevine</a:t>
            </a:r>
            <a:r>
              <a:rPr lang="fr-FR" dirty="0"/>
              <a:t> élabore un plan quinquennal révisé pour La </a:t>
            </a:r>
            <a:r>
              <a:rPr lang="fr-FR" dirty="0" err="1"/>
              <a:t>Viña</a:t>
            </a:r>
            <a:r>
              <a:rPr lang="fr-FR" dirty="0"/>
              <a:t> couvrant les années 2026  à 2030, qui sera présenté au Comité de </a:t>
            </a:r>
            <a:r>
              <a:rPr lang="fr-FR" dirty="0" err="1"/>
              <a:t>Grapevine</a:t>
            </a:r>
            <a:r>
              <a:rPr lang="fr-FR" dirty="0"/>
              <a:t> et La </a:t>
            </a:r>
            <a:r>
              <a:rPr lang="fr-FR" dirty="0" err="1"/>
              <a:t>Viña</a:t>
            </a:r>
            <a:r>
              <a:rPr lang="fr-FR" dirty="0"/>
              <a:t> de la Conférence de 2026. Le plan révisé devrait mettre l’accent sur des objectifs réalisables et réalistes, et les documents de référence devraient inclure au moins cinq années d’antécédents financiers qui viennent étayer les projections. </a:t>
            </a:r>
            <a:r>
              <a:rPr lang="fr-FR" b="1" dirty="0">
                <a:solidFill>
                  <a:schemeClr val="tx2"/>
                </a:solidFill>
              </a:rPr>
              <a:t>ECHOUÉ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que le Comité de </a:t>
            </a:r>
            <a:r>
              <a:rPr lang="fr-FR" dirty="0" err="1"/>
              <a:t>Grapevine</a:t>
            </a:r>
            <a:r>
              <a:rPr lang="fr-FR" dirty="0"/>
              <a:t> et La </a:t>
            </a:r>
            <a:r>
              <a:rPr lang="fr-FR" dirty="0" err="1"/>
              <a:t>Viña</a:t>
            </a:r>
            <a:r>
              <a:rPr lang="fr-FR" dirty="0"/>
              <a:t> de la Conférence revoie, chaque année, les plans quinquennaux de </a:t>
            </a:r>
            <a:r>
              <a:rPr lang="fr-FR" dirty="0" err="1"/>
              <a:t>Grapevine</a:t>
            </a:r>
            <a:r>
              <a:rPr lang="fr-FR" dirty="0"/>
              <a:t> et de La </a:t>
            </a:r>
            <a:r>
              <a:rPr lang="fr-FR" dirty="0" err="1"/>
              <a:t>Viña</a:t>
            </a:r>
            <a:r>
              <a:rPr lang="fr-FR" dirty="0"/>
              <a:t>. Les documents de référence des deux plans devraient inclure au moins cinq années d’antécédents financiers et tout contexte historique et/ou stratégique pertinent à l’appui de leurs projections. </a:t>
            </a:r>
            <a:r>
              <a:rPr lang="en-US" b="1" dirty="0">
                <a:solidFill>
                  <a:schemeClr val="tx2"/>
                </a:solidFill>
              </a:rPr>
              <a:t>ACCEPTÉ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que la brochure </a:t>
            </a:r>
            <a:r>
              <a:rPr lang="fr-FR" dirty="0" err="1"/>
              <a:t>Grapevine</a:t>
            </a:r>
            <a:r>
              <a:rPr lang="fr-FR" dirty="0"/>
              <a:t> et La </a:t>
            </a:r>
            <a:r>
              <a:rPr lang="fr-FR" dirty="0" err="1"/>
              <a:t>Viña</a:t>
            </a:r>
            <a:r>
              <a:rPr lang="fr-FR" dirty="0"/>
              <a:t> : Our Meetings in </a:t>
            </a:r>
            <a:r>
              <a:rPr lang="fr-FR" dirty="0" err="1"/>
              <a:t>Print</a:t>
            </a:r>
            <a:r>
              <a:rPr lang="fr-FR" dirty="0"/>
              <a:t> (P-52) soit révisée afin de clarifier le texte et de refléter fidèlement les changements intervenus dans les opérations de </a:t>
            </a:r>
            <a:r>
              <a:rPr lang="fr-FR" dirty="0" err="1"/>
              <a:t>Grapevine</a:t>
            </a:r>
            <a:r>
              <a:rPr lang="fr-FR" dirty="0"/>
              <a:t>.</a:t>
            </a:r>
            <a:r>
              <a:rPr lang="en-US" b="1" dirty="0">
                <a:solidFill>
                  <a:schemeClr val="tx2"/>
                </a:solidFill>
              </a:rPr>
              <a:t> ACCEPTÉ</a:t>
            </a:r>
          </a:p>
          <a:p>
            <a:endParaRPr lang="fr-FR" dirty="0"/>
          </a:p>
          <a:p>
            <a:pPr marL="285750" indent="-285750">
              <a:buFont typeface="Arial" panose="020B0604020202020204" pitchFamily="34" charset="0"/>
              <a:buChar char="•"/>
            </a:pPr>
            <a:r>
              <a:rPr lang="fr-FR" b="1" dirty="0"/>
              <a:t>Le comité a recommandé </a:t>
            </a:r>
            <a:r>
              <a:rPr lang="fr-FR" dirty="0"/>
              <a:t>que le conseil d’administration de </a:t>
            </a:r>
            <a:r>
              <a:rPr lang="fr-FR" dirty="0" err="1"/>
              <a:t>Grapevine</a:t>
            </a:r>
            <a:r>
              <a:rPr lang="fr-FR" dirty="0"/>
              <a:t> obtienne les commentaires du Mouvement en menant un sondage auprès des membres pour identifier la pertinence, l’utilité et la viabilité financière des produits et services fournis par </a:t>
            </a:r>
            <a:r>
              <a:rPr lang="fr-FR" dirty="0" err="1"/>
              <a:t>Grapevine</a:t>
            </a:r>
            <a:r>
              <a:rPr lang="fr-FR" dirty="0"/>
              <a:t>, notamment le magazine, les livres (imprimés, numériques et audio), le </a:t>
            </a:r>
            <a:r>
              <a:rPr lang="fr-FR" dirty="0" err="1"/>
              <a:t>balado</a:t>
            </a:r>
            <a:r>
              <a:rPr lang="fr-FR" dirty="0"/>
              <a:t> et les médias sociaux (Instagram et YouTube), avec un rapport de progrès à présenter au Comité de </a:t>
            </a:r>
            <a:r>
              <a:rPr lang="fr-FR" dirty="0" err="1"/>
              <a:t>Grapevine</a:t>
            </a:r>
            <a:r>
              <a:rPr lang="fr-FR" dirty="0"/>
              <a:t> et La </a:t>
            </a:r>
            <a:r>
              <a:rPr lang="fr-FR" dirty="0" err="1"/>
              <a:t>Viña</a:t>
            </a:r>
            <a:r>
              <a:rPr lang="fr-FR" dirty="0"/>
              <a:t> de la Conférence de 2026, et un rapport final à remettre au comité de 2027. Le comité enverra une note au conseil d’administration avec des suggestions pour le  contenu du sondage dans un délai de 60 jours. </a:t>
            </a:r>
            <a:r>
              <a:rPr lang="en-US" b="1" dirty="0">
                <a:solidFill>
                  <a:schemeClr val="tx2"/>
                </a:solidFill>
              </a:rPr>
              <a:t>ACCEPTÉ</a:t>
            </a:r>
            <a:endParaRPr lang="fr-CA" dirty="0"/>
          </a:p>
        </p:txBody>
      </p:sp>
    </p:spTree>
    <p:extLst>
      <p:ext uri="{BB962C8B-B14F-4D97-AF65-F5344CB8AC3E}">
        <p14:creationId xmlns:p14="http://schemas.microsoft.com/office/powerpoint/2010/main" val="247387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D4D2B-5258-F578-51B1-C0473B3DC927}"/>
              </a:ext>
            </a:extLst>
          </p:cNvPr>
          <p:cNvSpPr txBox="1"/>
          <p:nvPr/>
        </p:nvSpPr>
        <p:spPr>
          <a:xfrm>
            <a:off x="0" y="836712"/>
            <a:ext cx="12188824" cy="5078313"/>
          </a:xfrm>
          <a:prstGeom prst="rect">
            <a:avLst/>
          </a:prstGeom>
          <a:noFill/>
        </p:spPr>
        <p:txBody>
          <a:bodyPr wrap="square" rtlCol="0">
            <a:spAutoFit/>
          </a:bodyPr>
          <a:lstStyle/>
          <a:p>
            <a:r>
              <a:rPr lang="fr-FR" dirty="0">
                <a:solidFill>
                  <a:schemeClr val="tx2"/>
                </a:solidFill>
              </a:rPr>
              <a:t>Autres sujets étudiés par le comité :</a:t>
            </a:r>
          </a:p>
          <a:p>
            <a:endParaRPr lang="fr-FR" dirty="0">
              <a:solidFill>
                <a:schemeClr val="tx2"/>
              </a:solidFill>
            </a:endParaRPr>
          </a:p>
          <a:p>
            <a:r>
              <a:rPr lang="fr-FR" dirty="0"/>
              <a:t>Le comité a examiné le rapport sur la plateforme médiatique AA </a:t>
            </a:r>
            <a:r>
              <a:rPr lang="fr-FR" dirty="0" err="1"/>
              <a:t>Grapevine</a:t>
            </a:r>
            <a:r>
              <a:rPr lang="fr-FR" dirty="0"/>
              <a:t>/La </a:t>
            </a:r>
            <a:r>
              <a:rPr lang="fr-FR" dirty="0" err="1"/>
              <a:t>Viña</a:t>
            </a:r>
            <a:r>
              <a:rPr lang="fr-FR" dirty="0"/>
              <a:t> et l’a approuvé. Le comité suggère que cet article soit transféré du comité de l’Information publique au comité de </a:t>
            </a:r>
            <a:r>
              <a:rPr lang="fr-FR" dirty="0" err="1"/>
              <a:t>Grapevine</a:t>
            </a:r>
            <a:r>
              <a:rPr lang="fr-FR" dirty="0"/>
              <a:t>/La </a:t>
            </a:r>
            <a:r>
              <a:rPr lang="fr-FR" dirty="0" err="1"/>
              <a:t>Viña</a:t>
            </a:r>
            <a:r>
              <a:rPr lang="fr-FR" dirty="0"/>
              <a:t> pour les années à venir.</a:t>
            </a:r>
          </a:p>
          <a:p>
            <a:endParaRPr lang="fr-FR" dirty="0"/>
          </a:p>
          <a:p>
            <a:r>
              <a:rPr lang="fr-FR" dirty="0"/>
              <a:t>Le comité a examiné le système de rapports financiers pour </a:t>
            </a:r>
            <a:r>
              <a:rPr lang="fr-FR" dirty="0" err="1"/>
              <a:t>Grapevine</a:t>
            </a:r>
            <a:r>
              <a:rPr lang="fr-FR" dirty="0"/>
              <a:t> et La </a:t>
            </a:r>
            <a:r>
              <a:rPr lang="fr-FR" dirty="0" err="1"/>
              <a:t>Viña</a:t>
            </a:r>
            <a:r>
              <a:rPr lang="fr-FR" dirty="0"/>
              <a:t> et s’est déclaré satisfait du résultat.</a:t>
            </a:r>
            <a:r>
              <a:rPr lang="en-US" altLang="en-US" b="1" dirty="0">
                <a:solidFill>
                  <a:schemeClr val="bg2">
                    <a:lumMod val="50000"/>
                  </a:schemeClr>
                </a:solidFill>
              </a:rPr>
              <a:t>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b="1" dirty="0"/>
          </a:p>
          <a:p>
            <a:endParaRPr lang="fr-FR" dirty="0"/>
          </a:p>
          <a:p>
            <a:r>
              <a:rPr lang="fr-FR" b="1" dirty="0"/>
              <a:t>Le comité a accepté </a:t>
            </a:r>
            <a:r>
              <a:rPr lang="fr-FR" dirty="0"/>
              <a:t>de transmettre au conseil d’administration d’AA </a:t>
            </a:r>
            <a:r>
              <a:rPr lang="fr-FR" dirty="0" err="1"/>
              <a:t>Grapevine</a:t>
            </a:r>
            <a:r>
              <a:rPr lang="fr-FR" dirty="0"/>
              <a:t> la suggestion qu’AA </a:t>
            </a:r>
            <a:r>
              <a:rPr lang="fr-FR" dirty="0" err="1"/>
              <a:t>Grapevine</a:t>
            </a:r>
            <a:r>
              <a:rPr lang="fr-FR" dirty="0"/>
              <a:t>, </a:t>
            </a:r>
            <a:r>
              <a:rPr lang="fr-FR" dirty="0" err="1"/>
              <a:t>inc.</a:t>
            </a:r>
            <a:r>
              <a:rPr lang="fr-FR" dirty="0"/>
              <a:t> produise en 2026 ou années ultérieures, les titres suivants :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b="1" dirty="0"/>
          </a:p>
          <a:p>
            <a:endParaRPr lang="fr-FR" dirty="0"/>
          </a:p>
          <a:p>
            <a:pPr marL="342900" indent="-342900">
              <a:buAutoNum type="arabicPeriod"/>
            </a:pPr>
            <a:r>
              <a:rPr lang="fr-FR" dirty="0" err="1"/>
              <a:t>Women’s</a:t>
            </a:r>
            <a:r>
              <a:rPr lang="fr-FR" dirty="0"/>
              <a:t> Book II ([Le livre des femmes] titre provisoire — livre de GV): Des femmes membres des AA partagent leur expérience, leur force et leur espoir.</a:t>
            </a:r>
          </a:p>
          <a:p>
            <a:pPr marL="342900" indent="-342900">
              <a:buAutoNum type="arabicPeriod"/>
            </a:pPr>
            <a:endParaRPr lang="fr-FR" dirty="0"/>
          </a:p>
          <a:p>
            <a:pPr marL="342900" indent="-342900">
              <a:buFontTx/>
              <a:buAutoNum type="arabicPeriod"/>
            </a:pPr>
            <a:r>
              <a:rPr lang="fr-FR" dirty="0"/>
              <a:t>Best of If Walls </a:t>
            </a:r>
            <a:r>
              <a:rPr lang="fr-FR" dirty="0" err="1"/>
              <a:t>Could</a:t>
            </a:r>
            <a:r>
              <a:rPr lang="fr-FR" dirty="0"/>
              <a:t> Talk ([Le meilleur du livre Si les murs pouvaient parler] titre provisoire — livre de GV) : Un recueil de photos de salles de réunion des AA (prises par des membres) aux États-Unis, au Canada et dans le monde, montrant les endroits intéressants où nous nous réunissons pour rester abstinents et venir en aide aux alcooliques.</a:t>
            </a:r>
          </a:p>
          <a:p>
            <a:pPr marL="342900" indent="-342900">
              <a:buAutoNum type="arabicPeriod"/>
            </a:pPr>
            <a:endParaRPr lang="fr-FR" dirty="0"/>
          </a:p>
        </p:txBody>
      </p:sp>
    </p:spTree>
    <p:extLst>
      <p:ext uri="{BB962C8B-B14F-4D97-AF65-F5344CB8AC3E}">
        <p14:creationId xmlns:p14="http://schemas.microsoft.com/office/powerpoint/2010/main" val="353562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Vertical Bullet List showing 3 groups arranged one below the other and bullet points are present under each group"/>
          <p:cNvGraphicFramePr>
            <a:graphicFrameLocks noGrp="1"/>
          </p:cNvGraphicFramePr>
          <p:nvPr>
            <p:ph sz="half" idx="1"/>
            <p:extLst>
              <p:ext uri="{D42A27DB-BD31-4B8C-83A1-F6EECF244321}">
                <p14:modId xmlns:p14="http://schemas.microsoft.com/office/powerpoint/2010/main" val="2424346229"/>
              </p:ext>
            </p:extLst>
          </p:nvPr>
        </p:nvGraphicFramePr>
        <p:xfrm>
          <a:off x="2998068" y="908720"/>
          <a:ext cx="6264696"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1D182AC-70C2-FE46-1751-0FFF83E1BA80}"/>
              </a:ext>
            </a:extLst>
          </p:cNvPr>
          <p:cNvSpPr txBox="1"/>
          <p:nvPr/>
        </p:nvSpPr>
        <p:spPr>
          <a:xfrm>
            <a:off x="0" y="172933"/>
            <a:ext cx="12071076" cy="1280351"/>
          </a:xfrm>
          <a:prstGeom prst="rect">
            <a:avLst/>
          </a:prstGeom>
          <a:noFill/>
        </p:spPr>
        <p:txBody>
          <a:bodyPr wrap="square">
            <a:spAutoFit/>
          </a:bodyPr>
          <a:lstStyle/>
          <a:p>
            <a:pPr algn="ctr" defTabSz="914400">
              <a:lnSpc>
                <a:spcPct val="80000"/>
              </a:lnSpc>
              <a:spcBef>
                <a:spcPct val="0"/>
              </a:spcBef>
              <a:spcAft>
                <a:spcPts val="600"/>
              </a:spcAft>
            </a:pPr>
            <a:r>
              <a:rPr lang="en-US" sz="2800" b="1" kern="1200" cap="all" spc="100" baseline="0" dirty="0" err="1">
                <a:ln w="3175" cmpd="sng">
                  <a:noFill/>
                </a:ln>
                <a:solidFill>
                  <a:schemeClr val="tx1">
                    <a:lumMod val="95000"/>
                    <a:lumOff val="5000"/>
                  </a:schemeClr>
                </a:solidFill>
                <a:effectLst/>
                <a:latin typeface="Agency FB" panose="020B0503020202020204" pitchFamily="34" charset="0"/>
                <a:ea typeface="+mj-ea"/>
                <a:cs typeface="+mj-cs"/>
              </a:rPr>
              <a:t>Statistiques</a:t>
            </a:r>
            <a:r>
              <a:rPr lang="en-US" sz="2800" b="1" kern="1200" cap="all" spc="100" baseline="0" dirty="0">
                <a:ln w="3175" cmpd="sng">
                  <a:noFill/>
                </a:ln>
                <a:solidFill>
                  <a:schemeClr val="tx1">
                    <a:lumMod val="95000"/>
                    <a:lumOff val="5000"/>
                  </a:schemeClr>
                </a:solidFill>
                <a:effectLst/>
                <a:latin typeface="Agency FB" panose="020B0503020202020204" pitchFamily="34" charset="0"/>
                <a:ea typeface="+mj-ea"/>
                <a:cs typeface="+mj-cs"/>
              </a:rPr>
              <a:t> relatives  aux </a:t>
            </a:r>
            <a:r>
              <a:rPr lang="en-US" sz="2800" b="1" kern="1200" cap="all" spc="100" baseline="0" dirty="0" err="1">
                <a:ln w="3175" cmpd="sng">
                  <a:noFill/>
                </a:ln>
                <a:solidFill>
                  <a:schemeClr val="tx1">
                    <a:lumMod val="95000"/>
                    <a:lumOff val="5000"/>
                  </a:schemeClr>
                </a:solidFill>
                <a:effectLst/>
                <a:latin typeface="Agency FB" panose="020B0503020202020204" pitchFamily="34" charset="0"/>
                <a:ea typeface="+mj-ea"/>
                <a:cs typeface="+mj-cs"/>
              </a:rPr>
              <a:t>délégués</a:t>
            </a:r>
            <a:r>
              <a:rPr lang="en-US" sz="2800" b="1" kern="1200" cap="all" spc="100" baseline="0" dirty="0">
                <a:ln w="3175" cmpd="sng">
                  <a:noFill/>
                </a:ln>
                <a:solidFill>
                  <a:schemeClr val="tx1">
                    <a:lumMod val="95000"/>
                    <a:lumOff val="5000"/>
                  </a:schemeClr>
                </a:solidFill>
                <a:effectLst/>
                <a:latin typeface="Agency FB" panose="020B0503020202020204" pitchFamily="34" charset="0"/>
                <a:ea typeface="+mj-ea"/>
                <a:cs typeface="+mj-cs"/>
              </a:rPr>
              <a:t> </a:t>
            </a:r>
            <a:r>
              <a:rPr lang="en-US" sz="2800" b="1" kern="1200" cap="all" spc="100" baseline="0" dirty="0" err="1">
                <a:ln w="3175" cmpd="sng">
                  <a:noFill/>
                </a:ln>
                <a:solidFill>
                  <a:schemeClr val="tx1">
                    <a:lumMod val="95000"/>
                    <a:lumOff val="5000"/>
                  </a:schemeClr>
                </a:solidFill>
                <a:effectLst/>
                <a:latin typeface="Agency FB" panose="020B0503020202020204" pitchFamily="34" charset="0"/>
                <a:ea typeface="+mj-ea"/>
                <a:cs typeface="+mj-cs"/>
              </a:rPr>
              <a:t>régionaux</a:t>
            </a:r>
            <a:endParaRPr lang="en-US" sz="2800" b="1" kern="1200" cap="all" spc="100" baseline="0" dirty="0">
              <a:ln w="3175" cmpd="sng">
                <a:noFill/>
              </a:ln>
              <a:solidFill>
                <a:schemeClr val="tx1">
                  <a:lumMod val="95000"/>
                  <a:lumOff val="5000"/>
                </a:schemeClr>
              </a:solidFill>
              <a:effectLst/>
              <a:latin typeface="Agency FB" panose="020B0503020202020204" pitchFamily="34" charset="0"/>
              <a:ea typeface="+mj-ea"/>
              <a:cs typeface="+mj-cs"/>
            </a:endParaRPr>
          </a:p>
          <a:p>
            <a:pPr algn="ctr" defTabSz="914400">
              <a:lnSpc>
                <a:spcPct val="80000"/>
              </a:lnSpc>
              <a:spcBef>
                <a:spcPct val="0"/>
              </a:spcBef>
              <a:spcAft>
                <a:spcPts val="600"/>
              </a:spcAft>
            </a:pPr>
            <a:r>
              <a:rPr lang="en-US" sz="2800" b="1" cap="all" spc="100" dirty="0">
                <a:ln w="3175" cmpd="sng">
                  <a:noFill/>
                </a:ln>
                <a:solidFill>
                  <a:schemeClr val="tx1">
                    <a:lumMod val="95000"/>
                    <a:lumOff val="5000"/>
                  </a:schemeClr>
                </a:solidFill>
                <a:latin typeface="Agency FB" panose="020B0503020202020204" pitchFamily="34" charset="0"/>
                <a:ea typeface="+mj-ea"/>
                <a:cs typeface="+mj-cs"/>
              </a:rPr>
              <a:t>(93 </a:t>
            </a:r>
            <a:r>
              <a:rPr lang="fr-CA" sz="2800" b="1" cap="all" spc="100" dirty="0">
                <a:ln w="3175" cmpd="sng">
                  <a:noFill/>
                </a:ln>
                <a:solidFill>
                  <a:schemeClr val="tx1">
                    <a:lumMod val="95000"/>
                    <a:lumOff val="5000"/>
                  </a:schemeClr>
                </a:solidFill>
                <a:latin typeface="Agency FB" panose="020B0503020202020204" pitchFamily="34" charset="0"/>
                <a:ea typeface="+mj-ea"/>
                <a:cs typeface="+mj-cs"/>
              </a:rPr>
              <a:t>réponse)</a:t>
            </a:r>
            <a:endParaRPr lang="en-US" sz="2800" b="1" kern="1200" cap="all" spc="100" baseline="0" dirty="0">
              <a:ln w="3175" cmpd="sng">
                <a:noFill/>
              </a:ln>
              <a:solidFill>
                <a:schemeClr val="tx1">
                  <a:lumMod val="95000"/>
                  <a:lumOff val="5000"/>
                </a:schemeClr>
              </a:solidFill>
              <a:effectLst/>
              <a:latin typeface="Agency FB" panose="020B0503020202020204" pitchFamily="34" charset="0"/>
              <a:ea typeface="+mj-ea"/>
              <a:cs typeface="+mj-cs"/>
            </a:endParaRPr>
          </a:p>
          <a:p>
            <a:pPr algn="ctr" defTabSz="914400">
              <a:lnSpc>
                <a:spcPct val="80000"/>
              </a:lnSpc>
              <a:spcBef>
                <a:spcPct val="0"/>
              </a:spcBef>
              <a:spcAft>
                <a:spcPts val="600"/>
              </a:spcAft>
            </a:pPr>
            <a:endParaRPr lang="en-US" sz="2800" b="1" kern="1200" cap="all" spc="100" baseline="0" dirty="0">
              <a:ln w="3175" cmpd="sng">
                <a:noFill/>
              </a:ln>
              <a:solidFill>
                <a:schemeClr val="tx1">
                  <a:lumMod val="95000"/>
                  <a:lumOff val="5000"/>
                </a:schemeClr>
              </a:solidFill>
              <a:effectLst/>
              <a:latin typeface="Agency FB" panose="020B0503020202020204" pitchFamily="34" charset="0"/>
              <a:ea typeface="+mj-ea"/>
              <a:cs typeface="+mj-cs"/>
            </a:endParaRPr>
          </a:p>
        </p:txBody>
      </p:sp>
    </p:spTree>
    <p:extLst>
      <p:ext uri="{BB962C8B-B14F-4D97-AF65-F5344CB8AC3E}">
        <p14:creationId xmlns:p14="http://schemas.microsoft.com/office/powerpoint/2010/main" val="348886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C208-014A-9183-A1F0-103B109A70E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10075F5-EDD4-C77D-8236-A336937DE4AD}"/>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2B705AE6-1D64-D1B2-8A5B-F0598463D979}"/>
              </a:ext>
            </a:extLst>
          </p:cNvPr>
          <p:cNvSpPr>
            <a:spLocks noGrp="1"/>
          </p:cNvSpPr>
          <p:nvPr>
            <p:ph type="subTitle" idx="1"/>
          </p:nvPr>
        </p:nvSpPr>
        <p:spPr>
          <a:xfrm>
            <a:off x="0" y="3356992"/>
            <a:ext cx="4870276" cy="2088231"/>
          </a:xfrm>
        </p:spPr>
        <p:txBody>
          <a:bodyPr>
            <a:normAutofit/>
          </a:bodyPr>
          <a:lstStyle/>
          <a:p>
            <a:r>
              <a:rPr lang="fr-FR" sz="1800" b="1" dirty="0">
                <a:solidFill>
                  <a:schemeClr val="tx2"/>
                </a:solidFill>
              </a:rPr>
              <a:t>Le Comité des Actes et Statuts de la Conférence s’est réuni deux fois et a examiné les articles à l’ordre du jour suivants : </a:t>
            </a:r>
          </a:p>
          <a:p>
            <a:endParaRPr lang="fr-FR" altLang="en-US" sz="1800" b="1" dirty="0">
              <a:solidFill>
                <a:schemeClr val="tx2"/>
              </a:solidFill>
            </a:endParaRP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3 pages </a:t>
            </a:r>
          </a:p>
          <a:p>
            <a:endParaRPr lang="en-US" sz="1800" b="1" dirty="0">
              <a:solidFill>
                <a:schemeClr val="tx2"/>
              </a:solidFill>
            </a:endParaRPr>
          </a:p>
        </p:txBody>
      </p:sp>
      <p:sp>
        <p:nvSpPr>
          <p:cNvPr id="3" name="TextBox 2">
            <a:extLst>
              <a:ext uri="{FF2B5EF4-FFF2-40B4-BE49-F238E27FC236}">
                <a16:creationId xmlns:a16="http://schemas.microsoft.com/office/drawing/2014/main" id="{6B28ACD6-1E0B-6776-4FFF-D661ACE765B0}"/>
              </a:ext>
            </a:extLst>
          </p:cNvPr>
          <p:cNvSpPr txBox="1"/>
          <p:nvPr/>
        </p:nvSpPr>
        <p:spPr>
          <a:xfrm>
            <a:off x="0" y="0"/>
            <a:ext cx="4870276" cy="2308324"/>
          </a:xfrm>
          <a:prstGeom prst="rect">
            <a:avLst/>
          </a:prstGeom>
          <a:noFill/>
        </p:spPr>
        <p:txBody>
          <a:bodyPr wrap="square">
            <a:spAutoFit/>
          </a:bodyPr>
          <a:lstStyle/>
          <a:p>
            <a:r>
              <a:rPr lang="fr-FR" sz="4800" dirty="0">
                <a:solidFill>
                  <a:schemeClr val="accent1"/>
                </a:solidFill>
                <a:latin typeface="+mj-lt"/>
                <a:ea typeface="+mj-ea"/>
                <a:cs typeface="+mj-cs"/>
              </a:rPr>
              <a:t>Comité des Actes et Statuts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38188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19B2B-27A7-530D-C7FC-1EA75DDE17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EBB2AE-A0A0-EDCE-FB1E-CD0926A82891}"/>
              </a:ext>
            </a:extLst>
          </p:cNvPr>
          <p:cNvSpPr txBox="1"/>
          <p:nvPr/>
        </p:nvSpPr>
        <p:spPr>
          <a:xfrm>
            <a:off x="0" y="0"/>
            <a:ext cx="12222597" cy="7017306"/>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le mot « </a:t>
            </a:r>
            <a:r>
              <a:rPr lang="fr-FR" dirty="0" err="1"/>
              <a:t>woman</a:t>
            </a:r>
            <a:r>
              <a:rPr lang="fr-FR" dirty="0"/>
              <a:t> » (« une employée-cadre » dans la </a:t>
            </a:r>
            <a:r>
              <a:rPr lang="fr-FR" dirty="0" err="1"/>
              <a:t>versionfrançaise</a:t>
            </a:r>
            <a:r>
              <a:rPr lang="fr-FR" dirty="0"/>
              <a:t>) soit supprimé de l’essai du Quatrième Concept, afin que la phrase : « De nouveaux directeurs voudront savoir pourquoi, par exemple, une employée-cadre rémunérée pourrait aussi devenir une directrice et, de ce fait, avoir un droit de vote égal au leur. »</a:t>
            </a:r>
          </a:p>
          <a:p>
            <a:r>
              <a:rPr lang="fr-FR" dirty="0"/>
              <a:t>Se lise maintenant :</a:t>
            </a:r>
          </a:p>
          <a:p>
            <a:r>
              <a:rPr lang="fr-FR" dirty="0"/>
              <a:t>« De nouveaux directeurs voudront savoir pourquoi, par exemple, un membre du personnel rémunéré pourrait aussi devenir directeur et, de ce fait, avoir un droit de vote égal au leur. » </a:t>
            </a:r>
            <a:r>
              <a:rPr lang="en-US" b="1" dirty="0">
                <a:solidFill>
                  <a:schemeClr val="tx2"/>
                </a:solidFill>
              </a:rPr>
              <a:t>ACCEPTÉ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b="1" dirty="0"/>
          </a:p>
          <a:p>
            <a:endParaRPr lang="fr-FR" b="1" dirty="0"/>
          </a:p>
          <a:p>
            <a:pPr marL="285750" indent="-285750">
              <a:buFont typeface="Arial" panose="020B0604020202020204" pitchFamily="34" charset="0"/>
              <a:buChar char="•"/>
            </a:pPr>
            <a:r>
              <a:rPr lang="fr-FR" b="1" dirty="0"/>
              <a:t>Le comité a recommandé </a:t>
            </a:r>
            <a:r>
              <a:rPr lang="fr-FR" dirty="0"/>
              <a:t>que le Conseil des Services généraux range toutes les publications d’AAWS et d’AA </a:t>
            </a:r>
            <a:r>
              <a:rPr lang="fr-FR" dirty="0" err="1"/>
              <a:t>Grapevine</a:t>
            </a:r>
            <a:r>
              <a:rPr lang="fr-FR" dirty="0"/>
              <a:t> écrites avant 1971 dans la catégorie Rétablissement, Service, ou Archives/Histoire; révise les politiques actuelles et envisage de proposer d’autres politiques, selon les besoins, pour mettre à jour chaque classification, et qu’un rapport de progrès soit remis à la Conférence des Services généraux de 2026. </a:t>
            </a:r>
            <a:r>
              <a:rPr lang="en-US" b="1" dirty="0">
                <a:solidFill>
                  <a:schemeClr val="tx2"/>
                </a:solidFill>
              </a:rPr>
              <a:t>ACCEPTÉ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p>
          <a:p>
            <a:pPr marL="285750" indent="-285750">
              <a:buFont typeface="Arial" panose="020B0604020202020204" pitchFamily="34" charset="0"/>
              <a:buChar char="•"/>
            </a:pPr>
            <a:endParaRPr lang="en-US" b="1" dirty="0">
              <a:solidFill>
                <a:schemeClr val="bg2">
                  <a:lumMod val="50000"/>
                </a:schemeClr>
              </a:solidFill>
            </a:endParaRPr>
          </a:p>
          <a:p>
            <a:r>
              <a:rPr lang="en-US" b="1" dirty="0">
                <a:solidFill>
                  <a:schemeClr val="bg2">
                    <a:lumMod val="50000"/>
                  </a:schemeClr>
                </a:solidFill>
              </a:rPr>
              <a:t>____________________________________________________________________________________________________________</a:t>
            </a:r>
          </a:p>
          <a:p>
            <a:endParaRPr lang="en-US" b="1" dirty="0">
              <a:solidFill>
                <a:schemeClr val="bg2">
                  <a:lumMod val="50000"/>
                </a:schemeClr>
              </a:solidFill>
            </a:endParaRPr>
          </a:p>
          <a:p>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p>
          <a:p>
            <a:endParaRPr lang="fr-FR" b="1" dirty="0"/>
          </a:p>
          <a:p>
            <a:r>
              <a:rPr lang="fr-FR" b="1" dirty="0"/>
              <a:t>Le comité a examiné </a:t>
            </a:r>
            <a:r>
              <a:rPr lang="fr-FR" dirty="0"/>
              <a:t>le rapport de progrès sur l’élaboration de la nouvelle section « Amendements » à ajouter aux Douze Concepts des Services mondiaux. Le comité a soigneusement examiné les discussions approfondies qui ont suivi la</a:t>
            </a:r>
          </a:p>
          <a:p>
            <a:r>
              <a:rPr lang="fr-FR" dirty="0"/>
              <a:t>résolution de 2021 et a fait quelques suggestions concernant l’organisation et le format de la section. Le comité a demandé que la secrétaire membre du personnel envoie une note au Département de l’Édition d’AAWS expliquant clairement son</a:t>
            </a:r>
          </a:p>
          <a:p>
            <a:r>
              <a:rPr lang="fr-FR" dirty="0"/>
              <a:t>intention et son raisonnement, et de tenir compte de ces éléments pour l’élaboration d’une introduction à la section des « Amendements ». Le comité s’attend à ce qu’une ébauche de cette version suggérée soit incluse dans la documentation de référence des Actes et Statuts, que le Mouvement pourra examiner en préparation de la 76e Conférence des Services généraux.</a:t>
            </a:r>
          </a:p>
          <a:p>
            <a:endParaRPr lang="fr-FR" dirty="0"/>
          </a:p>
          <a:p>
            <a:endParaRPr lang="fr-FR" dirty="0"/>
          </a:p>
        </p:txBody>
      </p:sp>
    </p:spTree>
    <p:extLst>
      <p:ext uri="{BB962C8B-B14F-4D97-AF65-F5344CB8AC3E}">
        <p14:creationId xmlns:p14="http://schemas.microsoft.com/office/powerpoint/2010/main" val="157964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AC0AF67-A671-2581-A327-358D21689585}"/>
              </a:ext>
            </a:extLst>
          </p:cNvPr>
          <p:cNvSpPr txBox="1"/>
          <p:nvPr/>
        </p:nvSpPr>
        <p:spPr>
          <a:xfrm>
            <a:off x="0" y="116632"/>
            <a:ext cx="12071076" cy="6463308"/>
          </a:xfrm>
          <a:prstGeom prst="rect">
            <a:avLst/>
          </a:prstGeom>
          <a:noFill/>
        </p:spPr>
        <p:txBody>
          <a:bodyPr wrap="square" rtlCol="0">
            <a:spAutoFit/>
          </a:bodyPr>
          <a:lstStyle/>
          <a:p>
            <a:endParaRPr lang="fr-FR" b="1" dirty="0"/>
          </a:p>
          <a:p>
            <a:r>
              <a:rPr lang="fr-FR" b="1" dirty="0"/>
              <a:t>Le Comité des Actes et Statuts de la Conférence a discuté des demandes </a:t>
            </a:r>
            <a:r>
              <a:rPr lang="fr-FR" dirty="0"/>
              <a:t>de révision de l’Article Trois des Statuts de la Conférence concernant les changements aux écrits des cofondateurs et n’a pris aucune mesure. Le comité a noté qu’il fallait commencer par définir plus clairement ce qu’on appelle « écrits des cofondateurs » avant d’envisager des changements à nos politiques ou aux Statuts de la Conférence. </a:t>
            </a:r>
            <a:r>
              <a:rPr lang="fr-FR" b="1" dirty="0"/>
              <a:t>Afin</a:t>
            </a:r>
            <a:r>
              <a:rPr lang="fr-FR" dirty="0"/>
              <a:t> de fournir des précisions sur les nuances entre les APOJ semblables qui portent sur des changements possibles aux écrits des fondateurs, qui ont été soumis aux Comités des Actes et Statuts et des Politiques et Admissions, les deux comités ont tenu une brève réunion au cours de la journée du mardi pour s’assurer de la fonction distincte de ces articles à l’ordre du jour et éviter les chevauchements ou les confusions possibles.</a:t>
            </a:r>
          </a:p>
          <a:p>
            <a:endParaRPr lang="fr-FR" dirty="0"/>
          </a:p>
          <a:p>
            <a:r>
              <a:rPr lang="fr-FR" b="1" dirty="0"/>
              <a:t>Le comité a examiné </a:t>
            </a:r>
            <a:r>
              <a:rPr lang="fr-FR" dirty="0"/>
              <a:t>le rapport du Conseil des Services généraux sur la création d’un Comité ad hoc du Conseil pour les Actes et Statuts. Le comité apprécie cette communication du Conseil exprimant son intention de mettre en œuvre les suggestions du comité et a hâte de collaborer avec ce comité dans les années à venir.</a:t>
            </a:r>
          </a:p>
          <a:p>
            <a:endParaRPr lang="fr-FR" dirty="0"/>
          </a:p>
          <a:p>
            <a:r>
              <a:rPr lang="fr-FR" b="1" dirty="0"/>
              <a:t>Le comité a discuté </a:t>
            </a:r>
            <a:r>
              <a:rPr lang="fr-FR" dirty="0"/>
              <a:t>de la question à savoir si l’inclusion du Manuel du Service chez les AA dans la pochette du RSG (format papier) était un besoin manifeste dans le Mouvement. Le comité a relevé nombre d’expériences au niveau local et a aimé entendre la façon dont certaines Régions font preuve de créativité pour mettre le Manuel du Service chez les AA entre les mains de leurs serviteurs de confiance. Bien qu’aucune décision n’ait été prise à ce jour, le comité a noté que le fait de sensibiliser un plus grand nombre de membres à la façon dont les Régions et le BSG collaborent pour répondre aux besoins de tous les serviteurs de confiance serait utile pour évaluer le besoin de ressources supplémentaires. Le comité a aussi fait quelques suggestions à la coordonnatrice des Services aux groupes concernant la lettre de bienvenue pour les RSG.</a:t>
            </a:r>
            <a:endParaRPr lang="fr-CA" dirty="0"/>
          </a:p>
          <a:p>
            <a:endParaRPr lang="fr-FR" dirty="0"/>
          </a:p>
          <a:p>
            <a:endParaRPr lang="fr-FR" dirty="0"/>
          </a:p>
          <a:p>
            <a:endParaRPr lang="fr-CA" dirty="0"/>
          </a:p>
        </p:txBody>
      </p:sp>
    </p:spTree>
    <p:extLst>
      <p:ext uri="{BB962C8B-B14F-4D97-AF65-F5344CB8AC3E}">
        <p14:creationId xmlns:p14="http://schemas.microsoft.com/office/powerpoint/2010/main" val="36282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9702A-EBB3-2755-296B-73FDA497AF8D}"/>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3A67B03-E0E5-FEBE-00E6-6A35F9CC70C5}"/>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AFD403E0-14AE-27CA-84C2-3F39C14D7889}"/>
              </a:ext>
            </a:extLst>
          </p:cNvPr>
          <p:cNvSpPr>
            <a:spLocks noGrp="1"/>
          </p:cNvSpPr>
          <p:nvPr>
            <p:ph type="subTitle" idx="1"/>
          </p:nvPr>
        </p:nvSpPr>
        <p:spPr>
          <a:xfrm>
            <a:off x="0" y="3356992"/>
            <a:ext cx="4870276" cy="2088231"/>
          </a:xfrm>
        </p:spPr>
        <p:txBody>
          <a:bodyPr>
            <a:normAutofit lnSpcReduction="10000"/>
          </a:bodyPr>
          <a:lstStyle/>
          <a:p>
            <a:r>
              <a:rPr lang="fr-FR" sz="1800" b="1" dirty="0">
                <a:solidFill>
                  <a:schemeClr val="tx2"/>
                </a:solidFill>
              </a:rPr>
              <a:t>Le Comité des Publications de la Conférence s’est réuni deux fois depuis la réunion</a:t>
            </a:r>
          </a:p>
          <a:p>
            <a:r>
              <a:rPr lang="fr-FR" sz="1800" b="1" dirty="0">
                <a:solidFill>
                  <a:schemeClr val="tx2"/>
                </a:solidFill>
              </a:rPr>
              <a:t>conjointe avec le Comité du Conseil pour les Publications tenue le 27 mars 2025 par</a:t>
            </a:r>
          </a:p>
          <a:p>
            <a:r>
              <a:rPr lang="fr-FR" sz="1800" b="1" dirty="0">
                <a:solidFill>
                  <a:schemeClr val="tx2"/>
                </a:solidFill>
              </a:rPr>
              <a:t>vidéoconférence. Le comité a accepté le rapport du comité du Conseil et a examiné les</a:t>
            </a:r>
          </a:p>
          <a:p>
            <a:r>
              <a:rPr lang="fr-FR" sz="1800" b="1" dirty="0">
                <a:solidFill>
                  <a:schemeClr val="tx2"/>
                </a:solidFill>
              </a:rPr>
              <a:t>articles à l’ordre du jour suivants : </a:t>
            </a:r>
          </a:p>
          <a:p>
            <a:endParaRPr lang="fr-FR" altLang="en-US" sz="1800" b="1" dirty="0">
              <a:solidFill>
                <a:schemeClr val="tx2"/>
              </a:solidFill>
            </a:endParaRP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3 pages </a:t>
            </a:r>
          </a:p>
          <a:p>
            <a:endParaRPr lang="en-US" sz="1800" b="1" dirty="0">
              <a:solidFill>
                <a:schemeClr val="tx2"/>
              </a:solidFill>
            </a:endParaRPr>
          </a:p>
        </p:txBody>
      </p:sp>
      <p:sp>
        <p:nvSpPr>
          <p:cNvPr id="3" name="TextBox 2">
            <a:extLst>
              <a:ext uri="{FF2B5EF4-FFF2-40B4-BE49-F238E27FC236}">
                <a16:creationId xmlns:a16="http://schemas.microsoft.com/office/drawing/2014/main" id="{52EFBEA9-7533-FCEC-C2B3-995F36B45EBE}"/>
              </a:ext>
            </a:extLst>
          </p:cNvPr>
          <p:cNvSpPr txBox="1"/>
          <p:nvPr/>
        </p:nvSpPr>
        <p:spPr>
          <a:xfrm>
            <a:off x="0" y="0"/>
            <a:ext cx="4870276" cy="2308324"/>
          </a:xfrm>
          <a:prstGeom prst="rect">
            <a:avLst/>
          </a:prstGeom>
          <a:noFill/>
        </p:spPr>
        <p:txBody>
          <a:bodyPr wrap="square">
            <a:spAutoFit/>
          </a:bodyPr>
          <a:lstStyle/>
          <a:p>
            <a:r>
              <a:rPr lang="fr-FR" sz="4800" dirty="0">
                <a:solidFill>
                  <a:schemeClr val="accent1"/>
                </a:solidFill>
                <a:latin typeface="+mj-lt"/>
                <a:ea typeface="+mj-ea"/>
                <a:cs typeface="+mj-cs"/>
              </a:rPr>
              <a:t>Comité des Publications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146472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4BA60C-F61C-61E1-EADB-E51DED3511F6}"/>
              </a:ext>
            </a:extLst>
          </p:cNvPr>
          <p:cNvSpPr txBox="1"/>
          <p:nvPr/>
        </p:nvSpPr>
        <p:spPr>
          <a:xfrm>
            <a:off x="0" y="116632"/>
            <a:ext cx="12188825" cy="7017306"/>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le Comité du Conseil pour les Publications mette à jour le texte et le contenu du livre Vivre… sans alcool! et qu’il livre un rapport de progrès ou une ébauche de manuscrit au Comité des Publications de la Conférence de 2026. </a:t>
            </a:r>
            <a:r>
              <a:rPr lang="en-US" b="1" dirty="0">
                <a:solidFill>
                  <a:schemeClr val="tx2"/>
                </a:solidFill>
              </a:rPr>
              <a:t>ACCEPTÉ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que les propositions voulant qu’on révoque ou qu’on révise le Plain </a:t>
            </a:r>
            <a:r>
              <a:rPr lang="fr-FR" dirty="0" err="1"/>
              <a:t>Language</a:t>
            </a:r>
            <a:r>
              <a:rPr lang="fr-FR" dirty="0"/>
              <a:t> Big Book (Gros Livre en langage clair et simple — en anglais uniquement) soient recueillies et reportées jusqu’à la 77e Conférence des Services généraux pour permettre à un plus grand nombre de membres du Mouvement de découvrir ce livre. </a:t>
            </a:r>
            <a:r>
              <a:rPr lang="en-US" b="1" dirty="0">
                <a:solidFill>
                  <a:schemeClr val="tx2"/>
                </a:solidFill>
              </a:rPr>
              <a:t>ACCEPTÉ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qu’on élabore un processus au sein du Comité du Conseil pour les Publications lui permettant de recevoir et d’évaluer les propositions de changements au Plain </a:t>
            </a:r>
            <a:r>
              <a:rPr lang="fr-FR" dirty="0" err="1"/>
              <a:t>Language</a:t>
            </a:r>
            <a:r>
              <a:rPr lang="fr-FR" dirty="0"/>
              <a:t> Big Book (Gros Livre en langage clair et simple — en anglais uniquement), puis de les transmettre au Comité des Publications de la Conférence. </a:t>
            </a:r>
            <a:r>
              <a:rPr lang="en-US" b="1" dirty="0">
                <a:solidFill>
                  <a:schemeClr val="tx2"/>
                </a:solidFill>
              </a:rPr>
              <a:t>ACCEPTÉ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que le livre Les Douze Étapes et les Douze Traditions soit enrichi avec Les Douze Concepts des Services mondiaux et les essais sur les Douze Concepts des Services mondiaux. </a:t>
            </a:r>
            <a:r>
              <a:rPr lang="fr-FR" b="1" dirty="0">
                <a:solidFill>
                  <a:schemeClr val="tx2"/>
                </a:solidFill>
              </a:rPr>
              <a:t>ECHOUÉ </a:t>
            </a:r>
            <a:r>
              <a:rPr lang="en-US" altLang="en-US" b="1" dirty="0" err="1">
                <a:latin typeface="Arial" panose="020B0604020202020204" pitchFamily="34" charset="0"/>
              </a:rPr>
              <a:t>Majorité</a:t>
            </a:r>
            <a:r>
              <a:rPr lang="en-US" altLang="en-US" b="1" dirty="0">
                <a:latin typeface="Arial" panose="020B0604020202020204" pitchFamily="34" charset="0"/>
              </a:rPr>
              <a:t> simple 69 p 61 c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b="1" dirty="0"/>
          </a:p>
          <a:p>
            <a:endParaRPr lang="en-US" altLang="en-US" b="1" dirty="0">
              <a:latin typeface="Arial" panose="020B0604020202020204" pitchFamily="34" charset="0"/>
            </a:endParaRPr>
          </a:p>
          <a:p>
            <a:pPr marL="285750" indent="-285750">
              <a:buFont typeface="Arial" panose="020B0604020202020204" pitchFamily="34" charset="0"/>
              <a:buChar char="•"/>
            </a:pPr>
            <a:r>
              <a:rPr lang="fr-FR" b="1" dirty="0"/>
              <a:t>Le comité a recommandé </a:t>
            </a:r>
            <a:r>
              <a:rPr lang="fr-FR" dirty="0"/>
              <a:t>que la brochure révisée Les Douze Étapes illustrées soit approuvée. </a:t>
            </a:r>
            <a:r>
              <a:rPr lang="en-US" b="1" dirty="0">
                <a:solidFill>
                  <a:schemeClr val="tx2"/>
                </a:solidFill>
              </a:rPr>
              <a:t>ACCEPTÉ</a:t>
            </a:r>
          </a:p>
          <a:p>
            <a:pPr marL="285750" indent="-285750">
              <a:buFont typeface="Arial" panose="020B0604020202020204" pitchFamily="34" charset="0"/>
              <a:buChar char="•"/>
            </a:pPr>
            <a:endParaRPr lang="en-US" b="1" dirty="0">
              <a:solidFill>
                <a:schemeClr val="tx2"/>
              </a:solidFill>
            </a:endParaRPr>
          </a:p>
          <a:p>
            <a:pPr marL="285750" indent="-285750">
              <a:buFont typeface="Arial" panose="020B0604020202020204" pitchFamily="34" charset="0"/>
              <a:buChar char="•"/>
            </a:pPr>
            <a:r>
              <a:rPr lang="fr-FR" b="1" dirty="0"/>
              <a:t>Le comité a recommandé </a:t>
            </a:r>
            <a:r>
              <a:rPr lang="fr-FR" dirty="0"/>
              <a:t>que la brochure révisée Les AA et les autochtones d’Amérique du Nord (avec le nouveau titre Les peuples autochtones chez les AA) soit approuvée. </a:t>
            </a:r>
            <a:r>
              <a:rPr lang="en-US" b="1" dirty="0">
                <a:solidFill>
                  <a:schemeClr val="tx2"/>
                </a:solidFill>
              </a:rPr>
              <a:t>ACCEPTÉ</a:t>
            </a:r>
          </a:p>
          <a:p>
            <a:pPr marL="285750" indent="-285750">
              <a:buFont typeface="Arial" panose="020B0604020202020204" pitchFamily="34" charset="0"/>
              <a:buChar char="•"/>
            </a:pPr>
            <a:endParaRPr lang="en-US" b="1" dirty="0">
              <a:solidFill>
                <a:schemeClr val="tx2"/>
              </a:solidFill>
            </a:endParaRPr>
          </a:p>
          <a:p>
            <a:pPr marL="285750" indent="-285750">
              <a:buFont typeface="Arial" panose="020B0604020202020204" pitchFamily="34" charset="0"/>
              <a:buChar char="•"/>
            </a:pPr>
            <a:r>
              <a:rPr lang="fr-FR" b="1" dirty="0"/>
              <a:t>Le comité a recommandé </a:t>
            </a:r>
            <a:r>
              <a:rPr lang="fr-FR" dirty="0"/>
              <a:t>que l’animation vidéo de la brochure Les Douze Concepts illustrés soit approuvée. </a:t>
            </a:r>
            <a:r>
              <a:rPr lang="en-US" b="1" dirty="0">
                <a:solidFill>
                  <a:schemeClr val="tx2"/>
                </a:solidFill>
              </a:rPr>
              <a:t>ACCEPTÉ</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CA" dirty="0"/>
          </a:p>
        </p:txBody>
      </p:sp>
    </p:spTree>
    <p:extLst>
      <p:ext uri="{BB962C8B-B14F-4D97-AF65-F5344CB8AC3E}">
        <p14:creationId xmlns:p14="http://schemas.microsoft.com/office/powerpoint/2010/main" val="97078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27990C-0EA0-04AB-5B05-84126F336DA8}"/>
              </a:ext>
            </a:extLst>
          </p:cNvPr>
          <p:cNvSpPr txBox="1"/>
          <p:nvPr/>
        </p:nvSpPr>
        <p:spPr>
          <a:xfrm>
            <a:off x="-28905" y="116632"/>
            <a:ext cx="12188825" cy="4801314"/>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la brochure révisée Questions et réponses sur le parrainage soit approuvée avec des corrections mineures à apporter au texte et au format. </a:t>
            </a:r>
            <a:r>
              <a:rPr lang="en-US" b="1" dirty="0">
                <a:solidFill>
                  <a:schemeClr val="tx2"/>
                </a:solidFill>
              </a:rPr>
              <a:t>ACCEPTÉ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b="1" dirty="0"/>
          </a:p>
          <a:p>
            <a:endParaRPr lang="fr-FR" dirty="0"/>
          </a:p>
          <a:p>
            <a:r>
              <a:rPr lang="fr-FR" dirty="0"/>
              <a:t>____________________________________________________________________________________________________________</a:t>
            </a:r>
          </a:p>
          <a:p>
            <a:endParaRPr lang="fr-FR" b="1" dirty="0"/>
          </a:p>
          <a:p>
            <a:r>
              <a:rPr lang="fr-FR" b="1" dirty="0"/>
              <a:t>Autres sujets étudiés par le comité :</a:t>
            </a:r>
          </a:p>
          <a:p>
            <a:endParaRPr lang="fr-FR" b="1" dirty="0"/>
          </a:p>
          <a:p>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b="1" dirty="0"/>
          </a:p>
          <a:p>
            <a:r>
              <a:rPr lang="fr-FR" b="1" dirty="0"/>
              <a:t>Le comité a suggéré que</a:t>
            </a:r>
            <a:r>
              <a:rPr lang="fr-FR" dirty="0"/>
              <a:t>, dans la continuité du sous-titre du livre, le Département de l’Édition revoie la pagination et la taille des caractères du livre Plain </a:t>
            </a:r>
            <a:r>
              <a:rPr lang="fr-FR" dirty="0" err="1"/>
              <a:t>Language</a:t>
            </a:r>
            <a:r>
              <a:rPr lang="fr-FR" dirty="0"/>
              <a:t> Big Book (Gros Livre en langage clair et simple — en anglais uniquement).</a:t>
            </a:r>
          </a:p>
          <a:p>
            <a:endParaRPr lang="fr-FR" dirty="0"/>
          </a:p>
          <a:p>
            <a:r>
              <a:rPr lang="fr-FR" b="1" dirty="0"/>
              <a:t>Le comité a suggéré que</a:t>
            </a:r>
            <a:r>
              <a:rPr lang="fr-FR" dirty="0"/>
              <a:t>, dans le cas où la proposition d’enrichir le livre Les Douze Étapes et les Douze Traditions serait adoptée, le titre du livre ne soit pas changé, mais qu’un sous-titre, similaire à celui du Manuel du Service chez les AA, soit ajouté.</a:t>
            </a:r>
          </a:p>
          <a:p>
            <a:endParaRPr lang="fr-FR" dirty="0"/>
          </a:p>
          <a:p>
            <a:r>
              <a:rPr lang="fr-FR" b="1" dirty="0"/>
              <a:t>Le comité a discuté </a:t>
            </a:r>
            <a:r>
              <a:rPr lang="fr-FR" dirty="0"/>
              <a:t>du besoin de publications en langage clair et simple en espagnol et en français et n’a pris aucune mesure. Le comité a hâte d’entendre la façon dont ce besoin s’exprimera dans les années à venir au sein de la structure de service. </a:t>
            </a:r>
          </a:p>
          <a:p>
            <a:endParaRPr lang="fr-CA" dirty="0"/>
          </a:p>
        </p:txBody>
      </p:sp>
    </p:spTree>
    <p:extLst>
      <p:ext uri="{BB962C8B-B14F-4D97-AF65-F5344CB8AC3E}">
        <p14:creationId xmlns:p14="http://schemas.microsoft.com/office/powerpoint/2010/main" val="403838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EE2D3-FA47-D05D-C1A0-4AF43B458AB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65510B3-5E1A-7D97-1667-4B0125049B81}"/>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0F9B07DD-9D48-96CB-D533-C52FC8355825}"/>
              </a:ext>
            </a:extLst>
          </p:cNvPr>
          <p:cNvSpPr>
            <a:spLocks noGrp="1"/>
          </p:cNvSpPr>
          <p:nvPr>
            <p:ph type="subTitle" idx="1"/>
          </p:nvPr>
        </p:nvSpPr>
        <p:spPr>
          <a:xfrm>
            <a:off x="0" y="4046300"/>
            <a:ext cx="4772000" cy="2811700"/>
          </a:xfrm>
        </p:spPr>
        <p:txBody>
          <a:bodyPr>
            <a:normAutofit/>
          </a:bodyPr>
          <a:lstStyle/>
          <a:p>
            <a:r>
              <a:rPr lang="fr-FR" sz="1800" b="1" dirty="0">
                <a:solidFill>
                  <a:schemeClr val="tx2"/>
                </a:solidFill>
              </a:rPr>
              <a:t>Le Comité de la Collaboration avec les Milieux professionnels de la Conférence s’est</a:t>
            </a:r>
          </a:p>
          <a:p>
            <a:r>
              <a:rPr lang="fr-FR" sz="1800" b="1" dirty="0">
                <a:solidFill>
                  <a:schemeClr val="tx2"/>
                </a:solidFill>
              </a:rPr>
              <a:t>réuni séparément à deux reprises après la réunion conjointe avec le Comité du Conseil</a:t>
            </a:r>
          </a:p>
          <a:p>
            <a:r>
              <a:rPr lang="fr-FR" sz="1800" b="1" dirty="0">
                <a:solidFill>
                  <a:schemeClr val="tx2"/>
                </a:solidFill>
              </a:rPr>
              <a:t>Pour  la Collaboration avec les Milieux</a:t>
            </a:r>
          </a:p>
          <a:p>
            <a:r>
              <a:rPr lang="fr-FR" sz="1800" b="1" dirty="0">
                <a:solidFill>
                  <a:schemeClr val="tx2"/>
                </a:solidFill>
              </a:rPr>
              <a:t>professionnels/Traitement-Accessibilité le</a:t>
            </a:r>
          </a:p>
          <a:p>
            <a:r>
              <a:rPr lang="fr-FR" sz="1800" b="1" dirty="0">
                <a:solidFill>
                  <a:schemeClr val="tx2"/>
                </a:solidFill>
              </a:rPr>
              <a:t>14 avril 2025. Le comité a accepté le rapport du comité du Conseil et a examiné les</a:t>
            </a:r>
          </a:p>
          <a:p>
            <a:r>
              <a:rPr lang="fr-FR" sz="1800" b="1" dirty="0">
                <a:solidFill>
                  <a:schemeClr val="tx2"/>
                </a:solidFill>
              </a:rPr>
              <a:t>articles à l’ordre du jour suivants :</a:t>
            </a: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3 pages</a:t>
            </a:r>
          </a:p>
          <a:p>
            <a:endParaRPr lang="fr-FR" sz="1800" b="1" dirty="0">
              <a:solidFill>
                <a:schemeClr val="tx2"/>
              </a:solidFill>
            </a:endParaRPr>
          </a:p>
        </p:txBody>
      </p:sp>
      <p:sp>
        <p:nvSpPr>
          <p:cNvPr id="3" name="TextBox 2">
            <a:extLst>
              <a:ext uri="{FF2B5EF4-FFF2-40B4-BE49-F238E27FC236}">
                <a16:creationId xmlns:a16="http://schemas.microsoft.com/office/drawing/2014/main" id="{3070FFED-31FC-553E-F03E-D0230AE90F9A}"/>
              </a:ext>
            </a:extLst>
          </p:cNvPr>
          <p:cNvSpPr txBox="1"/>
          <p:nvPr/>
        </p:nvSpPr>
        <p:spPr>
          <a:xfrm>
            <a:off x="0" y="260648"/>
            <a:ext cx="4772000" cy="3785652"/>
          </a:xfrm>
          <a:prstGeom prst="rect">
            <a:avLst/>
          </a:prstGeom>
          <a:noFill/>
        </p:spPr>
        <p:txBody>
          <a:bodyPr wrap="square">
            <a:spAutoFit/>
          </a:bodyPr>
          <a:lstStyle/>
          <a:p>
            <a:r>
              <a:rPr lang="fr-FR" sz="4800" dirty="0">
                <a:solidFill>
                  <a:schemeClr val="accent1"/>
                </a:solidFill>
                <a:latin typeface="+mj-lt"/>
                <a:ea typeface="+mj-ea"/>
                <a:cs typeface="+mj-cs"/>
              </a:rPr>
              <a:t>Comité de la Collaboration avec les Milieux professionnels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1571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2B091D-C908-5ADD-ECCF-514F7C9A8958}"/>
              </a:ext>
            </a:extLst>
          </p:cNvPr>
          <p:cNvSpPr txBox="1"/>
          <p:nvPr/>
        </p:nvSpPr>
        <p:spPr>
          <a:xfrm>
            <a:off x="0" y="116632"/>
            <a:ext cx="12450589" cy="4801314"/>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de repenser le projet d’élaboration d’une brochure destinée aux professionnels de la santé mentale, en utilisant le contenu existant dans l’ébauche actuelle et d’en modifier le format pour le plier en quatre. Le comité demande qu’une ébauche de brochure ou un rapport de progrès soit présenté au Comité de la Collaboration avec les Milieux professionnels de la Conférence de 2026. </a:t>
            </a:r>
            <a:r>
              <a:rPr lang="en-US" b="1" dirty="0">
                <a:solidFill>
                  <a:schemeClr val="tx2"/>
                </a:solidFill>
              </a:rPr>
              <a:t>ACCEPTÉ</a:t>
            </a:r>
            <a:endParaRPr lang="fr-FR" dirty="0"/>
          </a:p>
          <a:p>
            <a:endParaRPr lang="fr-FR" dirty="0"/>
          </a:p>
          <a:p>
            <a:pPr marL="285750" indent="-285750" algn="just">
              <a:buFont typeface="Arial" panose="020B0604020202020204" pitchFamily="34" charset="0"/>
              <a:buChar char="•"/>
            </a:pPr>
            <a:r>
              <a:rPr lang="fr-FR" b="1" dirty="0"/>
              <a:t>Le comité a recommandé </a:t>
            </a:r>
            <a:r>
              <a:rPr lang="fr-FR" dirty="0"/>
              <a:t>que le Comité du Conseil pour la Collaboration avec les Milieux Professionnels/Traitement-</a:t>
            </a:r>
          </a:p>
          <a:p>
            <a:pPr algn="just"/>
            <a:r>
              <a:rPr lang="fr-FR" dirty="0"/>
              <a:t>           Accessibilité remplace les trois vidéos existantes — « Vidéos des AA pour les professionnels de la santé », « Vidéos des </a:t>
            </a:r>
          </a:p>
          <a:p>
            <a:pPr algn="just"/>
            <a:r>
              <a:rPr lang="fr-FR" dirty="0"/>
              <a:t>           AA pour les professionnels du milieu judiciaire et correctionnel », « Vidéos des AA à l’intention des professionnels de</a:t>
            </a:r>
          </a:p>
          <a:p>
            <a:pPr algn="just"/>
            <a:r>
              <a:rPr lang="fr-FR" dirty="0"/>
              <a:t>           l’emploi et  de ressources humaines » — par une nouvelle vidéo, en anglais, espagnol et </a:t>
            </a:r>
            <a:r>
              <a:rPr lang="fr-FR" b="1" dirty="0"/>
              <a:t>français</a:t>
            </a:r>
            <a:r>
              <a:rPr lang="fr-FR" dirty="0"/>
              <a:t>. Le format et le message </a:t>
            </a:r>
          </a:p>
          <a:p>
            <a:pPr algn="just"/>
            <a:r>
              <a:rPr lang="fr-FR" dirty="0"/>
              <a:t>           de cette vidéo devraient servir à atteindre tous les professionnels, être polyvalentes et diffusables sur plusieurs </a:t>
            </a:r>
          </a:p>
          <a:p>
            <a:pPr algn="just"/>
            <a:r>
              <a:rPr lang="fr-FR" dirty="0"/>
              <a:t>           plateformes. Le comité demande qu’un rapport de progrès ou une ébauche de vidéo soit présenté au Comité de </a:t>
            </a:r>
          </a:p>
          <a:p>
            <a:pPr algn="just"/>
            <a:r>
              <a:rPr lang="fr-FR" dirty="0"/>
              <a:t>            la Collaboration avec les Milieux professionnels de la Conférence de 2026. </a:t>
            </a:r>
            <a:r>
              <a:rPr lang="fr-FR" b="1" dirty="0">
                <a:solidFill>
                  <a:schemeClr val="tx2"/>
                </a:solidFill>
              </a:rPr>
              <a:t>ECHOUÉ </a:t>
            </a:r>
            <a:r>
              <a:rPr lang="en-US" altLang="en-US" b="1" dirty="0" err="1">
                <a:latin typeface="Arial" panose="020B0604020202020204" pitchFamily="34" charset="0"/>
              </a:rPr>
              <a:t>Majorité</a:t>
            </a:r>
            <a:r>
              <a:rPr lang="en-US" altLang="en-US" b="1" dirty="0">
                <a:latin typeface="Arial" panose="020B0604020202020204" pitchFamily="34" charset="0"/>
              </a:rPr>
              <a:t> simple 77 p 53 c</a:t>
            </a:r>
          </a:p>
          <a:p>
            <a:endParaRPr lang="fr-FR" dirty="0"/>
          </a:p>
          <a:p>
            <a:pPr marL="285750" indent="-285750">
              <a:buFont typeface="Arial" panose="020B0604020202020204" pitchFamily="34" charset="0"/>
              <a:buChar char="•"/>
            </a:pPr>
            <a:r>
              <a:rPr lang="fr-FR" b="1" dirty="0"/>
              <a:t>Le comité a recommandé </a:t>
            </a:r>
            <a:r>
              <a:rPr lang="fr-FR" dirty="0"/>
              <a:t>qu’AAWS souscrive à un compte premium sur LinkedIn pour une période d’essai d’un an, à un coût </a:t>
            </a:r>
          </a:p>
          <a:p>
            <a:r>
              <a:rPr lang="fr-FR" dirty="0"/>
              <a:t>       ne dépassant pas 1 000 $ US par an, et qu’un rapport sur l’efficacité de ce compte premium soit présenté au Comité de la</a:t>
            </a:r>
          </a:p>
          <a:p>
            <a:r>
              <a:rPr lang="fr-FR" dirty="0"/>
              <a:t>       Collaboration avec les Milieux professionnels de la Conférence de 2026. </a:t>
            </a:r>
            <a:r>
              <a:rPr lang="en-US" b="1" dirty="0">
                <a:solidFill>
                  <a:schemeClr val="tx2"/>
                </a:solidFill>
              </a:rPr>
              <a:t>ACCEPTÉ</a:t>
            </a:r>
          </a:p>
          <a:p>
            <a:r>
              <a:rPr lang="en-US" b="1" dirty="0">
                <a:solidFill>
                  <a:schemeClr val="tx2"/>
                </a:solidFill>
              </a:rPr>
              <a:t>____________________________________________________________________________________________________________</a:t>
            </a:r>
            <a:endParaRPr lang="fr-CA" dirty="0"/>
          </a:p>
        </p:txBody>
      </p:sp>
      <p:sp>
        <p:nvSpPr>
          <p:cNvPr id="3" name="TextBox 2">
            <a:extLst>
              <a:ext uri="{FF2B5EF4-FFF2-40B4-BE49-F238E27FC236}">
                <a16:creationId xmlns:a16="http://schemas.microsoft.com/office/drawing/2014/main" id="{AA967F93-A840-E8E8-157E-4653C808873D}"/>
              </a:ext>
            </a:extLst>
          </p:cNvPr>
          <p:cNvSpPr txBox="1"/>
          <p:nvPr/>
        </p:nvSpPr>
        <p:spPr>
          <a:xfrm>
            <a:off x="0" y="4797152"/>
            <a:ext cx="12188825" cy="2031325"/>
          </a:xfrm>
          <a:prstGeom prst="rect">
            <a:avLst/>
          </a:prstGeom>
          <a:noFill/>
        </p:spPr>
        <p:txBody>
          <a:bodyPr wrap="square" rtlCol="0">
            <a:spAutoFit/>
          </a:bodyPr>
          <a:lstStyle/>
          <a:p>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b="1" dirty="0"/>
          </a:p>
          <a:p>
            <a:r>
              <a:rPr lang="fr-FR" b="1" dirty="0"/>
              <a:t>Le comité a discuté </a:t>
            </a:r>
            <a:r>
              <a:rPr lang="fr-FR" dirty="0"/>
              <a:t>de l’expérience partagée pour informer les professionnels sur la façon dont les AA peuvent servir de </a:t>
            </a:r>
          </a:p>
          <a:p>
            <a:r>
              <a:rPr lang="fr-FR" dirty="0"/>
              <a:t>ressource pour les alcooliques sans logis et neurodivergents et </a:t>
            </a:r>
            <a:r>
              <a:rPr lang="fr-FR" b="1" dirty="0"/>
              <a:t>n’a pris aucune mesure</a:t>
            </a:r>
            <a:r>
              <a:rPr lang="fr-FR" dirty="0"/>
              <a:t>. Le comité a noté que différents</a:t>
            </a:r>
          </a:p>
          <a:p>
            <a:r>
              <a:rPr lang="fr-FR" dirty="0"/>
              <a:t> comités de la Conférence traitent des alcooliques neurodivergents, et qu’il existe un chevauchement des efforts. Le comité a</a:t>
            </a:r>
          </a:p>
          <a:p>
            <a:r>
              <a:rPr lang="fr-FR" dirty="0"/>
              <a:t> convenu que les nouveaux renseignements ne justifiaient pas l’annulation de la décision de la 74e Conférence des Services</a:t>
            </a:r>
          </a:p>
          <a:p>
            <a:r>
              <a:rPr lang="fr-FR" dirty="0"/>
              <a:t>généraux de ne prendre aucune mesure.</a:t>
            </a:r>
            <a:endParaRPr lang="fr-CA" dirty="0"/>
          </a:p>
          <a:p>
            <a:endParaRPr lang="fr-CA" dirty="0"/>
          </a:p>
        </p:txBody>
      </p:sp>
    </p:spTree>
    <p:extLst>
      <p:ext uri="{BB962C8B-B14F-4D97-AF65-F5344CB8AC3E}">
        <p14:creationId xmlns:p14="http://schemas.microsoft.com/office/powerpoint/2010/main" val="270302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564846-CD9C-DCD0-72BB-59AE1B6E22C3}"/>
              </a:ext>
            </a:extLst>
          </p:cNvPr>
          <p:cNvSpPr txBox="1"/>
          <p:nvPr/>
        </p:nvSpPr>
        <p:spPr>
          <a:xfrm>
            <a:off x="189756" y="332656"/>
            <a:ext cx="11953328" cy="2585323"/>
          </a:xfrm>
          <a:prstGeom prst="rect">
            <a:avLst/>
          </a:prstGeom>
          <a:noFill/>
        </p:spPr>
        <p:txBody>
          <a:bodyPr wrap="square" rtlCol="0">
            <a:spAutoFit/>
          </a:bodyPr>
          <a:lstStyle/>
          <a:p>
            <a:r>
              <a:rPr lang="fr-FR" b="1" dirty="0"/>
              <a:t>En ce qui concerne l’élaboration d’une nouvelle vidéo </a:t>
            </a:r>
            <a:r>
              <a:rPr lang="fr-FR" dirty="0"/>
              <a:t>de la CMP, le comité a demandé que les moyens les plus rentables </a:t>
            </a:r>
          </a:p>
          <a:p>
            <a:r>
              <a:rPr lang="fr-FR" dirty="0"/>
              <a:t>soient utilisés pour produire la vidéo, en utilisant des ressources internes le cas échéant. Le comité a également demandé</a:t>
            </a:r>
          </a:p>
          <a:p>
            <a:r>
              <a:rPr lang="fr-FR" dirty="0"/>
              <a:t>que la vidéo reflète la diversité du Mouvement.</a:t>
            </a:r>
          </a:p>
          <a:p>
            <a:endParaRPr lang="fr-FR" dirty="0"/>
          </a:p>
          <a:p>
            <a:r>
              <a:rPr lang="fr-FR" b="1" dirty="0"/>
              <a:t>Le comité a demandé </a:t>
            </a:r>
            <a:r>
              <a:rPr lang="fr-FR" dirty="0"/>
              <a:t>que le Comité du Conseil pour la Collaboration avec les Milieux professionnels/Traitement-Accessibilité contribue chaque année à la révision du plan média global (PMG) et collabore avec le Comité du Conseil pour l’Information Publique à l’utilisation efficace de la technologie dans la façon dont nous atteignons les professionnels en utilisant les normes  actuelles de l’industrie et en nous adaptant aux technologies nouvelles et émergentes.</a:t>
            </a:r>
            <a:endParaRPr lang="fr-CA" dirty="0"/>
          </a:p>
          <a:p>
            <a:endParaRPr lang="fr-FR" dirty="0"/>
          </a:p>
        </p:txBody>
      </p:sp>
      <p:pic>
        <p:nvPicPr>
          <p:cNvPr id="7" name="Picture 6" descr="Women conversing while sitting in an office">
            <a:extLst>
              <a:ext uri="{FF2B5EF4-FFF2-40B4-BE49-F238E27FC236}">
                <a16:creationId xmlns:a16="http://schemas.microsoft.com/office/drawing/2014/main" id="{28A92290-715B-7FCE-423F-E646506A1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643" y="3305136"/>
            <a:ext cx="11742425" cy="3321247"/>
          </a:xfrm>
          <a:prstGeom prst="rect">
            <a:avLst/>
          </a:prstGeom>
        </p:spPr>
      </p:pic>
    </p:spTree>
    <p:extLst>
      <p:ext uri="{BB962C8B-B14F-4D97-AF65-F5344CB8AC3E}">
        <p14:creationId xmlns:p14="http://schemas.microsoft.com/office/powerpoint/2010/main" val="37044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02D28-72F0-0DF0-C0B5-AF4D9957910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6D2750D-FD74-D110-9F8C-5C1CE47F1756}"/>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7212B02E-6717-1006-F335-B1BFAB9B0B82}"/>
              </a:ext>
            </a:extLst>
          </p:cNvPr>
          <p:cNvSpPr>
            <a:spLocks noGrp="1"/>
          </p:cNvSpPr>
          <p:nvPr>
            <p:ph type="subTitle" idx="1"/>
          </p:nvPr>
        </p:nvSpPr>
        <p:spPr>
          <a:xfrm>
            <a:off x="0" y="4046300"/>
            <a:ext cx="4772000" cy="1974988"/>
          </a:xfrm>
        </p:spPr>
        <p:txBody>
          <a:bodyPr>
            <a:normAutofit lnSpcReduction="10000"/>
          </a:bodyPr>
          <a:lstStyle/>
          <a:p>
            <a:r>
              <a:rPr lang="fr-FR" sz="1800" b="1" dirty="0">
                <a:solidFill>
                  <a:schemeClr val="tx2"/>
                </a:solidFill>
              </a:rPr>
              <a:t>Le Comité des Politiques et Admissions de la Conférence s’est réuni une fois avant la</a:t>
            </a:r>
          </a:p>
          <a:p>
            <a:r>
              <a:rPr lang="fr-FR" sz="1800" b="1" dirty="0">
                <a:solidFill>
                  <a:schemeClr val="tx2"/>
                </a:solidFill>
              </a:rPr>
              <a:t>Conférence pour examiner une demande de remplacement d’un délégué régional et deux</a:t>
            </a:r>
          </a:p>
          <a:p>
            <a:r>
              <a:rPr lang="fr-FR" sz="1800" b="1" dirty="0">
                <a:solidFill>
                  <a:schemeClr val="tx2"/>
                </a:solidFill>
              </a:rPr>
              <a:t>fois au cours de la Conférence pour examiner les articles à l’ordre du jour suivants :</a:t>
            </a:r>
          </a:p>
          <a:p>
            <a:endParaRPr lang="fr-FR" sz="1800" b="1" dirty="0">
              <a:solidFill>
                <a:schemeClr val="tx2"/>
              </a:solidFill>
            </a:endParaRP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5 pages </a:t>
            </a:r>
          </a:p>
          <a:p>
            <a:endParaRPr lang="en-US" sz="1800" b="1" dirty="0">
              <a:solidFill>
                <a:schemeClr val="tx2"/>
              </a:solidFill>
            </a:endParaRPr>
          </a:p>
        </p:txBody>
      </p:sp>
      <p:sp>
        <p:nvSpPr>
          <p:cNvPr id="3" name="TextBox 2">
            <a:extLst>
              <a:ext uri="{FF2B5EF4-FFF2-40B4-BE49-F238E27FC236}">
                <a16:creationId xmlns:a16="http://schemas.microsoft.com/office/drawing/2014/main" id="{2FDD9DE4-E60A-1124-F40C-B9E190091A53}"/>
              </a:ext>
            </a:extLst>
          </p:cNvPr>
          <p:cNvSpPr txBox="1"/>
          <p:nvPr/>
        </p:nvSpPr>
        <p:spPr>
          <a:xfrm>
            <a:off x="0" y="260648"/>
            <a:ext cx="4772000" cy="3046988"/>
          </a:xfrm>
          <a:prstGeom prst="rect">
            <a:avLst/>
          </a:prstGeom>
          <a:noFill/>
        </p:spPr>
        <p:txBody>
          <a:bodyPr wrap="square">
            <a:spAutoFit/>
          </a:bodyPr>
          <a:lstStyle/>
          <a:p>
            <a:r>
              <a:rPr lang="fr-FR" sz="4800" dirty="0">
                <a:solidFill>
                  <a:schemeClr val="accent1"/>
                </a:solidFill>
                <a:latin typeface="+mj-lt"/>
                <a:ea typeface="+mj-ea"/>
                <a:cs typeface="+mj-cs"/>
              </a:rPr>
              <a:t>Comité des Politiques et Admissions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36356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76CB6B6E-9655-750F-797E-991FECED2F56}"/>
              </a:ext>
            </a:extLst>
          </p:cNvPr>
          <p:cNvSpPr>
            <a:spLocks noGrp="1" noChangeArrowheads="1"/>
          </p:cNvSpPr>
          <p:nvPr>
            <p:ph idx="1"/>
          </p:nvPr>
        </p:nvSpPr>
        <p:spPr bwMode="auto">
          <a:xfrm>
            <a:off x="278987" y="42719"/>
            <a:ext cx="11792088"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ClrTx/>
              <a:buSzTx/>
              <a:buNone/>
            </a:pPr>
            <a:r>
              <a:rPr kumimoji="0" lang="en-US" altLang="en-US" sz="1800" b="0" i="0" u="none" strike="noStrike" cap="none" normalizeH="0" baseline="0" dirty="0">
                <a:ln>
                  <a:noFill/>
                </a:ln>
                <a:solidFill>
                  <a:schemeClr val="tx1"/>
                </a:solidFill>
                <a:effectLst/>
                <a:latin typeface="Arial" panose="020B0604020202020204" pitchFamily="34" charset="0"/>
              </a:rPr>
              <a:t>Jour 1 – </a:t>
            </a:r>
            <a:r>
              <a:rPr lang="en-US" altLang="en-US" sz="1800" dirty="0">
                <a:latin typeface="Arial" panose="020B0604020202020204" pitchFamily="34" charset="0"/>
              </a:rPr>
              <a:t>Dimanche </a:t>
            </a:r>
            <a:r>
              <a:rPr kumimoji="0" lang="en-US" altLang="en-US" sz="1800" b="0" i="0" u="none" strike="noStrike" cap="none" normalizeH="0" baseline="0" dirty="0">
                <a:ln>
                  <a:noFill/>
                </a:ln>
                <a:solidFill>
                  <a:schemeClr val="tx1"/>
                </a:solidFill>
                <a:effectLst/>
                <a:latin typeface="Arial" panose="020B0604020202020204" pitchFamily="34" charset="0"/>
              </a:rPr>
              <a:t>le 27 </a:t>
            </a:r>
            <a:r>
              <a:rPr kumimoji="0" lang="en-US" altLang="en-US" sz="1800" b="0" i="0" u="none" strike="noStrike" cap="none" normalizeH="0" baseline="0" dirty="0" err="1">
                <a:ln>
                  <a:noFill/>
                </a:ln>
                <a:solidFill>
                  <a:schemeClr val="tx1"/>
                </a:solidFill>
                <a:effectLst/>
                <a:latin typeface="Arial" panose="020B0604020202020204" pitchFamily="34" charset="0"/>
              </a:rPr>
              <a:t>avril</a:t>
            </a:r>
            <a:r>
              <a:rPr kumimoji="0" lang="en-US" altLang="en-US" sz="1800" b="0" i="0" u="none" strike="noStrike" cap="none" normalizeH="0" baseline="0" dirty="0">
                <a:ln>
                  <a:noFill/>
                </a:ln>
                <a:solidFill>
                  <a:schemeClr val="tx1"/>
                </a:solidFill>
                <a:effectLst/>
                <a:latin typeface="Arial" panose="020B0604020202020204" pitchFamily="34" charset="0"/>
              </a:rPr>
              <a:t> 2025 – Matin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Appel nominal </a:t>
            </a:r>
            <a:r>
              <a:rPr lang="en-US" altLang="en-US" sz="1800" dirty="0">
                <a:latin typeface="Arial" panose="020B0604020202020204" pitchFamily="34" charset="0"/>
              </a:rPr>
              <a:t>“R</a:t>
            </a:r>
            <a:r>
              <a:rPr kumimoji="0" lang="en-US" altLang="en-US" sz="1800" b="0" i="0" u="none" strike="noStrike" cap="none" normalizeH="0" baseline="0" dirty="0">
                <a:ln>
                  <a:noFill/>
                </a:ln>
                <a:solidFill>
                  <a:schemeClr val="tx1"/>
                </a:solidFill>
                <a:effectLst/>
                <a:latin typeface="Arial" panose="020B0604020202020204" pitchFamily="34" charset="0"/>
              </a:rPr>
              <a:t>ow Call” par Bob W. Directeur General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Arial" panose="020B0604020202020204" pitchFamily="34" charset="0"/>
            </a:endParaRPr>
          </a:p>
          <a:p>
            <a:pPr marL="0" indent="0" eaLnBrk="0" fontAlgn="base" hangingPunct="0">
              <a:lnSpc>
                <a:spcPct val="100000"/>
              </a:lnSpc>
              <a:spcBef>
                <a:spcPct val="0"/>
              </a:spcBef>
              <a:spcAft>
                <a:spcPct val="0"/>
              </a:spcAft>
              <a:buClrTx/>
              <a:buSzTx/>
              <a:buNone/>
            </a:pPr>
            <a:r>
              <a:rPr kumimoji="0" lang="en-US" altLang="en-US" sz="1800" b="0" i="0" u="none" strike="noStrike" cap="none" normalizeH="0" baseline="0" dirty="0" err="1">
                <a:ln>
                  <a:noFill/>
                </a:ln>
                <a:solidFill>
                  <a:schemeClr val="tx1"/>
                </a:solidFill>
                <a:effectLst/>
                <a:latin typeface="Arial" panose="020B0604020202020204" pitchFamily="34" charset="0"/>
              </a:rPr>
              <a:t>Fonctionnement</a:t>
            </a:r>
            <a:r>
              <a:rPr kumimoji="0" lang="en-US" altLang="en-US" sz="1800" b="0" i="0" u="none" strike="noStrike" cap="none" normalizeH="0" baseline="0" dirty="0">
                <a:ln>
                  <a:noFill/>
                </a:ln>
                <a:solidFill>
                  <a:schemeClr val="tx1"/>
                </a:solidFill>
                <a:effectLst/>
                <a:latin typeface="Arial" panose="020B0604020202020204" pitchFamily="34" charset="0"/>
              </a:rPr>
              <a:t> de la </a:t>
            </a:r>
            <a:r>
              <a:rPr kumimoji="0" lang="en-US" altLang="en-US" sz="1800" b="0" i="0" u="none" strike="noStrike" cap="none" normalizeH="0" baseline="0" dirty="0" err="1">
                <a:ln>
                  <a:noFill/>
                </a:ln>
                <a:solidFill>
                  <a:schemeClr val="tx1"/>
                </a:solidFill>
                <a:effectLst/>
                <a:latin typeface="Arial" panose="020B0604020202020204" pitchFamily="34" charset="0"/>
              </a:rPr>
              <a:t>Conférence</a:t>
            </a:r>
            <a:r>
              <a:rPr kumimoji="0" lang="en-US" altLang="en-US" sz="1800" b="0" i="0" u="none" strike="noStrike" cap="none" normalizeH="0" baseline="0" dirty="0">
                <a:ln>
                  <a:noFill/>
                </a:ln>
                <a:solidFill>
                  <a:schemeClr val="tx1"/>
                </a:solidFill>
                <a:effectLst/>
                <a:latin typeface="Arial" panose="020B0604020202020204" pitchFamily="34" charset="0"/>
              </a:rPr>
              <a:t> ( proc</a:t>
            </a:r>
            <a:r>
              <a:rPr kumimoji="0" lang="fr-CA" altLang="en-US" sz="1800" b="0" i="0" u="none" strike="noStrike" cap="none" normalizeH="0" baseline="0" dirty="0">
                <a:ln>
                  <a:noFill/>
                </a:ln>
                <a:solidFill>
                  <a:schemeClr val="tx1"/>
                </a:solidFill>
                <a:effectLst/>
                <a:latin typeface="Arial" panose="020B0604020202020204" pitchFamily="34" charset="0"/>
              </a:rPr>
              <a:t>e</a:t>
            </a:r>
            <a:r>
              <a:rPr kumimoji="0" lang="en-CA" altLang="en-US" sz="1800" b="0" i="0" u="none" strike="noStrike" cap="none" normalizeH="0" baseline="0" dirty="0">
                <a:ln>
                  <a:noFill/>
                </a:ln>
                <a:solidFill>
                  <a:schemeClr val="tx1"/>
                </a:solidFill>
                <a:effectLst/>
                <a:latin typeface="Arial" panose="020B0604020202020204" pitchFamily="34" charset="0"/>
              </a:rPr>
              <a:t>dure de vote) </a:t>
            </a:r>
            <a:r>
              <a:rPr kumimoji="0" lang="en-US" altLang="en-US" sz="1800" b="0" i="0" u="none" strike="noStrike" cap="none" normalizeH="0" baseline="0" dirty="0">
                <a:ln>
                  <a:noFill/>
                </a:ln>
                <a:solidFill>
                  <a:schemeClr val="tx1"/>
                </a:solidFill>
                <a:effectLst/>
                <a:latin typeface="Arial" panose="020B0604020202020204" pitchFamily="34" charset="0"/>
              </a:rPr>
              <a:t> “How the conference works” - Motion </a:t>
            </a:r>
            <a:r>
              <a:rPr kumimoji="0" lang="en-US" altLang="en-US" sz="1800" b="0" i="0" u="none" strike="noStrike" cap="none" normalizeH="0" baseline="0" dirty="0" err="1">
                <a:ln>
                  <a:noFill/>
                </a:ln>
                <a:solidFill>
                  <a:schemeClr val="tx1"/>
                </a:solidFill>
                <a:effectLst/>
                <a:latin typeface="Arial" panose="020B0604020202020204" pitchFamily="34" charset="0"/>
              </a:rPr>
              <a:t>rejetée</a:t>
            </a:r>
            <a:r>
              <a:rPr kumimoji="0" lang="en-US" altLang="en-US" sz="1800" b="0" i="0" u="none" strike="noStrike" cap="none" normalizeH="0" baseline="0" dirty="0">
                <a:ln>
                  <a:noFill/>
                </a:ln>
                <a:solidFill>
                  <a:schemeClr val="tx1"/>
                </a:solidFill>
                <a:effectLst/>
                <a:latin typeface="Arial" panose="020B0604020202020204" pitchFamily="34" charset="0"/>
              </a:rPr>
              <a:t> - </a:t>
            </a:r>
            <a:r>
              <a:rPr lang="fr-FR" sz="1200" dirty="0">
                <a:latin typeface="Arial" panose="020B0604020202020204" pitchFamily="34" charset="0"/>
                <a:cs typeface="Arial" panose="020B0604020202020204" pitchFamily="34" charset="0"/>
              </a:rPr>
              <a:t>Échoue le jour 1 : 52 pour / 82 contre  — fallait 90.</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1400" b="0" i="1" u="none" strike="noStrike" cap="none" normalizeH="0" baseline="0" dirty="0">
                <a:ln>
                  <a:noFill/>
                </a:ln>
                <a:solidFill>
                  <a:schemeClr val="tx1"/>
                </a:solidFill>
                <a:effectLst/>
                <a:latin typeface="Arial" panose="020B0604020202020204" pitchFamily="34" charset="0"/>
              </a:rPr>
              <a:t>Ceci a </a:t>
            </a:r>
            <a:r>
              <a:rPr kumimoji="0" lang="en-US" altLang="en-US" sz="1400" b="0" i="1" u="none" strike="noStrike" cap="none" normalizeH="0" baseline="0" dirty="0" err="1">
                <a:ln>
                  <a:noFill/>
                </a:ln>
                <a:solidFill>
                  <a:schemeClr val="tx1"/>
                </a:solidFill>
                <a:effectLst/>
                <a:latin typeface="Arial" panose="020B0604020202020204" pitchFamily="34" charset="0"/>
              </a:rPr>
              <a:t>été</a:t>
            </a:r>
            <a:r>
              <a:rPr kumimoji="0" lang="en-US" altLang="en-US" sz="1400" b="0" i="1" u="none" strike="noStrike" cap="none" normalizeH="0" baseline="0" dirty="0">
                <a:ln>
                  <a:noFill/>
                </a:ln>
                <a:solidFill>
                  <a:schemeClr val="tx1"/>
                </a:solidFill>
                <a:effectLst/>
                <a:latin typeface="Arial" panose="020B0604020202020204" pitchFamily="34" charset="0"/>
              </a:rPr>
              <a:t> accepter et non- </a:t>
            </a:r>
            <a:r>
              <a:rPr kumimoji="0" lang="en-US" altLang="en-US" sz="1400" b="0" i="1" u="none" strike="noStrike" cap="none" normalizeH="0" baseline="0" dirty="0" err="1">
                <a:ln>
                  <a:noFill/>
                </a:ln>
                <a:solidFill>
                  <a:schemeClr val="tx1"/>
                </a:solidFill>
                <a:effectLst/>
                <a:latin typeface="Arial" panose="020B0604020202020204" pitchFamily="34" charset="0"/>
              </a:rPr>
              <a:t>adopté</a:t>
            </a:r>
            <a:r>
              <a:rPr kumimoji="0" lang="en-US" altLang="en-US" sz="1400" b="0" i="1" u="none" strike="noStrike" cap="none" normalizeH="0" baseline="0" dirty="0">
                <a:ln>
                  <a:noFill/>
                </a:ln>
                <a:solidFill>
                  <a:schemeClr val="tx1"/>
                </a:solidFill>
                <a:effectLst/>
                <a:latin typeface="Arial" panose="020B0604020202020204" pitchFamily="34" charset="0"/>
              </a:rPr>
              <a:t> trois </a:t>
            </a:r>
            <a:r>
              <a:rPr kumimoji="0" lang="en-US" altLang="en-US" sz="1400" b="0" i="1" u="none" strike="noStrike" cap="none" normalizeH="0" baseline="0" dirty="0" err="1">
                <a:ln>
                  <a:noFill/>
                </a:ln>
                <a:solidFill>
                  <a:schemeClr val="tx1"/>
                </a:solidFill>
                <a:effectLst/>
                <a:latin typeface="Arial" panose="020B0604020202020204" pitchFamily="34" charset="0"/>
              </a:rPr>
              <a:t>jours</a:t>
            </a:r>
            <a:r>
              <a:rPr kumimoji="0" lang="en-US" altLang="en-US" sz="1400" b="0" i="1" u="none" strike="noStrike" cap="none" normalizeH="0" baseline="0" dirty="0">
                <a:ln>
                  <a:noFill/>
                </a:ln>
                <a:solidFill>
                  <a:schemeClr val="tx1"/>
                </a:solidFill>
                <a:effectLst/>
                <a:latin typeface="Arial" panose="020B0604020202020204" pitchFamily="34" charset="0"/>
              </a:rPr>
              <a:t> plus tard – à la </a:t>
            </a:r>
            <a:r>
              <a:rPr kumimoji="0" lang="en-US" altLang="en-US" sz="1400" b="0" i="1" u="none" strike="noStrike" cap="none" normalizeH="0" baseline="0" dirty="0" err="1">
                <a:ln>
                  <a:noFill/>
                </a:ln>
                <a:solidFill>
                  <a:schemeClr val="tx1"/>
                </a:solidFill>
                <a:effectLst/>
                <a:latin typeface="Arial" panose="020B0604020202020204" pitchFamily="34" charset="0"/>
              </a:rPr>
              <a:t>demande</a:t>
            </a:r>
            <a:r>
              <a:rPr kumimoji="0" lang="en-US" altLang="en-US" sz="1400" b="0" i="1" u="none" strike="noStrike" cap="none" normalizeH="0" baseline="0" dirty="0">
                <a:ln>
                  <a:noFill/>
                </a:ln>
                <a:solidFill>
                  <a:schemeClr val="tx1"/>
                </a:solidFill>
                <a:effectLst/>
                <a:latin typeface="Arial" panose="020B0604020202020204" pitchFamily="34" charset="0"/>
              </a:rPr>
              <a:t> du </a:t>
            </a:r>
            <a:r>
              <a:rPr kumimoji="0" lang="en-US" altLang="en-US" sz="1400" b="0" i="1" u="none" strike="noStrike" cap="none" normalizeH="0" baseline="0" dirty="0" err="1">
                <a:ln>
                  <a:noFill/>
                </a:ln>
                <a:solidFill>
                  <a:schemeClr val="tx1"/>
                </a:solidFill>
                <a:effectLst/>
                <a:latin typeface="Arial" panose="020B0604020202020204" pitchFamily="34" charset="0"/>
              </a:rPr>
              <a:t>président</a:t>
            </a:r>
            <a:r>
              <a:rPr kumimoji="0" lang="en-US" altLang="en-US" sz="1400" b="0" i="1" u="none" strike="noStrike" cap="none" normalizeH="0" baseline="0" dirty="0">
                <a:ln>
                  <a:noFill/>
                </a:ln>
                <a:solidFill>
                  <a:schemeClr val="tx1"/>
                </a:solidFill>
                <a:effectLst/>
                <a:latin typeface="Arial" panose="020B0604020202020204" pitchFamily="34" charset="0"/>
              </a:rPr>
              <a:t>, Scott H. – avec </a:t>
            </a:r>
            <a:r>
              <a:rPr kumimoji="0" lang="en-US" altLang="en-US" sz="1400" b="0" i="1" u="none" strike="noStrike" cap="none" normalizeH="0" baseline="0" dirty="0" err="1">
                <a:ln>
                  <a:noFill/>
                </a:ln>
                <a:solidFill>
                  <a:schemeClr val="tx1"/>
                </a:solidFill>
                <a:effectLst/>
                <a:latin typeface="Arial" panose="020B0604020202020204" pitchFamily="34" charset="0"/>
              </a:rPr>
              <a:t>une</a:t>
            </a:r>
            <a:r>
              <a:rPr kumimoji="0" lang="en-US" altLang="en-US" sz="1400" b="0" i="1" u="none" strike="noStrike" cap="none" normalizeH="0" baseline="0" dirty="0">
                <a:ln>
                  <a:noFill/>
                </a:ln>
                <a:solidFill>
                  <a:schemeClr val="tx1"/>
                </a:solidFill>
                <a:effectLst/>
                <a:latin typeface="Arial" panose="020B0604020202020204" pitchFamily="34" charset="0"/>
              </a:rPr>
              <a:t> </a:t>
            </a:r>
            <a:r>
              <a:rPr kumimoji="0" lang="en-US" altLang="en-US" sz="1400" b="0" i="1" u="none" strike="noStrike" cap="none" normalizeH="0" baseline="0" dirty="0" err="1">
                <a:ln>
                  <a:noFill/>
                </a:ln>
                <a:solidFill>
                  <a:schemeClr val="tx1"/>
                </a:solidFill>
                <a:effectLst/>
                <a:latin typeface="Arial" panose="020B0604020202020204" pitchFamily="34" charset="0"/>
              </a:rPr>
              <a:t>promesse</a:t>
            </a:r>
            <a:r>
              <a:rPr kumimoji="0" lang="en-US" altLang="en-US" sz="1400" b="0" i="1" u="none" strike="noStrike" cap="none" normalizeH="0" baseline="0" dirty="0">
                <a:ln>
                  <a:noFill/>
                </a:ln>
                <a:solidFill>
                  <a:schemeClr val="tx1"/>
                </a:solidFill>
                <a:effectLst/>
                <a:latin typeface="Arial" panose="020B0604020202020204" pitchFamily="34" charset="0"/>
              </a:rPr>
              <a:t> de </a:t>
            </a:r>
            <a:r>
              <a:rPr kumimoji="0" lang="en-US" altLang="en-US" sz="1400" b="0" i="1" u="none" strike="noStrike" cap="none" normalizeH="0" baseline="0" dirty="0" err="1">
                <a:ln>
                  <a:noFill/>
                </a:ln>
                <a:solidFill>
                  <a:schemeClr val="tx1"/>
                </a:solidFill>
                <a:effectLst/>
                <a:latin typeface="Arial" panose="020B0604020202020204" pitchFamily="34" charset="0"/>
              </a:rPr>
              <a:t>sa</a:t>
            </a:r>
            <a:r>
              <a:rPr kumimoji="0" lang="en-US" altLang="en-US" sz="1400" b="0" i="1" u="none" strike="noStrike" cap="none" normalizeH="0" baseline="0" dirty="0">
                <a:ln>
                  <a:noFill/>
                </a:ln>
                <a:solidFill>
                  <a:schemeClr val="tx1"/>
                </a:solidFill>
                <a:effectLst/>
                <a:latin typeface="Arial" panose="020B0604020202020204" pitchFamily="34" charset="0"/>
              </a:rPr>
              <a:t> part </a:t>
            </a:r>
            <a:r>
              <a:rPr kumimoji="0" lang="en-US" altLang="en-US" sz="1400" b="0" i="1" u="none" strike="noStrike" cap="none" normalizeH="0" baseline="0" dirty="0" err="1">
                <a:ln>
                  <a:noFill/>
                </a:ln>
                <a:solidFill>
                  <a:schemeClr val="tx1"/>
                </a:solidFill>
                <a:effectLst/>
                <a:latin typeface="Arial" panose="020B0604020202020204" pitchFamily="34" charset="0"/>
              </a:rPr>
              <a:t>qu’il</a:t>
            </a:r>
            <a:r>
              <a:rPr kumimoji="0" lang="en-US" altLang="en-US" sz="1400" b="0" i="1" u="none" strike="noStrike" cap="none" normalizeH="0" baseline="0" dirty="0">
                <a:ln>
                  <a:noFill/>
                </a:ln>
                <a:solidFill>
                  <a:schemeClr val="tx1"/>
                </a:solidFill>
                <a:effectLst/>
                <a:latin typeface="Arial" panose="020B0604020202020204" pitchFamily="34" charset="0"/>
              </a:rPr>
              <a:t> </a:t>
            </a:r>
            <a:r>
              <a:rPr kumimoji="0" lang="en-US" altLang="en-US" sz="1400" b="0" i="1" u="none" strike="noStrike" cap="none" normalizeH="0" baseline="0" dirty="0" err="1">
                <a:ln>
                  <a:noFill/>
                </a:ln>
                <a:solidFill>
                  <a:schemeClr val="tx1"/>
                </a:solidFill>
                <a:effectLst/>
                <a:latin typeface="Arial" panose="020B0604020202020204" pitchFamily="34" charset="0"/>
              </a:rPr>
              <a:t>n’appliquerait</a:t>
            </a:r>
            <a:r>
              <a:rPr kumimoji="0" lang="en-US" altLang="en-US" sz="1400" b="0" i="1" u="none" strike="noStrike" cap="none" normalizeH="0" baseline="0" dirty="0">
                <a:ln>
                  <a:noFill/>
                </a:ln>
                <a:solidFill>
                  <a:schemeClr val="tx1"/>
                </a:solidFill>
                <a:effectLst/>
                <a:latin typeface="Arial" panose="020B0604020202020204" pitchFamily="34" charset="0"/>
              </a:rPr>
              <a:t> rien pendant la 75e </a:t>
            </a:r>
            <a:r>
              <a:rPr kumimoji="0" lang="en-US" altLang="en-US" sz="1400" b="0" i="1" u="none" strike="noStrike" cap="none" normalizeH="0" baseline="0" dirty="0" err="1">
                <a:ln>
                  <a:noFill/>
                </a:ln>
                <a:solidFill>
                  <a:schemeClr val="tx1"/>
                </a:solidFill>
                <a:effectLst/>
                <a:latin typeface="Arial" panose="020B0604020202020204" pitchFamily="34" charset="0"/>
              </a:rPr>
              <a:t>Conférence</a:t>
            </a:r>
            <a:r>
              <a:rPr kumimoji="0" lang="en-US" altLang="en-US" sz="1400" b="0" i="1" u="none" strike="noStrike" cap="none" normalizeH="0" baseline="0" dirty="0">
                <a:ln>
                  <a:noFill/>
                </a:ln>
                <a:solidFill>
                  <a:schemeClr val="tx1"/>
                </a:solidFill>
                <a:effectLst/>
                <a:latin typeface="Arial" panose="020B0604020202020204" pitchFamily="34" charset="0"/>
              </a:rPr>
              <a:t>, et </a:t>
            </a:r>
            <a:r>
              <a:rPr kumimoji="0" lang="en-US" altLang="en-US" sz="1400" b="0" i="1" u="none" strike="noStrike" cap="none" normalizeH="0" baseline="0" dirty="0" err="1">
                <a:ln>
                  <a:noFill/>
                </a:ln>
                <a:solidFill>
                  <a:schemeClr val="tx1"/>
                </a:solidFill>
                <a:effectLst/>
                <a:latin typeface="Arial" panose="020B0604020202020204" pitchFamily="34" charset="0"/>
              </a:rPr>
              <a:t>qu’on</a:t>
            </a:r>
            <a:r>
              <a:rPr kumimoji="0" lang="en-US" altLang="en-US" sz="1400" b="0" i="1" u="none" strike="noStrike" cap="none" normalizeH="0" baseline="0" dirty="0">
                <a:ln>
                  <a:noFill/>
                </a:ln>
                <a:solidFill>
                  <a:schemeClr val="tx1"/>
                </a:solidFill>
                <a:effectLst/>
                <a:latin typeface="Arial" panose="020B0604020202020204" pitchFamily="34" charset="0"/>
              </a:rPr>
              <a:t> </a:t>
            </a:r>
            <a:r>
              <a:rPr kumimoji="0" lang="en-US" altLang="en-US" sz="1400" b="0" i="1" u="none" strike="noStrike" cap="none" normalizeH="0" baseline="0" dirty="0" err="1">
                <a:ln>
                  <a:noFill/>
                </a:ln>
                <a:solidFill>
                  <a:schemeClr val="tx1"/>
                </a:solidFill>
                <a:effectLst/>
                <a:latin typeface="Arial" panose="020B0604020202020204" pitchFamily="34" charset="0"/>
              </a:rPr>
              <a:t>devait</a:t>
            </a:r>
            <a:r>
              <a:rPr kumimoji="0" lang="en-US" altLang="en-US" sz="1400" b="0" i="1" u="none" strike="noStrike" cap="none" normalizeH="0" baseline="0" dirty="0">
                <a:ln>
                  <a:noFill/>
                </a:ln>
                <a:solidFill>
                  <a:schemeClr val="tx1"/>
                </a:solidFill>
                <a:effectLst/>
                <a:latin typeface="Arial" panose="020B0604020202020204" pitchFamily="34" charset="0"/>
              </a:rPr>
              <a:t> </a:t>
            </a:r>
            <a:r>
              <a:rPr kumimoji="0" lang="en-US" altLang="en-US" sz="1400" b="0" i="1" u="none" strike="noStrike" cap="none" normalizeH="0" baseline="0" dirty="0" err="1">
                <a:ln>
                  <a:noFill/>
                </a:ln>
                <a:solidFill>
                  <a:schemeClr val="tx1"/>
                </a:solidFill>
                <a:effectLst/>
                <a:latin typeface="Arial" panose="020B0604020202020204" pitchFamily="34" charset="0"/>
              </a:rPr>
              <a:t>lui</a:t>
            </a:r>
            <a:r>
              <a:rPr kumimoji="0" lang="en-US" altLang="en-US" sz="1400" b="0" i="1" u="none" strike="noStrike" cap="none" normalizeH="0" baseline="0" dirty="0">
                <a:ln>
                  <a:noFill/>
                </a:ln>
                <a:solidFill>
                  <a:schemeClr val="tx1"/>
                </a:solidFill>
                <a:effectLst/>
                <a:latin typeface="Arial" panose="020B0604020202020204" pitchFamily="34" charset="0"/>
              </a:rPr>
              <a:t> faire </a:t>
            </a:r>
            <a:r>
              <a:rPr kumimoji="0" lang="en-US" altLang="en-US" sz="1400" b="0" i="1" u="none" strike="noStrike" cap="none" normalizeH="0" baseline="0" dirty="0" err="1">
                <a:ln>
                  <a:noFill/>
                </a:ln>
                <a:solidFill>
                  <a:schemeClr val="tx1"/>
                </a:solidFill>
                <a:effectLst/>
                <a:latin typeface="Arial" panose="020B0604020202020204" pitchFamily="34" charset="0"/>
              </a:rPr>
              <a:t>confiance</a:t>
            </a:r>
            <a:r>
              <a:rPr kumimoji="0" lang="en-US" altLang="en-US" sz="1400" b="0" i="1" u="none" strike="noStrike" cap="none" normalizeH="0" baseline="0" dirty="0">
                <a:ln>
                  <a:noFill/>
                </a:ln>
                <a:solidFill>
                  <a:schemeClr val="tx1"/>
                </a:solidFill>
                <a:effectLst/>
                <a:latin typeface="Arial" panose="020B0604020202020204" pitchFamily="34" charset="0"/>
              </a:rPr>
              <a:t>. </a:t>
            </a:r>
            <a:r>
              <a:rPr lang="en-CA" sz="1400" b="1" dirty="0"/>
              <a:t>Il a </a:t>
            </a:r>
            <a:r>
              <a:rPr lang="en-CA" sz="1400" b="1" dirty="0" err="1"/>
              <a:t>tenu</a:t>
            </a:r>
            <a:r>
              <a:rPr lang="en-CA" sz="1400" b="1" dirty="0"/>
              <a:t> parole :)</a:t>
            </a:r>
            <a:endParaRPr kumimoji="0" lang="en-US" altLang="en-US" sz="1400" b="1"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Students raising hands during a lecture">
            <a:extLst>
              <a:ext uri="{FF2B5EF4-FFF2-40B4-BE49-F238E27FC236}">
                <a16:creationId xmlns:a16="http://schemas.microsoft.com/office/drawing/2014/main" id="{6709A183-28EE-F420-F3EC-3D32966733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912" y="2420888"/>
            <a:ext cx="10287000" cy="3960440"/>
          </a:xfrm>
          <a:prstGeom prst="rect">
            <a:avLst/>
          </a:prstGeom>
        </p:spPr>
      </p:pic>
    </p:spTree>
    <p:extLst>
      <p:ext uri="{BB962C8B-B14F-4D97-AF65-F5344CB8AC3E}">
        <p14:creationId xmlns:p14="http://schemas.microsoft.com/office/powerpoint/2010/main" val="357206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9F2C-8E9B-A3F0-FFBA-CCDDDEBFE783}"/>
              </a:ext>
            </a:extLst>
          </p:cNvPr>
          <p:cNvSpPr txBox="1"/>
          <p:nvPr/>
        </p:nvSpPr>
        <p:spPr>
          <a:xfrm>
            <a:off x="117748" y="836712"/>
            <a:ext cx="12025336" cy="4801314"/>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d’annuler la résolution suivante, adoptée en 1986, portant sur les articles ayant reçu une majorité simple :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dirty="0"/>
          </a:p>
          <a:p>
            <a:endParaRPr lang="fr-FR" dirty="0"/>
          </a:p>
          <a:p>
            <a:r>
              <a:rPr lang="fr-FR" dirty="0"/>
              <a:t>« Qu’une recommandation d’un comité qui n’a pas reçu les deux tiers des votes requis pour devenir une résolution de la Conférence, mais a obtenu une majorité simple, devienne une suggestion et qu’elle soit soulignée comme telle dans le Rapport de la Conférence. » (Actes et Statuts)</a:t>
            </a:r>
          </a:p>
          <a:p>
            <a:r>
              <a:rPr lang="fr-FR" b="1" dirty="0"/>
              <a:t>Pour la remplacer par le texte suivant dont la formulation est plus claire :</a:t>
            </a:r>
          </a:p>
          <a:p>
            <a:r>
              <a:rPr lang="fr-FR" dirty="0"/>
              <a:t>« Les recommandations qui obtiennent une majorité simple, mais non l’unanimité substantielle, ne sont pas des mesures suggérées au Conseil des Services généraux, mais elles devraient être consignées dans le Rapport final à titre d’information et de contexte historique. » </a:t>
            </a:r>
            <a:r>
              <a:rPr lang="en-US" b="1" dirty="0">
                <a:solidFill>
                  <a:schemeClr val="tx2"/>
                </a:solidFill>
              </a:rPr>
              <a:t>ACCEPTÉ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qu’après la Conférence des Services généraux, le délégué remplaçant temporaire conserve l’accès à la plateforme </a:t>
            </a:r>
            <a:r>
              <a:rPr lang="fr-FR" dirty="0" err="1"/>
              <a:t>Onboard</a:t>
            </a:r>
            <a:r>
              <a:rPr lang="fr-FR" dirty="0"/>
              <a:t> jusqu’à la fin de l’année, à la discrétion du délégué régional en poste. </a:t>
            </a:r>
            <a:r>
              <a:rPr lang="en-US" b="1" dirty="0">
                <a:solidFill>
                  <a:schemeClr val="tx2"/>
                </a:solidFill>
              </a:rPr>
              <a:t>ACCEPTÉ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b="1" dirty="0"/>
          </a:p>
          <a:p>
            <a:endParaRPr lang="fr-FR" dirty="0"/>
          </a:p>
          <a:p>
            <a:pPr marL="285750" indent="-285750">
              <a:buFont typeface="Arial" panose="020B0604020202020204" pitchFamily="34" charset="0"/>
              <a:buChar char="•"/>
            </a:pPr>
            <a:r>
              <a:rPr lang="fr-FR" b="1" dirty="0"/>
              <a:t>Le comité a recommandé </a:t>
            </a:r>
            <a:r>
              <a:rPr lang="fr-FR" dirty="0"/>
              <a:t>qu’Anne </a:t>
            </a:r>
            <a:r>
              <a:rPr lang="fr-FR" dirty="0" err="1"/>
              <a:t>Blakeney</a:t>
            </a:r>
            <a:r>
              <a:rPr lang="fr-FR" dirty="0"/>
              <a:t>, déléguée adjointe de la Région 82, qui a été désignée par la Région, remplace temporairement Dwayne MacDonald à titre de membre de la Conférence de 2025. </a:t>
            </a:r>
            <a:r>
              <a:rPr lang="en-US" b="1" dirty="0">
                <a:solidFill>
                  <a:schemeClr val="tx2"/>
                </a:solidFill>
              </a:rPr>
              <a:t>ACCEPTÉ</a:t>
            </a:r>
            <a:endParaRPr lang="fr-CA" dirty="0"/>
          </a:p>
        </p:txBody>
      </p:sp>
    </p:spTree>
    <p:extLst>
      <p:ext uri="{BB962C8B-B14F-4D97-AF65-F5344CB8AC3E}">
        <p14:creationId xmlns:p14="http://schemas.microsoft.com/office/powerpoint/2010/main" val="93873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08CD424-70A0-9442-327F-480563C73BE1}"/>
              </a:ext>
            </a:extLst>
          </p:cNvPr>
          <p:cNvSpPr txBox="1"/>
          <p:nvPr/>
        </p:nvSpPr>
        <p:spPr>
          <a:xfrm>
            <a:off x="-1" y="116632"/>
            <a:ext cx="12188825" cy="6463308"/>
          </a:xfrm>
          <a:prstGeom prst="rect">
            <a:avLst/>
          </a:prstGeom>
          <a:noFill/>
        </p:spPr>
        <p:txBody>
          <a:bodyPr wrap="square" rtlCol="0">
            <a:spAutoFit/>
          </a:bodyPr>
          <a:lstStyle/>
          <a:p>
            <a:r>
              <a:rPr lang="fr-FR" b="1" dirty="0"/>
              <a:t>Le comité a discuté </a:t>
            </a:r>
            <a:r>
              <a:rPr lang="fr-FR" dirty="0"/>
              <a:t>du processus d’adoption des articles à la majorité simple et il a suggéré de consigner l’historique des recommandations non adoptées, qui ont obtenu une majorité simple, mais pas l’unanimité substantielle, dans le document</a:t>
            </a:r>
          </a:p>
          <a:p>
            <a:r>
              <a:rPr lang="fr-FR" dirty="0"/>
              <a:t>« Historique et principales recommandations » afin de fournir de l’information et le contexte aux futurs comités de la Conférence.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b="1" dirty="0">
              <a:solidFill>
                <a:schemeClr val="bg2">
                  <a:lumMod val="50000"/>
                </a:schemeClr>
              </a:solidFill>
            </a:endParaRPr>
          </a:p>
          <a:p>
            <a:endParaRPr lang="fr-FR" b="1" dirty="0">
              <a:solidFill>
                <a:schemeClr val="bg2">
                  <a:lumMod val="50000"/>
                </a:schemeClr>
              </a:solidFill>
            </a:endParaRPr>
          </a:p>
          <a:p>
            <a:r>
              <a:rPr lang="fr-FR" b="1" dirty="0"/>
              <a:t>Il a également discuté </a:t>
            </a:r>
            <a:r>
              <a:rPr lang="fr-FR" dirty="0"/>
              <a:t>de la possibilité que les articles permanents soient traités par les comités de la Conférence en dehors de la semaine de la Conférence. Il est d’avis que si l’on envisage de procéder ainsi, il faudrait examiner sérieusement les implications de l’article 9 des Statuts de la Conférence et en tenir compte dans tout projet de plan.</a:t>
            </a:r>
          </a:p>
          <a:p>
            <a:endParaRPr lang="fr-FR" dirty="0"/>
          </a:p>
          <a:p>
            <a:r>
              <a:rPr lang="fr-FR" b="1" dirty="0"/>
              <a:t>Il a examiné une demande </a:t>
            </a:r>
            <a:r>
              <a:rPr lang="fr-FR" dirty="0"/>
              <a:t>voulant qu’une super majorité des membres votants soit nécessaire pour modifier les textes des membres fondateurs et n’a pris aucune mesure. Il a souligné l’importance de ce sujet, mais a également indiqué qu’il serait utile de définir ce qui constitue les écrits des fondateurs avant d’élaborer une politique sur les exigences et les procédures de scrutin.</a:t>
            </a:r>
          </a:p>
          <a:p>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b="1" dirty="0"/>
          </a:p>
          <a:p>
            <a:endParaRPr lang="fr-FR" dirty="0"/>
          </a:p>
          <a:p>
            <a:r>
              <a:rPr lang="fr-FR" b="1" dirty="0"/>
              <a:t>Afin de fournir </a:t>
            </a:r>
            <a:r>
              <a:rPr lang="fr-FR" dirty="0"/>
              <a:t>des précisions sur les nuances entre les APOJ semblables qui portent sur des changements possibles aux écrits des fondateurs, qui ont été soumis aux Comités des Actes et Statuts et des Politiques et Admissions, les deux comités ont tenu une brève réunion au cours de la journée du mardi pour s’assurer de la fonction distincte de ces articles à l’ordre du jour et éviter les chevauchements ou les confusions possibles. </a:t>
            </a:r>
          </a:p>
          <a:p>
            <a:endParaRPr lang="fr-FR" dirty="0"/>
          </a:p>
          <a:p>
            <a:r>
              <a:rPr lang="fr-FR" b="1" dirty="0"/>
              <a:t>Avant d’approuver </a:t>
            </a:r>
            <a:r>
              <a:rPr lang="fr-FR" dirty="0"/>
              <a:t>une procédure d’examen des futurs changements possibles aux écrits des fondateurs, le comité a mentionné qu’on pourrait envisager un processus échelonné sur deux ans avant que la Conférence ne prenne une décision par vote, afin de donner davantage au Mouvement la possibilité de s’exprimer.</a:t>
            </a:r>
            <a:endParaRPr lang="fr-CA" dirty="0"/>
          </a:p>
          <a:p>
            <a:endParaRPr lang="fr-CA" dirty="0"/>
          </a:p>
        </p:txBody>
      </p:sp>
    </p:spTree>
    <p:extLst>
      <p:ext uri="{BB962C8B-B14F-4D97-AF65-F5344CB8AC3E}">
        <p14:creationId xmlns:p14="http://schemas.microsoft.com/office/powerpoint/2010/main" val="361582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77F05-F7CA-CE9D-3F2D-EF6E9030736B}"/>
            </a:ext>
          </a:extLst>
        </p:cNvPr>
        <p:cNvGrpSpPr/>
        <p:nvPr/>
      </p:nvGrpSpPr>
      <p:grpSpPr>
        <a:xfrm>
          <a:off x="0" y="0"/>
          <a:ext cx="0" cy="0"/>
          <a:chOff x="0" y="0"/>
          <a:chExt cx="0" cy="0"/>
        </a:xfrm>
      </p:grpSpPr>
      <p:pic>
        <p:nvPicPr>
          <p:cNvPr id="3" name="Picture 2" descr="Starry night and mountain ranges">
            <a:extLst>
              <a:ext uri="{FF2B5EF4-FFF2-40B4-BE49-F238E27FC236}">
                <a16:creationId xmlns:a16="http://schemas.microsoft.com/office/drawing/2014/main" id="{85AFC25F-CDD0-1B15-5767-A89D3D5039BE}"/>
              </a:ext>
            </a:extLst>
          </p:cNvPr>
          <p:cNvPicPr>
            <a:picLocks noChangeAspect="1"/>
          </p:cNvPicPr>
          <p:nvPr/>
        </p:nvPicPr>
        <p:blipFill>
          <a:blip r:embed="rId2" cstate="print">
            <a:extLst>
              <a:ext uri="{28A0092B-C50C-407E-A947-70E740481C1C}">
                <a14:useLocalDpi xmlns:a14="http://schemas.microsoft.com/office/drawing/2010/main" val="0"/>
              </a:ext>
            </a:extLst>
          </a:blip>
          <a:srcRect t="15708"/>
          <a:stretch>
            <a:fillRect/>
          </a:stretch>
        </p:blipFill>
        <p:spPr>
          <a:xfrm>
            <a:off x="20" y="10"/>
            <a:ext cx="12188805" cy="6857990"/>
          </a:xfrm>
          <a:prstGeom prst="ellipse">
            <a:avLst/>
          </a:prstGeom>
          <a:ln w="63500" cap="rnd">
            <a:solidFill>
              <a:srgbClr val="333333"/>
            </a:solid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5B64BBC7-EA6E-513D-DD13-3BE46E81917F}"/>
              </a:ext>
            </a:extLst>
          </p:cNvPr>
          <p:cNvSpPr txBox="1"/>
          <p:nvPr/>
        </p:nvSpPr>
        <p:spPr>
          <a:xfrm>
            <a:off x="2349996" y="1412776"/>
            <a:ext cx="7200800" cy="769441"/>
          </a:xfrm>
          <a:prstGeom prst="rect">
            <a:avLst/>
          </a:prstGeom>
          <a:noFill/>
        </p:spPr>
        <p:txBody>
          <a:bodyPr wrap="square" rtlCol="0">
            <a:spAutoFit/>
          </a:bodyPr>
          <a:lstStyle/>
          <a:p>
            <a:pPr algn="ctr"/>
            <a:r>
              <a:rPr lang="fr-FR" sz="4400" dirty="0">
                <a:solidFill>
                  <a:schemeClr val="bg1"/>
                </a:solidFill>
                <a:latin typeface="Agency FB" panose="020B0503020202020204" pitchFamily="34" charset="0"/>
              </a:rPr>
              <a:t>FIN DE LA JOURNÉE 5</a:t>
            </a:r>
            <a:endParaRPr lang="fr-CA" sz="4400" dirty="0">
              <a:solidFill>
                <a:schemeClr val="bg1"/>
              </a:solidFill>
              <a:latin typeface="Agency FB" panose="020B0503020202020204" pitchFamily="34" charset="0"/>
            </a:endParaRPr>
          </a:p>
        </p:txBody>
      </p:sp>
      <p:sp>
        <p:nvSpPr>
          <p:cNvPr id="2" name="TextBox 1">
            <a:extLst>
              <a:ext uri="{FF2B5EF4-FFF2-40B4-BE49-F238E27FC236}">
                <a16:creationId xmlns:a16="http://schemas.microsoft.com/office/drawing/2014/main" id="{9233FEEF-740A-FF7B-519C-E986C98C5CA9}"/>
              </a:ext>
            </a:extLst>
          </p:cNvPr>
          <p:cNvSpPr txBox="1"/>
          <p:nvPr/>
        </p:nvSpPr>
        <p:spPr>
          <a:xfrm>
            <a:off x="4537509" y="2636912"/>
            <a:ext cx="2866490" cy="646331"/>
          </a:xfrm>
          <a:prstGeom prst="rect">
            <a:avLst/>
          </a:prstGeom>
          <a:noFill/>
        </p:spPr>
        <p:txBody>
          <a:bodyPr wrap="none" rtlCol="0">
            <a:spAutoFit/>
          </a:bodyPr>
          <a:lstStyle/>
          <a:p>
            <a:r>
              <a:rPr kumimoji="0" lang="en-US" altLang="en-US" sz="1800" b="1" i="0" u="none" strike="noStrike" cap="none" normalizeH="0" baseline="0" dirty="0" err="1">
                <a:ln>
                  <a:noFill/>
                </a:ln>
                <a:solidFill>
                  <a:schemeClr val="bg1"/>
                </a:solidFill>
                <a:effectLst/>
                <a:latin typeface="Agency FB" panose="020B0503020202020204" pitchFamily="34" charset="0"/>
              </a:rPr>
              <a:t>Période</a:t>
            </a:r>
            <a:r>
              <a:rPr kumimoji="0" lang="en-US" altLang="en-US" sz="1800" b="1" i="0" u="none" strike="noStrike" cap="none" normalizeH="0" baseline="0" dirty="0">
                <a:ln>
                  <a:noFill/>
                </a:ln>
                <a:solidFill>
                  <a:schemeClr val="bg1"/>
                </a:solidFill>
                <a:effectLst/>
                <a:latin typeface="Agency FB" panose="020B0503020202020204" pitchFamily="34" charset="0"/>
              </a:rPr>
              <a:t> de questions – 10 minutes</a:t>
            </a:r>
          </a:p>
          <a:p>
            <a:endParaRPr lang="fr-CA" dirty="0"/>
          </a:p>
        </p:txBody>
      </p:sp>
    </p:spTree>
    <p:extLst>
      <p:ext uri="{BB962C8B-B14F-4D97-AF65-F5344CB8AC3E}">
        <p14:creationId xmlns:p14="http://schemas.microsoft.com/office/powerpoint/2010/main" val="103046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0C6FE-3CE7-071C-E8B4-FF93320A234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91944A4-85F1-61B8-11D2-B1C4A9C0AB83}"/>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A4463B2D-5DD7-C100-9441-881E14EE1C09}"/>
              </a:ext>
            </a:extLst>
          </p:cNvPr>
          <p:cNvSpPr>
            <a:spLocks noGrp="1"/>
          </p:cNvSpPr>
          <p:nvPr>
            <p:ph type="subTitle" idx="1"/>
          </p:nvPr>
        </p:nvSpPr>
        <p:spPr>
          <a:xfrm>
            <a:off x="0" y="4046300"/>
            <a:ext cx="4772000" cy="1974988"/>
          </a:xfrm>
        </p:spPr>
        <p:txBody>
          <a:bodyPr>
            <a:normAutofit lnSpcReduction="10000"/>
          </a:bodyPr>
          <a:lstStyle/>
          <a:p>
            <a:r>
              <a:rPr lang="fr-FR" sz="1800" b="1" dirty="0">
                <a:solidFill>
                  <a:schemeClr val="tx2"/>
                </a:solidFill>
              </a:rPr>
              <a:t>Le Comité des Archives de la Conférence s’est réuni séparément après la réunion</a:t>
            </a:r>
          </a:p>
          <a:p>
            <a:r>
              <a:rPr lang="fr-FR" sz="1800" b="1" dirty="0">
                <a:solidFill>
                  <a:schemeClr val="tx2"/>
                </a:solidFill>
              </a:rPr>
              <a:t>conjointe avec le Comité du Conseil pour les Archives le 30 avril 2025. Le comité a</a:t>
            </a:r>
          </a:p>
          <a:p>
            <a:r>
              <a:rPr lang="fr-FR" sz="1800" b="1" dirty="0">
                <a:solidFill>
                  <a:schemeClr val="tx2"/>
                </a:solidFill>
              </a:rPr>
              <a:t>accepté le rapport du comité du Conseil et n’a formulé aucune recommandation.</a:t>
            </a:r>
          </a:p>
          <a:p>
            <a:endParaRPr lang="fr-FR" sz="1800" b="1" dirty="0">
              <a:solidFill>
                <a:schemeClr val="tx2"/>
              </a:solidFill>
            </a:endParaRP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1 page </a:t>
            </a:r>
          </a:p>
          <a:p>
            <a:endParaRPr lang="en-US" sz="1800" b="1" dirty="0">
              <a:solidFill>
                <a:schemeClr val="tx2"/>
              </a:solidFill>
            </a:endParaRPr>
          </a:p>
        </p:txBody>
      </p:sp>
      <p:sp>
        <p:nvSpPr>
          <p:cNvPr id="3" name="TextBox 2">
            <a:extLst>
              <a:ext uri="{FF2B5EF4-FFF2-40B4-BE49-F238E27FC236}">
                <a16:creationId xmlns:a16="http://schemas.microsoft.com/office/drawing/2014/main" id="{A45EEDA9-1110-3D95-9F2D-D7F3B9DC90F2}"/>
              </a:ext>
            </a:extLst>
          </p:cNvPr>
          <p:cNvSpPr txBox="1"/>
          <p:nvPr/>
        </p:nvSpPr>
        <p:spPr>
          <a:xfrm>
            <a:off x="0" y="260648"/>
            <a:ext cx="4772000" cy="2308324"/>
          </a:xfrm>
          <a:prstGeom prst="rect">
            <a:avLst/>
          </a:prstGeom>
          <a:noFill/>
        </p:spPr>
        <p:txBody>
          <a:bodyPr wrap="square">
            <a:spAutoFit/>
          </a:bodyPr>
          <a:lstStyle/>
          <a:p>
            <a:r>
              <a:rPr lang="fr-FR" sz="4800" dirty="0">
                <a:solidFill>
                  <a:schemeClr val="accent1"/>
                </a:solidFill>
                <a:latin typeface="+mj-lt"/>
                <a:ea typeface="+mj-ea"/>
                <a:cs typeface="+mj-cs"/>
              </a:rPr>
              <a:t>Comité des Archives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185786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EC3A92-187E-1654-548D-C6A80B0C7130}"/>
              </a:ext>
            </a:extLst>
          </p:cNvPr>
          <p:cNvSpPr txBox="1"/>
          <p:nvPr/>
        </p:nvSpPr>
        <p:spPr>
          <a:xfrm>
            <a:off x="189756" y="332656"/>
            <a:ext cx="11881320" cy="3693319"/>
          </a:xfrm>
          <a:prstGeom prst="rect">
            <a:avLst/>
          </a:prstGeom>
          <a:noFill/>
        </p:spPr>
        <p:txBody>
          <a:bodyPr wrap="square" rtlCol="0">
            <a:spAutoFit/>
          </a:bodyPr>
          <a:lstStyle/>
          <a:p>
            <a:r>
              <a:rPr lang="fr-FR" dirty="0"/>
              <a:t>Le comité a  accepté le rapport du comité du Conseil et n’a formulé aucune recommandation.</a:t>
            </a:r>
          </a:p>
          <a:p>
            <a:endParaRPr lang="fr-FR" dirty="0"/>
          </a:p>
          <a:p>
            <a:r>
              <a:rPr lang="fr-FR" dirty="0"/>
              <a:t>Sujet étudié par le comité :</a:t>
            </a:r>
          </a:p>
          <a:p>
            <a:endParaRPr lang="fr-FR" dirty="0"/>
          </a:p>
          <a:p>
            <a:r>
              <a:rPr lang="fr-FR" dirty="0"/>
              <a:t>Le comité a reçu un rapport verbal de l’archiviste du BSG sur l’état des modifications que le Comité des Archives de la Conférence de 2024 a proposées au Manuel des Archives. Nous mettrons ces révisions en œuvre pour la prochaine</a:t>
            </a:r>
          </a:p>
          <a:p>
            <a:r>
              <a:rPr lang="fr-FR" dirty="0"/>
              <a:t>impression du Manuel des Archives. Nous ajouterons également :</a:t>
            </a:r>
          </a:p>
          <a:p>
            <a:endParaRPr lang="fr-FR" dirty="0"/>
          </a:p>
          <a:p>
            <a:r>
              <a:rPr lang="fr-FR" dirty="0"/>
              <a:t>Des révisions récentes aux politiques et procédures, comme le formulaire de l’acte de donation, la catégorisation des « documents d’archives en vue de leur accès et utilisation », et autres mises à jour semblables.</a:t>
            </a:r>
          </a:p>
          <a:p>
            <a:endParaRPr lang="fr-FR" dirty="0"/>
          </a:p>
          <a:p>
            <a:r>
              <a:rPr lang="fr-FR" dirty="0"/>
              <a:t>Le comité a également suggéré au Département des Archives du BSG d’envisager une réorganisation des différentes parties, ce qui fluidifiera la lecture générale du contenu du Manuel.</a:t>
            </a:r>
            <a:endParaRPr lang="fr-CA" dirty="0"/>
          </a:p>
        </p:txBody>
      </p:sp>
      <p:pic>
        <p:nvPicPr>
          <p:cNvPr id="6" name="Picture 5" descr="Files on shelves">
            <a:extLst>
              <a:ext uri="{FF2B5EF4-FFF2-40B4-BE49-F238E27FC236}">
                <a16:creationId xmlns:a16="http://schemas.microsoft.com/office/drawing/2014/main" id="{EE7F699B-5D91-8D86-7263-C0179B1DB8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88" y="4149080"/>
            <a:ext cx="11377264" cy="2564904"/>
          </a:xfrm>
          <a:prstGeom prst="rect">
            <a:avLst/>
          </a:prstGeom>
        </p:spPr>
      </p:pic>
    </p:spTree>
    <p:extLst>
      <p:ext uri="{BB962C8B-B14F-4D97-AF65-F5344CB8AC3E}">
        <p14:creationId xmlns:p14="http://schemas.microsoft.com/office/powerpoint/2010/main" val="27206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2C0D-ECFC-DC2A-688B-10659D97F56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A9FD4EC-AB42-D2E9-88EF-85785C77E9D1}"/>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F107931B-BE3C-966B-3F54-BFCCEF8ECFDD}"/>
              </a:ext>
            </a:extLst>
          </p:cNvPr>
          <p:cNvSpPr>
            <a:spLocks noGrp="1"/>
          </p:cNvSpPr>
          <p:nvPr>
            <p:ph type="subTitle" idx="1"/>
          </p:nvPr>
        </p:nvSpPr>
        <p:spPr>
          <a:xfrm>
            <a:off x="0" y="4293096"/>
            <a:ext cx="4870276" cy="2564904"/>
          </a:xfrm>
        </p:spPr>
        <p:txBody>
          <a:bodyPr>
            <a:normAutofit/>
          </a:bodyPr>
          <a:lstStyle/>
          <a:p>
            <a:r>
              <a:rPr lang="fr-FR" sz="1800" b="1" dirty="0">
                <a:solidFill>
                  <a:schemeClr val="tx2"/>
                </a:solidFill>
              </a:rPr>
              <a:t>Le Comité des Congrès internationaux/Forums territoriaux de la Conférence s’est réuni</a:t>
            </a:r>
          </a:p>
          <a:p>
            <a:r>
              <a:rPr lang="fr-FR" sz="1800" b="1" dirty="0">
                <a:solidFill>
                  <a:schemeClr val="tx2"/>
                </a:solidFill>
              </a:rPr>
              <a:t>séparément après la réunion conjointe avec le Comité du Conseil pour les Congrès</a:t>
            </a:r>
          </a:p>
          <a:p>
            <a:r>
              <a:rPr lang="fr-FR" sz="1800" b="1" dirty="0">
                <a:solidFill>
                  <a:schemeClr val="tx2"/>
                </a:solidFill>
              </a:rPr>
              <a:t>internationaux/Forums territoriaux le 26 mars 2025 (par vidéoconférence). Le comité a</a:t>
            </a:r>
          </a:p>
          <a:p>
            <a:r>
              <a:rPr lang="fr-FR" sz="1800" b="1" dirty="0">
                <a:solidFill>
                  <a:schemeClr val="tx2"/>
                </a:solidFill>
              </a:rPr>
              <a:t>accepté le rapport du comité du Conseil et a étudié les articles à l’ordre du jour suivants :</a:t>
            </a:r>
          </a:p>
          <a:p>
            <a:endParaRPr lang="fr-FR" sz="1800" b="1" dirty="0">
              <a:solidFill>
                <a:schemeClr val="tx2"/>
              </a:solidFill>
            </a:endParaRP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3 pages </a:t>
            </a:r>
          </a:p>
          <a:p>
            <a:endParaRPr lang="en-US" sz="1800" b="1" dirty="0">
              <a:solidFill>
                <a:schemeClr val="tx2"/>
              </a:solidFill>
            </a:endParaRPr>
          </a:p>
        </p:txBody>
      </p:sp>
      <p:sp>
        <p:nvSpPr>
          <p:cNvPr id="3" name="TextBox 2">
            <a:extLst>
              <a:ext uri="{FF2B5EF4-FFF2-40B4-BE49-F238E27FC236}">
                <a16:creationId xmlns:a16="http://schemas.microsoft.com/office/drawing/2014/main" id="{FF2EACFA-9993-8210-4818-641818237A2D}"/>
              </a:ext>
            </a:extLst>
          </p:cNvPr>
          <p:cNvSpPr txBox="1"/>
          <p:nvPr/>
        </p:nvSpPr>
        <p:spPr>
          <a:xfrm>
            <a:off x="0" y="260648"/>
            <a:ext cx="4772000" cy="3785652"/>
          </a:xfrm>
          <a:prstGeom prst="rect">
            <a:avLst/>
          </a:prstGeom>
          <a:noFill/>
        </p:spPr>
        <p:txBody>
          <a:bodyPr wrap="square">
            <a:spAutoFit/>
          </a:bodyPr>
          <a:lstStyle/>
          <a:p>
            <a:r>
              <a:rPr lang="fr-FR" sz="4800" dirty="0">
                <a:solidFill>
                  <a:schemeClr val="accent1"/>
                </a:solidFill>
                <a:latin typeface="+mj-lt"/>
                <a:ea typeface="+mj-ea"/>
                <a:cs typeface="+mj-cs"/>
              </a:rPr>
              <a:t>Comité des Congrès internationaux/Forums territoriaux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190575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6CB7BA-043B-47B8-CE72-03B9CA1DE1E3}"/>
              </a:ext>
            </a:extLst>
          </p:cNvPr>
          <p:cNvSpPr txBox="1"/>
          <p:nvPr/>
        </p:nvSpPr>
        <p:spPr>
          <a:xfrm>
            <a:off x="0" y="116632"/>
            <a:ext cx="12188825" cy="7017306"/>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d’ajouter le passage suivant à la composition, portée et procédure du comité des CI/FT, dans la section « Composition » :</a:t>
            </a:r>
          </a:p>
          <a:p>
            <a:endParaRPr lang="fr-FR" dirty="0"/>
          </a:p>
          <a:p>
            <a:r>
              <a:rPr lang="fr-FR" dirty="0"/>
              <a:t>« Le nouveau président et président adjoint sont élus par vote par écrit lors de la dernière réunion du comité pendant la Conférence. Ces personnes doivent faire partie du Panel entrant et prennent leurs fonctions immédiatement après la Conférence. » </a:t>
            </a:r>
            <a:r>
              <a:rPr lang="en-US" b="1" dirty="0">
                <a:solidFill>
                  <a:schemeClr val="tx2"/>
                </a:solidFill>
              </a:rPr>
              <a:t>ACCEPTÉ</a:t>
            </a:r>
            <a:endParaRPr lang="fr-FR" dirty="0"/>
          </a:p>
          <a:p>
            <a:endParaRPr lang="fr-FR" dirty="0"/>
          </a:p>
          <a:p>
            <a:r>
              <a:rPr lang="fr-FR" b="1" dirty="0"/>
              <a:t>Autres sujets étudiés par le comité :</a:t>
            </a:r>
          </a:p>
          <a:p>
            <a:endParaRPr lang="fr-FR" b="1" dirty="0"/>
          </a:p>
          <a:p>
            <a:r>
              <a:rPr lang="fr-FR" dirty="0"/>
              <a:t>Le comité a reçu des renseignements sur le Congrès international de 2025, notamment :  Plus de 31 000 personnes sont pour l’instant inscrites au Congrès. En se basant sur les tendances hebdomadaires actuelles des inscriptions, à 60 jours de l’événement, on estime que 35 000 personnes participeront au Congrès international. Les rapports ont présenté certaines raisons qui influent sur la décision de participer : l’hébergement, les dépenses pour le déplacement, ainsi que les inquiétudes pour passer la frontière.</a:t>
            </a:r>
          </a:p>
          <a:p>
            <a:endParaRPr lang="fr-FR" dirty="0"/>
          </a:p>
          <a:p>
            <a:r>
              <a:rPr lang="fr-FR" dirty="0"/>
              <a:t>Les préparatifs sont en place pour la diffusion protégée par l’anonymat, après l’événement, de la cérémonie des drapeaux du vendredi soir.</a:t>
            </a:r>
          </a:p>
          <a:p>
            <a:endParaRPr lang="fr-FR" dirty="0"/>
          </a:p>
          <a:p>
            <a:r>
              <a:rPr lang="fr-FR" dirty="0"/>
              <a:t>L’application du Congrès sera lancée en mai 2025 et téléchargeable sur les appareils mobiles.</a:t>
            </a:r>
          </a:p>
          <a:p>
            <a:endParaRPr lang="fr-FR" dirty="0"/>
          </a:p>
          <a:p>
            <a:r>
              <a:rPr lang="fr-FR" dirty="0"/>
              <a:t>Le comité a examiné le rapport sur la création d’une nouvelle déclaration à adopter lors du Congrès international de 2030. Le comité soutient pleinement l’idée mise en avant par le Comité du Conseil pour les CI/FT de créer une déclaration en lien</a:t>
            </a:r>
          </a:p>
          <a:p>
            <a:r>
              <a:rPr lang="fr-FR" dirty="0"/>
              <a:t>avec notre Troisième Legs de service et la participation du Mouvement dans la conscience de groupe des Alcooliques anonymes, saluant les voix et les actions individuelles qui aident à définir notre sagesse collective. </a:t>
            </a:r>
            <a:r>
              <a:rPr lang="en-US" altLang="en-US" b="1" dirty="0" err="1">
                <a:solidFill>
                  <a:schemeClr val="bg2">
                    <a:lumMod val="50000"/>
                  </a:schemeClr>
                </a:solidFill>
              </a:rPr>
              <a:t>Discuté</a:t>
            </a:r>
            <a:r>
              <a:rPr lang="en-US" altLang="en-US" b="1" dirty="0">
                <a:solidFill>
                  <a:schemeClr val="bg2">
                    <a:lumMod val="50000"/>
                  </a:schemeClr>
                </a:solidFill>
              </a:rPr>
              <a:t> </a:t>
            </a:r>
            <a:r>
              <a:rPr lang="en-US" altLang="en-US" b="1" dirty="0" err="1">
                <a:solidFill>
                  <a:schemeClr val="bg2">
                    <a:lumMod val="50000"/>
                  </a:schemeClr>
                </a:solidFill>
              </a:rPr>
              <a:t>lors</a:t>
            </a:r>
            <a:r>
              <a:rPr lang="en-US" altLang="en-US" b="1" dirty="0">
                <a:solidFill>
                  <a:schemeClr val="bg2">
                    <a:lumMod val="50000"/>
                  </a:schemeClr>
                </a:solidFill>
              </a:rPr>
              <a:t> de la </a:t>
            </a:r>
            <a:r>
              <a:rPr lang="en-US" altLang="en-US" b="1" dirty="0" err="1">
                <a:solidFill>
                  <a:schemeClr val="bg2">
                    <a:lumMod val="50000"/>
                  </a:schemeClr>
                </a:solidFill>
              </a:rPr>
              <a:t>pré</a:t>
            </a:r>
            <a:r>
              <a:rPr lang="en-US" altLang="en-US" b="1" dirty="0">
                <a:solidFill>
                  <a:schemeClr val="bg2">
                    <a:lumMod val="50000"/>
                  </a:schemeClr>
                </a:solidFill>
              </a:rPr>
              <a:t>-conference</a:t>
            </a:r>
            <a:endParaRPr lang="fr-FR" dirty="0"/>
          </a:p>
          <a:p>
            <a:endParaRPr lang="fr-CA" dirty="0"/>
          </a:p>
        </p:txBody>
      </p:sp>
    </p:spTree>
    <p:extLst>
      <p:ext uri="{BB962C8B-B14F-4D97-AF65-F5344CB8AC3E}">
        <p14:creationId xmlns:p14="http://schemas.microsoft.com/office/powerpoint/2010/main" val="429037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F2665-67C2-83CE-B1FF-649DEA692F3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CE6D6FF-FB6C-F0F7-C497-4D80833209E2}"/>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0059E547-C17F-2B9B-E786-1C9EDE898FE7}"/>
              </a:ext>
            </a:extLst>
          </p:cNvPr>
          <p:cNvSpPr>
            <a:spLocks noGrp="1"/>
          </p:cNvSpPr>
          <p:nvPr>
            <p:ph type="subTitle" idx="1"/>
          </p:nvPr>
        </p:nvSpPr>
        <p:spPr>
          <a:xfrm>
            <a:off x="0" y="3933056"/>
            <a:ext cx="4870276" cy="1872208"/>
          </a:xfrm>
        </p:spPr>
        <p:txBody>
          <a:bodyPr>
            <a:normAutofit fontScale="92500" lnSpcReduction="20000"/>
          </a:bodyPr>
          <a:lstStyle/>
          <a:p>
            <a:r>
              <a:rPr lang="fr-FR" sz="1800" b="1" dirty="0">
                <a:solidFill>
                  <a:schemeClr val="tx2"/>
                </a:solidFill>
              </a:rPr>
              <a:t>Le Comité de l’Information publique (IP) de la Conférence s’est réuni séparément à</a:t>
            </a:r>
          </a:p>
          <a:p>
            <a:r>
              <a:rPr lang="fr-FR" sz="1800" b="1" dirty="0">
                <a:solidFill>
                  <a:schemeClr val="tx2"/>
                </a:solidFill>
              </a:rPr>
              <a:t>trois reprises, après la réunion conjointe avec le Comité du Conseil pour l’IP, tenue le</a:t>
            </a:r>
          </a:p>
          <a:p>
            <a:r>
              <a:rPr lang="fr-FR" sz="1800" b="1" dirty="0">
                <a:solidFill>
                  <a:schemeClr val="tx2"/>
                </a:solidFill>
              </a:rPr>
              <a:t>7 avril 2025 par vidéoconférence. Le comité a accepté le rapport du comité du Conseil et</a:t>
            </a:r>
          </a:p>
          <a:p>
            <a:r>
              <a:rPr lang="fr-FR" sz="1800" b="1" dirty="0">
                <a:solidFill>
                  <a:schemeClr val="tx2"/>
                </a:solidFill>
              </a:rPr>
              <a:t>examiné les articles à l’ordre du jour suivants :</a:t>
            </a:r>
          </a:p>
          <a:p>
            <a:endParaRPr lang="fr-FR" sz="1800" b="1" dirty="0">
              <a:solidFill>
                <a:schemeClr val="tx2"/>
              </a:solidFill>
            </a:endParaRPr>
          </a:p>
          <a:p>
            <a:r>
              <a:rPr lang="en-US" altLang="en-US" sz="1800" b="1" dirty="0">
                <a:solidFill>
                  <a:schemeClr val="tx2"/>
                </a:solidFill>
              </a:rPr>
              <a:t>Rapport du </a:t>
            </a:r>
            <a:r>
              <a:rPr lang="en-US" altLang="en-US" sz="1800" b="1" dirty="0" err="1">
                <a:solidFill>
                  <a:schemeClr val="tx2"/>
                </a:solidFill>
              </a:rPr>
              <a:t>comité</a:t>
            </a:r>
            <a:r>
              <a:rPr lang="en-US" altLang="en-US" sz="1800" b="1" dirty="0">
                <a:solidFill>
                  <a:schemeClr val="tx2"/>
                </a:solidFill>
              </a:rPr>
              <a:t> 8 pages </a:t>
            </a:r>
          </a:p>
          <a:p>
            <a:endParaRPr lang="en-US" sz="1800" b="1" dirty="0">
              <a:solidFill>
                <a:schemeClr val="tx2"/>
              </a:solidFill>
            </a:endParaRPr>
          </a:p>
        </p:txBody>
      </p:sp>
      <p:sp>
        <p:nvSpPr>
          <p:cNvPr id="3" name="TextBox 2">
            <a:extLst>
              <a:ext uri="{FF2B5EF4-FFF2-40B4-BE49-F238E27FC236}">
                <a16:creationId xmlns:a16="http://schemas.microsoft.com/office/drawing/2014/main" id="{CE3EFFAD-A31F-A850-18DD-FC23BFE30AA0}"/>
              </a:ext>
            </a:extLst>
          </p:cNvPr>
          <p:cNvSpPr txBox="1"/>
          <p:nvPr/>
        </p:nvSpPr>
        <p:spPr>
          <a:xfrm>
            <a:off x="0" y="260648"/>
            <a:ext cx="4870276" cy="3046988"/>
          </a:xfrm>
          <a:prstGeom prst="rect">
            <a:avLst/>
          </a:prstGeom>
          <a:noFill/>
        </p:spPr>
        <p:txBody>
          <a:bodyPr wrap="square">
            <a:spAutoFit/>
          </a:bodyPr>
          <a:lstStyle/>
          <a:p>
            <a:r>
              <a:rPr lang="fr-FR" sz="4800" dirty="0">
                <a:solidFill>
                  <a:schemeClr val="accent1"/>
                </a:solidFill>
                <a:latin typeface="+mj-lt"/>
                <a:ea typeface="+mj-ea"/>
                <a:cs typeface="+mj-cs"/>
              </a:rPr>
              <a:t>Comité de l’Information publique de la Conférence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73807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16DF24-5B8B-0855-232D-A6A5B156A539}"/>
              </a:ext>
            </a:extLst>
          </p:cNvPr>
          <p:cNvSpPr txBox="1"/>
          <p:nvPr/>
        </p:nvSpPr>
        <p:spPr>
          <a:xfrm>
            <a:off x="1" y="0"/>
            <a:ext cx="12188824" cy="4801314"/>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la politique sur les médias sociaux d’</a:t>
            </a:r>
            <a:r>
              <a:rPr lang="fr-FR" dirty="0" err="1"/>
              <a:t>Alcoholics</a:t>
            </a:r>
            <a:r>
              <a:rPr lang="fr-FR" dirty="0"/>
              <a:t> Anonymous World Services (AAWS), actuellement à l’étude, soit présentée au Comité de l’IP de la Conférence de 2026 pour approbation avant sa mise en œuvre.</a:t>
            </a:r>
          </a:p>
          <a:p>
            <a:r>
              <a:rPr lang="fr-FR" b="1" dirty="0">
                <a:solidFill>
                  <a:schemeClr val="tx2"/>
                </a:solidFill>
              </a:rPr>
              <a:t>       ECHOUÉ</a:t>
            </a:r>
          </a:p>
          <a:p>
            <a:endParaRPr lang="fr-FR" dirty="0"/>
          </a:p>
          <a:p>
            <a:pPr marL="285750" indent="-285750">
              <a:buFont typeface="Arial" panose="020B0604020202020204" pitchFamily="34" charset="0"/>
              <a:buChar char="•"/>
            </a:pPr>
            <a:r>
              <a:rPr lang="fr-FR" b="1" dirty="0"/>
              <a:t>Le comité a recommandé </a:t>
            </a:r>
            <a:r>
              <a:rPr lang="fr-FR" dirty="0"/>
              <a:t>que le Comité du Conseil pour l’IP élabore un plan permettant d’accepter du contenu généré par des membres de moins de 18 ans, en tenant compte des éventuelles questions de responsabilité légale. Le comité a demandé qu’un rapport de progrès ou un projet de plan soit présenté au Comité de l’IP de la Conférence de 2026. </a:t>
            </a:r>
            <a:r>
              <a:rPr lang="fr-FR" b="1" dirty="0">
                <a:solidFill>
                  <a:schemeClr val="tx2"/>
                </a:solidFill>
              </a:rPr>
              <a:t>ECHOUÉ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que la révision des MIP vidéo par le Comité du Conseil pour l’IP se fasse désormais tous les cinq ans à compter de la date de diffusion de chaque vidéo. La révision des MIP audio devrait suivre la même fréquence. </a:t>
            </a:r>
            <a:r>
              <a:rPr lang="en-US" b="1" dirty="0">
                <a:solidFill>
                  <a:schemeClr val="tx2"/>
                </a:solidFill>
              </a:rPr>
              <a:t>ACCEPTÉ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que trois vidéos produites par le Conseil des Services généraux des Alcooliques anonymes d’Australie (« Are </a:t>
            </a:r>
            <a:r>
              <a:rPr lang="fr-FR" dirty="0" err="1"/>
              <a:t>you</a:t>
            </a:r>
            <a:r>
              <a:rPr lang="fr-FR" dirty="0"/>
              <a:t> </a:t>
            </a:r>
            <a:r>
              <a:rPr lang="fr-FR" dirty="0" err="1"/>
              <a:t>risking</a:t>
            </a:r>
            <a:r>
              <a:rPr lang="fr-FR" dirty="0"/>
              <a:t> </a:t>
            </a:r>
            <a:r>
              <a:rPr lang="fr-FR" dirty="0" err="1"/>
              <a:t>your</a:t>
            </a:r>
            <a:r>
              <a:rPr lang="fr-FR" dirty="0"/>
              <a:t> job? » [Risquez-vous votre emploi?], « Are </a:t>
            </a:r>
            <a:r>
              <a:rPr lang="fr-FR" dirty="0" err="1"/>
              <a:t>you</a:t>
            </a:r>
            <a:r>
              <a:rPr lang="fr-FR" dirty="0"/>
              <a:t> a danger to </a:t>
            </a:r>
            <a:r>
              <a:rPr lang="fr-FR" dirty="0" err="1"/>
              <a:t>your</a:t>
            </a:r>
            <a:r>
              <a:rPr lang="fr-FR" dirty="0"/>
              <a:t> </a:t>
            </a:r>
            <a:r>
              <a:rPr lang="fr-FR" dirty="0" err="1"/>
              <a:t>family</a:t>
            </a:r>
            <a:r>
              <a:rPr lang="fr-FR" dirty="0"/>
              <a:t>? » [Êtes-vous un danger pour votre famille?] et Cham-pain [Champagne amer]) soient adaptées par AAWS pour diffusion sur les plateformes médiatiques aux États-Unis et au Canada. </a:t>
            </a:r>
            <a:r>
              <a:rPr lang="en-US" b="1" dirty="0">
                <a:solidFill>
                  <a:schemeClr val="tx2"/>
                </a:solidFill>
              </a:rPr>
              <a:t>ACCEPTÉ</a:t>
            </a:r>
          </a:p>
          <a:p>
            <a:pPr marL="285750" indent="-285750">
              <a:buFont typeface="Arial" panose="020B0604020202020204" pitchFamily="34" charset="0"/>
              <a:buChar char="•"/>
            </a:pPr>
            <a:endParaRPr lang="en-US" b="1" dirty="0">
              <a:solidFill>
                <a:schemeClr val="tx2"/>
              </a:solidFill>
            </a:endParaRPr>
          </a:p>
        </p:txBody>
      </p:sp>
    </p:spTree>
    <p:extLst>
      <p:ext uri="{BB962C8B-B14F-4D97-AF65-F5344CB8AC3E}">
        <p14:creationId xmlns:p14="http://schemas.microsoft.com/office/powerpoint/2010/main" val="90721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7C57B1-D6EF-FDCF-E0AA-BB1506F66EC7}"/>
              </a:ext>
            </a:extLst>
          </p:cNvPr>
          <p:cNvSpPr txBox="1"/>
          <p:nvPr/>
        </p:nvSpPr>
        <p:spPr>
          <a:xfrm>
            <a:off x="0" y="404664"/>
            <a:ext cx="12188824" cy="5632311"/>
          </a:xfrm>
          <a:prstGeom prst="rect">
            <a:avLst/>
          </a:prstGeom>
          <a:noFill/>
        </p:spPr>
        <p:txBody>
          <a:bodyPr wrap="square" rtlCol="0">
            <a:spAutoFit/>
          </a:bodyPr>
          <a:lstStyle/>
          <a:p>
            <a:pPr marL="285750" indent="-285750">
              <a:buFont typeface="Arial" panose="020B0604020202020204" pitchFamily="34" charset="0"/>
              <a:buChar char="•"/>
            </a:pPr>
            <a:r>
              <a:rPr lang="fr-FR" b="1" dirty="0"/>
              <a:t>Le comité a recommandé </a:t>
            </a:r>
            <a:r>
              <a:rPr lang="fr-FR" dirty="0"/>
              <a:t>que la brochure Le sens de l’anonymat (FP-47) soit révisée pour aborder les questions liées à l’anonymat et aux médias sociaux. Le comité attend avec intérêt une ébauche ou un rapport de progrès à présenter au</a:t>
            </a:r>
          </a:p>
          <a:p>
            <a:r>
              <a:rPr lang="fr-FR" dirty="0"/>
              <a:t>Comité de l’IP de la Conférence de 2026. </a:t>
            </a:r>
            <a:r>
              <a:rPr lang="en-US" b="1" dirty="0">
                <a:solidFill>
                  <a:schemeClr val="tx2"/>
                </a:solidFill>
              </a:rPr>
              <a:t>ACCEPTÉ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que le Comité du Conseil pour l’IP élabore un plan pour un Sondage auprès des membres des AA en 2026 utilisant une méthode d’échantillonnage aléatoire. Le comité a demandé que ce plan soit présenté au</a:t>
            </a:r>
          </a:p>
          <a:p>
            <a:r>
              <a:rPr lang="fr-FR" dirty="0"/>
              <a:t>       Comité de l’IP de la Conférence de 2026. </a:t>
            </a:r>
            <a:r>
              <a:rPr lang="en-US" b="1" dirty="0">
                <a:solidFill>
                  <a:schemeClr val="tx2"/>
                </a:solidFill>
              </a:rPr>
              <a:t>ACCEPTÉ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que le Comité du Conseil pour l’IP mène en 2026, parallèlement à ce sondage aléatoire, un sondage par échantillonnage de commodité.</a:t>
            </a:r>
            <a:r>
              <a:rPr lang="fr-FR" b="1" dirty="0">
                <a:solidFill>
                  <a:schemeClr val="tx2"/>
                </a:solidFill>
              </a:rPr>
              <a:t> ECHOUÉ</a:t>
            </a:r>
            <a:endParaRPr lang="fr-FR" dirty="0"/>
          </a:p>
          <a:p>
            <a:endParaRPr lang="fr-FR" dirty="0"/>
          </a:p>
          <a:p>
            <a:pPr marL="285750" indent="-285750">
              <a:buFont typeface="Arial" panose="020B0604020202020204" pitchFamily="34" charset="0"/>
              <a:buChar char="•"/>
            </a:pPr>
            <a:r>
              <a:rPr lang="fr-FR" b="1" dirty="0"/>
              <a:t>Le comité a recommandé </a:t>
            </a:r>
            <a:r>
              <a:rPr lang="fr-FR" dirty="0"/>
              <a:t>qu’une nouvelle carte de service, de format carte postale ou plus petit, soit créée pour les jeunes, disponible en format numérique et à l’achat, et qu’elle soit incluse dans la pochette de service de l’IP. </a:t>
            </a:r>
            <a:r>
              <a:rPr lang="fr-FR" b="1" dirty="0">
                <a:solidFill>
                  <a:schemeClr val="tx2"/>
                </a:solidFill>
              </a:rPr>
              <a:t>ECHOUÉ </a:t>
            </a:r>
            <a:r>
              <a:rPr lang="en-US" altLang="en-US" b="1" dirty="0" err="1">
                <a:latin typeface="Arial" panose="020B0604020202020204" pitchFamily="34" charset="0"/>
              </a:rPr>
              <a:t>Majorité</a:t>
            </a:r>
            <a:r>
              <a:rPr lang="en-US" altLang="en-US" b="1" dirty="0">
                <a:latin typeface="Arial" panose="020B0604020202020204" pitchFamily="34" charset="0"/>
              </a:rPr>
              <a:t> simple 72 p 63 c</a:t>
            </a:r>
          </a:p>
          <a:p>
            <a:endParaRPr lang="en-US" altLang="en-US" b="1" dirty="0">
              <a:latin typeface="Arial" panose="020B0604020202020204" pitchFamily="34" charset="0"/>
            </a:endParaRPr>
          </a:p>
          <a:p>
            <a:pPr marL="285750" indent="-285750">
              <a:buFont typeface="Arial" panose="020B0604020202020204" pitchFamily="34" charset="0"/>
              <a:buChar char="•"/>
            </a:pPr>
            <a:r>
              <a:rPr lang="fr-FR" b="1" dirty="0"/>
              <a:t>Le comité a recommandé </a:t>
            </a:r>
            <a:r>
              <a:rPr lang="fr-FR" dirty="0"/>
              <a:t>que le Conseil des Services généraux, dans le respect des Douze Traditions des AA, élabore une stratégie et une vision pour les communications numériques, y compris les médias sociaux, et qu’il augmente les ressources consacrées à ces outils afin de renforcer les efforts pour transmettre le message. </a:t>
            </a:r>
            <a:r>
              <a:rPr lang="fr-FR" b="1" dirty="0">
                <a:solidFill>
                  <a:schemeClr val="tx2"/>
                </a:solidFill>
              </a:rPr>
              <a:t>ECHOUÉ </a:t>
            </a:r>
            <a:r>
              <a:rPr lang="en-US" altLang="en-US" b="1" dirty="0" err="1">
                <a:latin typeface="Arial" panose="020B0604020202020204" pitchFamily="34" charset="0"/>
              </a:rPr>
              <a:t>Majorité</a:t>
            </a:r>
            <a:r>
              <a:rPr lang="en-US" altLang="en-US" b="1" dirty="0">
                <a:latin typeface="Arial" panose="020B0604020202020204" pitchFamily="34" charset="0"/>
              </a:rPr>
              <a:t> simple 22 p 51 c</a:t>
            </a:r>
          </a:p>
          <a:p>
            <a:endParaRPr lang="fr-CA" dirty="0"/>
          </a:p>
          <a:p>
            <a:endParaRPr lang="fr-CA" dirty="0"/>
          </a:p>
        </p:txBody>
      </p:sp>
    </p:spTree>
    <p:extLst>
      <p:ext uri="{BB962C8B-B14F-4D97-AF65-F5344CB8AC3E}">
        <p14:creationId xmlns:p14="http://schemas.microsoft.com/office/powerpoint/2010/main" val="17957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0E663-D5CE-5A20-8960-007CC8B0DE77}"/>
              </a:ext>
            </a:extLst>
          </p:cNvPr>
          <p:cNvSpPr>
            <a:spLocks noChangeArrowheads="1"/>
          </p:cNvSpPr>
          <p:nvPr/>
        </p:nvSpPr>
        <p:spPr bwMode="auto">
          <a:xfrm>
            <a:off x="-98276" y="260648"/>
            <a:ext cx="5400600" cy="360039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fontAlgn="base">
              <a:lnSpc>
                <a:spcPct val="80000"/>
              </a:lnSpc>
              <a:spcBef>
                <a:spcPct val="0"/>
              </a:spcBef>
              <a:spcAft>
                <a:spcPts val="600"/>
              </a:spcAft>
              <a:buClrTx/>
              <a:buSzTx/>
              <a:tabLst/>
            </a:pPr>
            <a:r>
              <a:rPr kumimoji="0" lang="en-US" altLang="en-US" sz="4800" b="1" i="0" u="none" strike="noStrike" cap="none" normalizeH="0" baseline="0" dirty="0">
                <a:ln>
                  <a:noFill/>
                </a:ln>
                <a:solidFill>
                  <a:schemeClr val="accent1"/>
                </a:solidFill>
                <a:effectLst/>
                <a:latin typeface="+mj-lt"/>
                <a:ea typeface="+mj-ea"/>
                <a:cs typeface="+mj-cs"/>
              </a:rPr>
              <a:t>La 75e </a:t>
            </a:r>
            <a:r>
              <a:rPr kumimoji="0" lang="en-US" altLang="en-US" sz="4800" b="1" i="0" u="none" strike="noStrike" cap="none" normalizeH="0" baseline="0" dirty="0" err="1">
                <a:ln>
                  <a:noFill/>
                </a:ln>
                <a:solidFill>
                  <a:schemeClr val="accent1"/>
                </a:solidFill>
                <a:effectLst/>
                <a:latin typeface="+mj-lt"/>
                <a:ea typeface="+mj-ea"/>
                <a:cs typeface="+mj-cs"/>
              </a:rPr>
              <a:t>Conférence</a:t>
            </a:r>
            <a:r>
              <a:rPr kumimoji="0" lang="en-US" altLang="en-US" sz="4800" b="1" i="0" u="none" strike="noStrike" cap="none" normalizeH="0" baseline="0" dirty="0">
                <a:ln>
                  <a:noFill/>
                </a:ln>
                <a:solidFill>
                  <a:schemeClr val="accent1"/>
                </a:solidFill>
                <a:effectLst/>
                <a:latin typeface="+mj-lt"/>
                <a:ea typeface="+mj-ea"/>
                <a:cs typeface="+mj-cs"/>
              </a:rPr>
              <a:t> des Services </a:t>
            </a:r>
            <a:r>
              <a:rPr kumimoji="0" lang="en-US" altLang="en-US" sz="4800" b="1" i="0" u="none" strike="noStrike" cap="none" normalizeH="0" baseline="0" dirty="0" err="1">
                <a:ln>
                  <a:noFill/>
                </a:ln>
                <a:solidFill>
                  <a:schemeClr val="accent1"/>
                </a:solidFill>
                <a:effectLst/>
                <a:latin typeface="+mj-lt"/>
                <a:ea typeface="+mj-ea"/>
                <a:cs typeface="+mj-cs"/>
              </a:rPr>
              <a:t>généraux</a:t>
            </a:r>
            <a:r>
              <a:rPr kumimoji="0" lang="en-US" altLang="en-US" sz="4800" b="1" i="0" u="none" strike="noStrike" cap="none" normalizeH="0" baseline="0" dirty="0">
                <a:ln>
                  <a:noFill/>
                </a:ln>
                <a:solidFill>
                  <a:schemeClr val="accent1"/>
                </a:solidFill>
                <a:effectLst/>
                <a:latin typeface="+mj-lt"/>
                <a:ea typeface="+mj-ea"/>
                <a:cs typeface="+mj-cs"/>
              </a:rPr>
              <a:t> fait son </a:t>
            </a:r>
            <a:r>
              <a:rPr kumimoji="0" lang="en-US" altLang="en-US" sz="4800" b="1" i="0" u="none" strike="noStrike" cap="none" normalizeH="0" baseline="0" dirty="0" err="1">
                <a:ln>
                  <a:noFill/>
                </a:ln>
                <a:solidFill>
                  <a:schemeClr val="accent1"/>
                </a:solidFill>
                <a:effectLst/>
                <a:latin typeface="+mj-lt"/>
                <a:ea typeface="+mj-ea"/>
                <a:cs typeface="+mj-cs"/>
              </a:rPr>
              <a:t>inventaire</a:t>
            </a:r>
            <a:r>
              <a:rPr kumimoji="0" lang="en-US" altLang="en-US" sz="4800" b="1" i="0" u="none" strike="noStrike" cap="none" normalizeH="0" baseline="0" dirty="0">
                <a:ln>
                  <a:noFill/>
                </a:ln>
                <a:solidFill>
                  <a:schemeClr val="accent1"/>
                </a:solidFill>
                <a:effectLst/>
                <a:latin typeface="+mj-lt"/>
                <a:ea typeface="+mj-ea"/>
                <a:cs typeface="+mj-cs"/>
              </a:rPr>
              <a:t>.</a:t>
            </a:r>
            <a:endParaRPr kumimoji="0" lang="en-US" altLang="en-US" sz="4800" b="0" i="0" u="none" strike="noStrike" cap="none" normalizeH="0" baseline="0" dirty="0">
              <a:ln>
                <a:noFill/>
              </a:ln>
              <a:solidFill>
                <a:schemeClr val="accent1"/>
              </a:solidFill>
              <a:effectLst/>
              <a:latin typeface="+mj-lt"/>
              <a:ea typeface="+mj-ea"/>
              <a:cs typeface="+mj-cs"/>
            </a:endParaRPr>
          </a:p>
        </p:txBody>
      </p:sp>
      <p:sp>
        <p:nvSpPr>
          <p:cNvPr id="3" name="TextBox 2">
            <a:extLst>
              <a:ext uri="{FF2B5EF4-FFF2-40B4-BE49-F238E27FC236}">
                <a16:creationId xmlns:a16="http://schemas.microsoft.com/office/drawing/2014/main" id="{3C574D19-FCA9-DB9F-4485-107A7038DCFD}"/>
              </a:ext>
            </a:extLst>
          </p:cNvPr>
          <p:cNvSpPr txBox="1"/>
          <p:nvPr/>
        </p:nvSpPr>
        <p:spPr>
          <a:xfrm>
            <a:off x="333772" y="260648"/>
            <a:ext cx="2390398" cy="369332"/>
          </a:xfrm>
          <a:prstGeom prst="rect">
            <a:avLst/>
          </a:prstGeom>
          <a:noFill/>
        </p:spPr>
        <p:txBody>
          <a:bodyPr wrap="none" rtlCol="0">
            <a:spAutoFit/>
          </a:bodyPr>
          <a:lstStyle/>
          <a:p>
            <a:r>
              <a:rPr lang="fr-CA" dirty="0"/>
              <a:t>Jour 1 – matin continue</a:t>
            </a:r>
          </a:p>
        </p:txBody>
      </p:sp>
    </p:spTree>
    <p:extLst>
      <p:ext uri="{BB962C8B-B14F-4D97-AF65-F5344CB8AC3E}">
        <p14:creationId xmlns:p14="http://schemas.microsoft.com/office/powerpoint/2010/main" val="26807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391A56-CAAF-2287-CD83-04DB9711C98E}"/>
              </a:ext>
            </a:extLst>
          </p:cNvPr>
          <p:cNvSpPr txBox="1"/>
          <p:nvPr/>
        </p:nvSpPr>
        <p:spPr>
          <a:xfrm>
            <a:off x="0" y="404664"/>
            <a:ext cx="12188825" cy="5909310"/>
          </a:xfrm>
          <a:prstGeom prst="rect">
            <a:avLst/>
          </a:prstGeom>
          <a:noFill/>
        </p:spPr>
        <p:txBody>
          <a:bodyPr wrap="square" rtlCol="0">
            <a:spAutoFit/>
          </a:bodyPr>
          <a:lstStyle/>
          <a:p>
            <a:r>
              <a:rPr lang="fr-FR" dirty="0"/>
              <a:t>• </a:t>
            </a:r>
            <a:r>
              <a:rPr lang="fr-FR" b="1" dirty="0"/>
              <a:t>Le comité a recommandé </a:t>
            </a:r>
            <a:r>
              <a:rPr lang="fr-FR" dirty="0"/>
              <a:t>que la vidéo Des gens qui me ressemblent soit retirée de la circulation. </a:t>
            </a:r>
            <a:r>
              <a:rPr lang="en-US" b="1" dirty="0">
                <a:solidFill>
                  <a:schemeClr val="tx2"/>
                </a:solidFill>
              </a:rPr>
              <a:t>ACCEPTÉ</a:t>
            </a:r>
            <a:endParaRPr lang="fr-FR" dirty="0"/>
          </a:p>
          <a:p>
            <a:endParaRPr lang="fr-FR" dirty="0"/>
          </a:p>
          <a:p>
            <a:r>
              <a:rPr lang="fr-FR" dirty="0"/>
              <a:t>• </a:t>
            </a:r>
            <a:r>
              <a:rPr lang="fr-FR" b="1" dirty="0"/>
              <a:t>Le comité a recommandé </a:t>
            </a:r>
            <a:r>
              <a:rPr lang="fr-FR" dirty="0"/>
              <a:t>que la vidéo des AA À la plage soit retirée de la circulation. </a:t>
            </a:r>
            <a:r>
              <a:rPr lang="en-US" b="1" dirty="0">
                <a:solidFill>
                  <a:schemeClr val="tx2"/>
                </a:solidFill>
              </a:rPr>
              <a:t>ACCEPTÉ</a:t>
            </a:r>
            <a:endParaRPr lang="fr-FR" dirty="0"/>
          </a:p>
          <a:p>
            <a:endParaRPr lang="fr-FR" dirty="0"/>
          </a:p>
          <a:p>
            <a:r>
              <a:rPr lang="fr-FR" dirty="0"/>
              <a:t>• </a:t>
            </a:r>
            <a:r>
              <a:rPr lang="fr-FR" b="1" dirty="0"/>
              <a:t>Le comité a recommandé </a:t>
            </a:r>
            <a:r>
              <a:rPr lang="fr-FR" dirty="0"/>
              <a:t>que la vidéo des jeunes Les Alcooliques anonymes soit retirée de la circulation. </a:t>
            </a:r>
            <a:r>
              <a:rPr lang="en-US" b="1" dirty="0">
                <a:solidFill>
                  <a:schemeClr val="tx2"/>
                </a:solidFill>
              </a:rPr>
              <a:t>ACCEPTÉ</a:t>
            </a:r>
            <a:endParaRPr lang="fr-FR" dirty="0"/>
          </a:p>
          <a:p>
            <a:endParaRPr lang="fr-FR" dirty="0"/>
          </a:p>
          <a:p>
            <a:r>
              <a:rPr lang="fr-FR" dirty="0"/>
              <a:t>• </a:t>
            </a:r>
            <a:r>
              <a:rPr lang="fr-FR" b="1" dirty="0"/>
              <a:t>Le comité a recommandé </a:t>
            </a:r>
            <a:r>
              <a:rPr lang="fr-FR" dirty="0"/>
              <a:t>que la vidéo 25 ans et moins soit retirée de la circulation. </a:t>
            </a:r>
            <a:r>
              <a:rPr lang="en-US" b="1" dirty="0">
                <a:solidFill>
                  <a:schemeClr val="tx2"/>
                </a:solidFill>
              </a:rPr>
              <a:t>ACCEPTÉ</a:t>
            </a:r>
            <a:endParaRPr lang="fr-FR" dirty="0"/>
          </a:p>
          <a:p>
            <a:endParaRPr lang="fr-FR" dirty="0"/>
          </a:p>
          <a:p>
            <a:r>
              <a:rPr lang="fr-FR" dirty="0"/>
              <a:t>• </a:t>
            </a:r>
            <a:r>
              <a:rPr lang="fr-FR" b="1" dirty="0"/>
              <a:t>Le comité a recommandé </a:t>
            </a:r>
            <a:r>
              <a:rPr lang="fr-FR" dirty="0"/>
              <a:t>que la vidéo Jeunes et sobres chez les AA : de la boisson au rétablissement soit retirée de la                                                  circulation. </a:t>
            </a:r>
            <a:r>
              <a:rPr lang="en-US" b="1" dirty="0">
                <a:solidFill>
                  <a:schemeClr val="tx2"/>
                </a:solidFill>
              </a:rPr>
              <a:t>ACCEPTÉ</a:t>
            </a:r>
            <a:endParaRPr lang="fr-FR" dirty="0"/>
          </a:p>
          <a:p>
            <a:endParaRPr lang="fr-FR" dirty="0"/>
          </a:p>
          <a:p>
            <a:r>
              <a:rPr lang="fr-FR" dirty="0"/>
              <a:t>• </a:t>
            </a:r>
            <a:r>
              <a:rPr lang="fr-FR" b="1" dirty="0"/>
              <a:t>Le comité a recommandé </a:t>
            </a:r>
            <a:r>
              <a:rPr lang="fr-FR" dirty="0"/>
              <a:t>que les efforts visant à recueillir des vidéos produites par de jeunes membres soient abandonnés. </a:t>
            </a:r>
            <a:r>
              <a:rPr lang="en-US" b="1" dirty="0">
                <a:solidFill>
                  <a:schemeClr val="tx2"/>
                </a:solidFill>
              </a:rPr>
              <a:t>ACCEPTÉ</a:t>
            </a:r>
          </a:p>
          <a:p>
            <a:r>
              <a:rPr lang="en-US" b="1" dirty="0">
                <a:solidFill>
                  <a:schemeClr val="tx2"/>
                </a:solidFill>
              </a:rPr>
              <a:t>____________________________________________________________________________________________________________</a:t>
            </a:r>
            <a:endParaRPr lang="fr-FR" dirty="0"/>
          </a:p>
          <a:p>
            <a:endParaRPr lang="fr-FR" dirty="0"/>
          </a:p>
          <a:p>
            <a:r>
              <a:rPr lang="fr-FR" b="1" dirty="0"/>
              <a:t>Affaires nouvelles.</a:t>
            </a:r>
          </a:p>
          <a:p>
            <a:endParaRPr lang="fr-FR" dirty="0"/>
          </a:p>
          <a:p>
            <a:pPr marL="285750" indent="-285750">
              <a:buFont typeface="Arial" panose="020B0604020202020204" pitchFamily="34" charset="0"/>
              <a:buChar char="•"/>
            </a:pPr>
            <a:r>
              <a:rPr lang="fr-FR" b="1" dirty="0"/>
              <a:t>Le comité a discuté </a:t>
            </a:r>
            <a:r>
              <a:rPr lang="fr-FR" dirty="0"/>
              <a:t>du problème persistant que représente la lourdeur de la charge de travail liée à l’ordre du jour du Comité de l’IP de la Conférence. </a:t>
            </a:r>
            <a:r>
              <a:rPr lang="fr-FR" b="1" dirty="0"/>
              <a:t>Il a recommandé </a:t>
            </a:r>
            <a:r>
              <a:rPr lang="fr-FR" dirty="0"/>
              <a:t>que la Conférence des Services généraux ajoute à l’ordre du jour de 2026 un article</a:t>
            </a:r>
          </a:p>
          <a:p>
            <a:r>
              <a:rPr lang="fr-FR" dirty="0"/>
              <a:t>      destiné au comité des Politiques et Admissions en vue d’examiner la possibilité de créer un nouveau comité de la Conférence                                                                                        auquel une partie des sujets relevant de l’IP pourrait être confiée. </a:t>
            </a:r>
            <a:r>
              <a:rPr lang="fr-FR" b="1" dirty="0">
                <a:solidFill>
                  <a:schemeClr val="tx2"/>
                </a:solidFill>
              </a:rPr>
              <a:t>ECHOUÉ </a:t>
            </a:r>
            <a:endParaRPr lang="fr-CA" dirty="0"/>
          </a:p>
        </p:txBody>
      </p:sp>
    </p:spTree>
    <p:extLst>
      <p:ext uri="{BB962C8B-B14F-4D97-AF65-F5344CB8AC3E}">
        <p14:creationId xmlns:p14="http://schemas.microsoft.com/office/powerpoint/2010/main" val="206515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36485-2313-D09C-F726-06A85AFBFCF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1A0D35C-85F2-AD08-6F2E-0015ADE47426}"/>
              </a:ext>
            </a:extLst>
          </p:cNvPr>
          <p:cNvSpPr>
            <a:spLocks noGrp="1"/>
          </p:cNvSpPr>
          <p:nvPr>
            <p:ph type="ctrTitle"/>
          </p:nvPr>
        </p:nvSpPr>
        <p:spPr>
          <a:xfrm>
            <a:off x="0" y="116633"/>
            <a:ext cx="4570413" cy="2088231"/>
          </a:xfrm>
        </p:spPr>
        <p:txBody>
          <a:bodyPr>
            <a:normAutofit fontScale="90000"/>
          </a:bodyPr>
          <a:lstStyle/>
          <a:p>
            <a:br>
              <a:rPr lang="fr-FR" dirty="0"/>
            </a:br>
            <a:br>
              <a:rPr lang="fr-FR" dirty="0"/>
            </a:br>
            <a:br>
              <a:rPr lang="fr-FR" dirty="0"/>
            </a:br>
            <a:br>
              <a:rPr lang="fr-FR" dirty="0"/>
            </a:br>
            <a:br>
              <a:rPr lang="fr-FR" dirty="0"/>
            </a:br>
            <a:br>
              <a:rPr lang="fr-FR" dirty="0"/>
            </a:br>
            <a:endParaRPr lang="en-US" dirty="0"/>
          </a:p>
        </p:txBody>
      </p:sp>
      <p:sp>
        <p:nvSpPr>
          <p:cNvPr id="11" name="Subtitle 2">
            <a:extLst>
              <a:ext uri="{FF2B5EF4-FFF2-40B4-BE49-F238E27FC236}">
                <a16:creationId xmlns:a16="http://schemas.microsoft.com/office/drawing/2014/main" id="{22EC91C9-6BAA-1764-17C9-51DDF4F14CDB}"/>
              </a:ext>
            </a:extLst>
          </p:cNvPr>
          <p:cNvSpPr>
            <a:spLocks noGrp="1"/>
          </p:cNvSpPr>
          <p:nvPr>
            <p:ph type="subTitle" idx="1"/>
          </p:nvPr>
        </p:nvSpPr>
        <p:spPr>
          <a:xfrm>
            <a:off x="0" y="3933056"/>
            <a:ext cx="4870276" cy="1872208"/>
          </a:xfrm>
        </p:spPr>
        <p:txBody>
          <a:bodyPr>
            <a:normAutofit/>
          </a:bodyPr>
          <a:lstStyle/>
          <a:p>
            <a:r>
              <a:rPr lang="en-US" sz="1800" b="1" dirty="0">
                <a:solidFill>
                  <a:schemeClr val="tx2"/>
                </a:solidFill>
              </a:rPr>
              <a:t>12 – Propositions </a:t>
            </a:r>
          </a:p>
          <a:p>
            <a:endParaRPr lang="en-US" sz="1800" b="1" dirty="0">
              <a:solidFill>
                <a:schemeClr val="tx2"/>
              </a:solidFill>
            </a:endParaRPr>
          </a:p>
          <a:p>
            <a:r>
              <a:rPr lang="en-US" sz="1800" b="1" dirty="0">
                <a:solidFill>
                  <a:schemeClr val="tx2"/>
                </a:solidFill>
              </a:rPr>
              <a:t>  1 </a:t>
            </a:r>
            <a:r>
              <a:rPr lang="en-CA" sz="1800" b="1" dirty="0" err="1">
                <a:solidFill>
                  <a:schemeClr val="tx2"/>
                </a:solidFill>
              </a:rPr>
              <a:t>Approuvé</a:t>
            </a:r>
            <a:r>
              <a:rPr lang="en-US" sz="1800" b="1" dirty="0">
                <a:solidFill>
                  <a:schemeClr val="tx2"/>
                </a:solidFill>
              </a:rPr>
              <a:t> </a:t>
            </a:r>
          </a:p>
          <a:p>
            <a:r>
              <a:rPr lang="en-US" sz="1800" b="1" dirty="0">
                <a:solidFill>
                  <a:schemeClr val="tx2"/>
                </a:solidFill>
              </a:rPr>
              <a:t>  1 </a:t>
            </a:r>
            <a:r>
              <a:rPr lang="en-CA" sz="1800" b="1" dirty="0">
                <a:solidFill>
                  <a:schemeClr val="tx2"/>
                </a:solidFill>
              </a:rPr>
              <a:t>Non </a:t>
            </a:r>
            <a:r>
              <a:rPr lang="en-CA" sz="1800" b="1" dirty="0" err="1">
                <a:solidFill>
                  <a:schemeClr val="tx2"/>
                </a:solidFill>
              </a:rPr>
              <a:t>approuvé</a:t>
            </a:r>
            <a:endParaRPr lang="en-US" sz="1800" b="1" dirty="0">
              <a:solidFill>
                <a:schemeClr val="tx2"/>
              </a:solidFill>
            </a:endParaRPr>
          </a:p>
          <a:p>
            <a:r>
              <a:rPr lang="en-US" sz="1800" b="1" dirty="0">
                <a:solidFill>
                  <a:schemeClr val="tx2"/>
                </a:solidFill>
              </a:rPr>
              <a:t>  10 </a:t>
            </a:r>
            <a:r>
              <a:rPr lang="fr-FR" sz="1800" b="1" dirty="0">
                <a:solidFill>
                  <a:schemeClr val="tx2"/>
                </a:solidFill>
              </a:rPr>
              <a:t>Refusé d’être pris en considération</a:t>
            </a:r>
            <a:endParaRPr lang="en-US" sz="1800" b="1" dirty="0">
              <a:solidFill>
                <a:schemeClr val="tx2"/>
              </a:solidFill>
            </a:endParaRPr>
          </a:p>
        </p:txBody>
      </p:sp>
      <p:sp>
        <p:nvSpPr>
          <p:cNvPr id="3" name="TextBox 2">
            <a:extLst>
              <a:ext uri="{FF2B5EF4-FFF2-40B4-BE49-F238E27FC236}">
                <a16:creationId xmlns:a16="http://schemas.microsoft.com/office/drawing/2014/main" id="{6E3ED5FD-67F0-969B-10F9-6D1D3B6DA8C0}"/>
              </a:ext>
            </a:extLst>
          </p:cNvPr>
          <p:cNvSpPr txBox="1"/>
          <p:nvPr/>
        </p:nvSpPr>
        <p:spPr>
          <a:xfrm>
            <a:off x="0" y="260648"/>
            <a:ext cx="4870276" cy="1569660"/>
          </a:xfrm>
          <a:prstGeom prst="rect">
            <a:avLst/>
          </a:prstGeom>
          <a:noFill/>
        </p:spPr>
        <p:txBody>
          <a:bodyPr wrap="square">
            <a:spAutoFit/>
          </a:bodyPr>
          <a:lstStyle/>
          <a:p>
            <a:r>
              <a:rPr lang="fr-FR" sz="4800" dirty="0">
                <a:solidFill>
                  <a:schemeClr val="accent1"/>
                </a:solidFill>
                <a:latin typeface="+mj-lt"/>
                <a:ea typeface="+mj-ea"/>
                <a:cs typeface="+mj-cs"/>
              </a:rPr>
              <a:t>Proposition de l’Assemblée</a:t>
            </a:r>
            <a:endParaRPr lang="fr-CA" sz="4800" dirty="0">
              <a:solidFill>
                <a:schemeClr val="accent1"/>
              </a:solidFill>
              <a:latin typeface="+mj-lt"/>
              <a:ea typeface="+mj-ea"/>
              <a:cs typeface="+mj-cs"/>
            </a:endParaRPr>
          </a:p>
        </p:txBody>
      </p:sp>
    </p:spTree>
    <p:extLst>
      <p:ext uri="{BB962C8B-B14F-4D97-AF65-F5344CB8AC3E}">
        <p14:creationId xmlns:p14="http://schemas.microsoft.com/office/powerpoint/2010/main" val="1931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5D5854-0EAB-5854-C1C1-98841620E5C2}"/>
              </a:ext>
            </a:extLst>
          </p:cNvPr>
          <p:cNvSpPr txBox="1"/>
          <p:nvPr/>
        </p:nvSpPr>
        <p:spPr>
          <a:xfrm>
            <a:off x="189756" y="260648"/>
            <a:ext cx="11881320" cy="6186309"/>
          </a:xfrm>
          <a:prstGeom prst="rect">
            <a:avLst/>
          </a:prstGeom>
          <a:noFill/>
        </p:spPr>
        <p:txBody>
          <a:bodyPr wrap="square" rtlCol="0">
            <a:spAutoFit/>
          </a:bodyPr>
          <a:lstStyle/>
          <a:p>
            <a:r>
              <a:rPr lang="fr-FR" b="1" dirty="0"/>
              <a:t>Proposition de l’Assemblée numéro 1</a:t>
            </a:r>
          </a:p>
          <a:p>
            <a:r>
              <a:rPr lang="fr-FR" dirty="0"/>
              <a:t>Il a été recommandé : </a:t>
            </a:r>
            <a:r>
              <a:rPr lang="fr-FR" b="1" dirty="0"/>
              <a:t>Considéré et, après discussion, recommandation non approuvée. (108/6)</a:t>
            </a:r>
          </a:p>
          <a:p>
            <a:endParaRPr lang="fr-FR" dirty="0"/>
          </a:p>
          <a:p>
            <a:r>
              <a:rPr lang="fr-FR" dirty="0"/>
              <a:t>La 75e Conférence des Services généraux émet un blâme pour exprimer formellement sa désapprobation à l’égard du comportement dont a fait preuve le Conseil des Services généraux. </a:t>
            </a:r>
          </a:p>
          <a:p>
            <a:endParaRPr lang="fr-FR" dirty="0"/>
          </a:p>
          <a:p>
            <a:r>
              <a:rPr lang="fr-FR" dirty="0"/>
              <a:t>Les raisons sont les suivantes :</a:t>
            </a:r>
          </a:p>
          <a:p>
            <a:endParaRPr lang="fr-FR" dirty="0"/>
          </a:p>
          <a:p>
            <a:r>
              <a:rPr lang="fr-FR" dirty="0"/>
              <a:t>• Contribuer à un environnement qui a poussé des membres du Conseil d’expérience et de confiance à démissionner;</a:t>
            </a:r>
          </a:p>
          <a:p>
            <a:endParaRPr lang="fr-FR" dirty="0"/>
          </a:p>
          <a:p>
            <a:r>
              <a:rPr lang="fr-FR" dirty="0"/>
              <a:t>• Une communication avec la Conférence inefficace, incohérente et manquant de transparence;</a:t>
            </a:r>
          </a:p>
          <a:p>
            <a:endParaRPr lang="fr-FR" dirty="0"/>
          </a:p>
          <a:p>
            <a:r>
              <a:rPr lang="fr-FR" dirty="0"/>
              <a:t>• Un comportement inacceptable de la part d’administrateurs (harcèlement, intimidation et pressions, entre autres);</a:t>
            </a:r>
          </a:p>
          <a:p>
            <a:endParaRPr lang="fr-FR" dirty="0"/>
          </a:p>
          <a:p>
            <a:pPr marL="285750" indent="-285750">
              <a:buFont typeface="Arial" panose="020B0604020202020204" pitchFamily="34" charset="0"/>
              <a:buChar char="•"/>
            </a:pPr>
            <a:r>
              <a:rPr lang="fr-FR" dirty="0"/>
              <a:t>Saper la « poignée de main spirituelle » avec la Conférence, comme elle est décrite dans le Quatrième Concept, en ne respectant pas une résolution de la Conférence.</a:t>
            </a:r>
          </a:p>
          <a:p>
            <a:pPr marL="285750" indent="-285750">
              <a:buFont typeface="Arial" panose="020B0604020202020204" pitchFamily="34" charset="0"/>
              <a:buChar char="•"/>
            </a:pPr>
            <a:endParaRPr lang="fr-FR" dirty="0"/>
          </a:p>
          <a:p>
            <a:r>
              <a:rPr lang="fr-FR" b="1" dirty="0"/>
              <a:t>En conséquence, la Conférence charge le Conseil des Services généraux de :</a:t>
            </a:r>
          </a:p>
          <a:p>
            <a:r>
              <a:rPr lang="fr-FR" dirty="0"/>
              <a:t>• Continuer à faire son inventaire, en apportant une attention particulière à l’amélioration de la reddition de comptes envers la Conférence;</a:t>
            </a:r>
          </a:p>
          <a:p>
            <a:r>
              <a:rPr lang="fr-FR" dirty="0"/>
              <a:t>• Présenter un rapport à la Conférence sur les conclusions de l’inventaire et les mesures précises mises en œuvre pour répondre à ces préoccupations.</a:t>
            </a:r>
            <a:endParaRPr lang="fr-CA" dirty="0"/>
          </a:p>
        </p:txBody>
      </p:sp>
    </p:spTree>
    <p:extLst>
      <p:ext uri="{BB962C8B-B14F-4D97-AF65-F5344CB8AC3E}">
        <p14:creationId xmlns:p14="http://schemas.microsoft.com/office/powerpoint/2010/main" val="77601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F409FB-C878-1891-A4E0-CA88B2FCBC88}"/>
              </a:ext>
            </a:extLst>
          </p:cNvPr>
          <p:cNvSpPr txBox="1"/>
          <p:nvPr/>
        </p:nvSpPr>
        <p:spPr>
          <a:xfrm>
            <a:off x="117748" y="332656"/>
            <a:ext cx="11881320" cy="5909310"/>
          </a:xfrm>
          <a:prstGeom prst="rect">
            <a:avLst/>
          </a:prstGeom>
          <a:noFill/>
        </p:spPr>
        <p:txBody>
          <a:bodyPr wrap="square" rtlCol="0">
            <a:spAutoFit/>
          </a:bodyPr>
          <a:lstStyle/>
          <a:p>
            <a:r>
              <a:rPr lang="fr-FR" b="1" dirty="0"/>
              <a:t>Sur une note personnelle :</a:t>
            </a:r>
          </a:p>
          <a:p>
            <a:br>
              <a:rPr lang="fr-FR" dirty="0"/>
            </a:br>
            <a:r>
              <a:rPr lang="fr-FR" i="1" dirty="0"/>
              <a:t>«J’ai voté </a:t>
            </a:r>
            <a:r>
              <a:rPr lang="fr-FR" b="1" i="1" dirty="0"/>
              <a:t>oui</a:t>
            </a:r>
            <a:r>
              <a:rPr lang="fr-FR" i="1" dirty="0"/>
              <a:t> pour que la motion soit considérée lorsqu’elle a été proposée comme action en séance plénière — car je croyais qu’il était important d’en parler.</a:t>
            </a:r>
          </a:p>
          <a:p>
            <a:endParaRPr lang="fr-FR" i="1" dirty="0"/>
          </a:p>
          <a:p>
            <a:r>
              <a:rPr lang="fr-FR" i="1" dirty="0"/>
              <a:t>Il fallait que ce sujet soit porté à l’attention de la Conférence. Les délégués du Panel 74 ont été invités à renoncer à nos messages d’au revoir afin de poursuivre la conversation, et nous avons tous accepté.</a:t>
            </a:r>
          </a:p>
          <a:p>
            <a:endParaRPr lang="fr-FR" i="1" dirty="0"/>
          </a:p>
          <a:p>
            <a:r>
              <a:rPr lang="fr-FR" i="1" dirty="0"/>
              <a:t>Après trois heures et demie de discussions, d’émotions fortes et de paroles parfois dures de la part de certains administrateurs de classe B et de délégués, La discussion s’est terminée, selon moi, par une sorte de mise au point collective.</a:t>
            </a:r>
          </a:p>
          <a:p>
            <a:endParaRPr lang="fr-FR" i="1" dirty="0"/>
          </a:p>
          <a:p>
            <a:r>
              <a:rPr lang="fr-FR" i="1" dirty="0"/>
              <a:t>Ce qui m’a fait changer d’avis et finalement voter </a:t>
            </a:r>
            <a:r>
              <a:rPr lang="fr-FR" b="1" i="1" dirty="0"/>
              <a:t>non</a:t>
            </a:r>
            <a:r>
              <a:rPr lang="fr-FR" i="1" dirty="0"/>
              <a:t> à la recommandation, ce sont deux interventions — toutes deux provenant d’administrateurs de classe A.</a:t>
            </a:r>
          </a:p>
          <a:p>
            <a:endParaRPr lang="fr-FR" i="1" dirty="0"/>
          </a:p>
          <a:p>
            <a:r>
              <a:rPr lang="fr-FR" i="1" dirty="0"/>
              <a:t>La première concernait le fait que si la recommandation passait, cela pourrait entacher la réputation de certains professionnels (tant de classe A que B), puisque la loi exige qu’ils soumettent toute plainte reçue au conseil professionnel.</a:t>
            </a:r>
          </a:p>
          <a:p>
            <a:endParaRPr lang="fr-FR" i="1" dirty="0"/>
          </a:p>
          <a:p>
            <a:r>
              <a:rPr lang="fr-FR" i="1" dirty="0"/>
              <a:t>La deuxième, beaucoup plus spirituelle, m’est venue de Sœur Judith, qui termine son mandat à cette Conférence. Elle a partagé que servir les Alcooliques anonymes avait été la chose la plus incroyable qu’elle ait faite. Et malgré toutes les turbulences vécues pendant son temps de service, elle le referait sans hésiter. »</a:t>
            </a:r>
          </a:p>
          <a:p>
            <a:endParaRPr lang="fr-CA" dirty="0"/>
          </a:p>
        </p:txBody>
      </p:sp>
    </p:spTree>
    <p:extLst>
      <p:ext uri="{BB962C8B-B14F-4D97-AF65-F5344CB8AC3E}">
        <p14:creationId xmlns:p14="http://schemas.microsoft.com/office/powerpoint/2010/main" val="283801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503B6E71-F323-F743-15BB-27C98E5AC517}"/>
              </a:ext>
            </a:extLst>
          </p:cNvPr>
          <p:cNvSpPr>
            <a:spLocks noChangeArrowheads="1"/>
          </p:cNvSpPr>
          <p:nvPr/>
        </p:nvSpPr>
        <p:spPr bwMode="auto">
          <a:xfrm>
            <a:off x="0" y="-6188528"/>
            <a:ext cx="12188825" cy="1283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lvl="0" eaLnBrk="0" fontAlgn="base" hangingPunct="0">
              <a:spcBef>
                <a:spcPct val="0"/>
              </a:spcBef>
              <a:spcAft>
                <a:spcPct val="0"/>
              </a:spcAft>
            </a:pPr>
            <a:r>
              <a:rPr lang="fr-FR" b="1" dirty="0"/>
              <a:t>Proposition de l’Assemblée numéro 11</a:t>
            </a: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Arial" panose="020B0604020202020204" pitchFamily="34" charset="0"/>
              </a:rPr>
              <a:t>Approuvé</a:t>
            </a:r>
            <a:r>
              <a:rPr kumimoji="0" lang="en-US" altLang="en-US" sz="1800" b="1" i="0" u="none" strike="noStrike" cap="none" normalizeH="0" baseline="0" dirty="0">
                <a:ln>
                  <a:noFill/>
                </a:ln>
                <a:solidFill>
                  <a:schemeClr val="tx1"/>
                </a:solidFill>
                <a:effectLst/>
                <a:latin typeface="Arial" panose="020B0604020202020204" pitchFamily="34" charset="0"/>
              </a:rPr>
              <a:t> </a:t>
            </a:r>
          </a:p>
          <a:p>
            <a:pPr marR="0" lvl="0" indent="0" fontAlgn="base">
              <a:lnSpc>
                <a:spcPct val="100000"/>
              </a:lnSpc>
              <a:spcBef>
                <a:spcPct val="0"/>
              </a:spcBef>
              <a:spcAft>
                <a:spcPct val="0"/>
              </a:spcAft>
              <a:buClrTx/>
              <a:buSzTx/>
              <a:buFontTx/>
              <a:buNone/>
              <a:tabLst/>
            </a:pPr>
            <a:r>
              <a:rPr lang="en-US" altLang="en-US" dirty="0"/>
              <a:t>Lancer </a:t>
            </a:r>
            <a:r>
              <a:rPr lang="en-US" altLang="en-US" dirty="0" err="1"/>
              <a:t>une</a:t>
            </a:r>
            <a:r>
              <a:rPr lang="en-US" altLang="en-US" dirty="0"/>
              <a:t> étude pour explorer les </a:t>
            </a:r>
            <a:r>
              <a:rPr lang="en-US" altLang="en-US" dirty="0" err="1"/>
              <a:t>besoins</a:t>
            </a:r>
            <a:r>
              <a:rPr lang="en-US" altLang="en-US" dirty="0"/>
              <a:t> des </a:t>
            </a:r>
            <a:r>
              <a:rPr lang="en-US" altLang="en-US" dirty="0" err="1"/>
              <a:t>membres</a:t>
            </a:r>
            <a:r>
              <a:rPr lang="en-US" altLang="en-US" dirty="0"/>
              <a:t> </a:t>
            </a:r>
            <a:r>
              <a:rPr lang="en-US" altLang="en-US" dirty="0" err="1"/>
              <a:t>hispanophones</a:t>
            </a:r>
            <a:r>
              <a:rPr lang="en-US" altLang="en-US" dirty="0"/>
              <a:t> </a:t>
            </a:r>
            <a:r>
              <a:rPr lang="en-US" altLang="en-US" dirty="0" err="1"/>
              <a:t>en</a:t>
            </a:r>
            <a:r>
              <a:rPr lang="en-US" altLang="en-US" dirty="0"/>
              <a:t> matière </a:t>
            </a:r>
            <a:r>
              <a:rPr lang="en-US" altLang="en-US" dirty="0" err="1"/>
              <a:t>d’outils</a:t>
            </a:r>
            <a:r>
              <a:rPr lang="en-US" altLang="en-US" dirty="0"/>
              <a:t> pour </a:t>
            </a:r>
            <a:r>
              <a:rPr lang="en-US" altLang="en-US" dirty="0" err="1"/>
              <a:t>accéder</a:t>
            </a:r>
            <a:r>
              <a:rPr lang="en-US" altLang="en-US" dirty="0"/>
              <a:t> au Gros Livre.</a:t>
            </a:r>
          </a:p>
          <a:p>
            <a:pPr marR="0" lvl="0" indent="0" fontAlgn="base">
              <a:lnSpc>
                <a:spcPct val="100000"/>
              </a:lnSpc>
              <a:spcBef>
                <a:spcPct val="0"/>
              </a:spcBef>
              <a:spcAft>
                <a:spcPct val="0"/>
              </a:spcAft>
              <a:buClrTx/>
              <a:buSzTx/>
              <a:buFontTx/>
              <a:buNone/>
              <a:tabLst/>
            </a:pPr>
            <a:endParaRPr lang="en-US" altLang="en-US" dirty="0"/>
          </a:p>
          <a:p>
            <a:pPr lvl="0" eaLnBrk="0" fontAlgn="base" hangingPunct="0">
              <a:spcBef>
                <a:spcPct val="0"/>
              </a:spcBef>
              <a:spcAft>
                <a:spcPct val="0"/>
              </a:spcAft>
            </a:pPr>
            <a:r>
              <a:rPr lang="fr-FR" b="1" dirty="0"/>
              <a:t>Propositions de l’Assemblée numéro 3-12</a:t>
            </a:r>
          </a:p>
          <a:p>
            <a:pPr marR="0" lvl="0" indent="0" fontAlgn="base">
              <a:lnSpc>
                <a:spcPct val="100000"/>
              </a:lnSpc>
              <a:spcBef>
                <a:spcPct val="0"/>
              </a:spcBef>
              <a:spcAft>
                <a:spcPct val="0"/>
              </a:spcAft>
              <a:buClrTx/>
              <a:buSzTx/>
              <a:buFontTx/>
              <a:buNone/>
              <a:tabLst/>
            </a:pPr>
            <a:endParaRPr lang="en-US" altLang="en-US" dirty="0"/>
          </a:p>
          <a:p>
            <a:r>
              <a:rPr lang="fr-FR" b="1" dirty="0"/>
              <a:t>Refusé d’être pris en considération </a:t>
            </a:r>
            <a:endParaRPr lang="fr-FR" dirty="0"/>
          </a:p>
          <a:p>
            <a:r>
              <a:rPr lang="fr-FR" dirty="0"/>
              <a:t>10.Demander au Conseil des Services généraux (CSG) de faire un inventaire, d’améliorer la reddition de comptes et de présenter les résultats à la Conférence.</a:t>
            </a:r>
            <a:br>
              <a:rPr lang="fr-FR" dirty="0"/>
            </a:br>
            <a:r>
              <a:rPr lang="fr-FR" dirty="0"/>
              <a:t>2. Modifier le processus d’élection pour que les délégués de région puissent proposer des candidatures et voter.</a:t>
            </a:r>
            <a:br>
              <a:rPr lang="fr-FR" dirty="0"/>
            </a:br>
            <a:r>
              <a:rPr lang="fr-FR" dirty="0"/>
              <a:t>3. Revenir sur les actions consultatives de la 71e Conférence des services généraux afin d’approuver une version précise du préambule des AA.</a:t>
            </a:r>
            <a:br>
              <a:rPr lang="fr-FR" dirty="0"/>
            </a:br>
            <a:r>
              <a:rPr lang="fr-FR" dirty="0"/>
              <a:t>4. Limiter le nombre de points permanents afin de faire plus de place aux sujets soumis par la fraternité.</a:t>
            </a:r>
            <a:br>
              <a:rPr lang="fr-FR" dirty="0"/>
            </a:br>
            <a:r>
              <a:rPr lang="fr-FR" dirty="0"/>
              <a:t>5. Remplacer le code de conduite actuel par les Douze Étapes, les Douze Traditions et les Douze Concepts comme principes directeurs.</a:t>
            </a:r>
          </a:p>
          <a:p>
            <a:r>
              <a:rPr lang="fr-FR" dirty="0"/>
              <a:t>6. Que la brochure Les AA dans les établissements de traitement (FP-27), à la partie « Ce que ne font pas les AA » : soit </a:t>
            </a:r>
            <a:r>
              <a:rPr lang="fr-FR" dirty="0" err="1"/>
              <a:t>reviser</a:t>
            </a:r>
            <a:br>
              <a:rPr lang="fr-FR" dirty="0"/>
            </a:br>
            <a:r>
              <a:rPr lang="fr-FR" dirty="0"/>
              <a:t>8. Permettre à ce comité de déterminer les thèmes, présentations et ateliers de la Conférence.</a:t>
            </a:r>
            <a:br>
              <a:rPr lang="fr-FR" dirty="0"/>
            </a:br>
            <a:r>
              <a:rPr lang="fr-FR" b="1" dirty="0"/>
              <a:t>7. </a:t>
            </a:r>
            <a:r>
              <a:rPr lang="fr-FR" dirty="0"/>
              <a:t>Ajouter des codes QR menant vers aa.org dans toute nouvelle publication ou réimpression.</a:t>
            </a:r>
            <a:br>
              <a:rPr lang="fr-FR" dirty="0"/>
            </a:br>
            <a:r>
              <a:rPr lang="fr-FR" dirty="0"/>
              <a:t>9. Établir une politique visant à limiter les revenus et les dépenses jusqu’à ce que le fonds de réserve atteigne l’équivalent de 9 à                             12 mois.</a:t>
            </a:r>
            <a:br>
              <a:rPr lang="fr-FR" dirty="0"/>
            </a:br>
            <a:r>
              <a:rPr lang="fr-FR" dirty="0"/>
              <a:t>10. </a:t>
            </a:r>
            <a:r>
              <a:rPr lang="en-US" altLang="en-US" dirty="0"/>
              <a:t>Que le BSG explore la </a:t>
            </a:r>
            <a:r>
              <a:rPr lang="en-US" altLang="en-US" dirty="0" err="1"/>
              <a:t>réorganisation</a:t>
            </a:r>
            <a:r>
              <a:rPr lang="en-US" altLang="en-US" dirty="0"/>
              <a:t> du </a:t>
            </a:r>
            <a:r>
              <a:rPr lang="en-US" altLang="en-US" dirty="0" err="1"/>
              <a:t>système</a:t>
            </a:r>
            <a:r>
              <a:rPr lang="en-US" altLang="en-US" dirty="0"/>
              <a:t> de </a:t>
            </a:r>
            <a:r>
              <a:rPr lang="en-US" altLang="en-US" dirty="0" err="1"/>
              <a:t>comités</a:t>
            </a:r>
            <a:r>
              <a:rPr lang="en-US" altLang="en-US" dirty="0"/>
              <a:t> de la CSG; </a:t>
            </a:r>
            <a:r>
              <a:rPr lang="en-US" altLang="en-US" dirty="0" err="1"/>
              <a:t>qu’il</a:t>
            </a:r>
            <a:r>
              <a:rPr lang="en-US" altLang="en-US" dirty="0"/>
              <a:t> envisage un </a:t>
            </a:r>
            <a:r>
              <a:rPr lang="en-US" altLang="en-US" dirty="0" err="1"/>
              <a:t>système</a:t>
            </a:r>
            <a:r>
              <a:rPr lang="en-US" altLang="en-US" dirty="0"/>
              <a:t> non </a:t>
            </a:r>
            <a:r>
              <a:rPr lang="en-US" altLang="en-US" dirty="0" err="1"/>
              <a:t>thématique</a:t>
            </a:r>
            <a:r>
              <a:rPr lang="en-US" altLang="en-US" dirty="0"/>
              <a:t> et </a:t>
            </a:r>
            <a:r>
              <a:rPr lang="en-US" altLang="en-US" dirty="0" err="1"/>
              <a:t>soumette</a:t>
            </a:r>
            <a:r>
              <a:rPr lang="en-US" altLang="en-US" dirty="0"/>
              <a:t> un rapport </a:t>
            </a:r>
            <a:r>
              <a:rPr lang="en-US" altLang="en-US" dirty="0" err="1"/>
              <a:t>d’étape</a:t>
            </a:r>
            <a:r>
              <a:rPr lang="en-US" altLang="en-US" dirty="0"/>
              <a:t> au </a:t>
            </a:r>
            <a:r>
              <a:rPr lang="en-US" altLang="en-US" dirty="0" err="1"/>
              <a:t>comité</a:t>
            </a:r>
            <a:r>
              <a:rPr lang="en-US" altLang="en-US" dirty="0"/>
              <a:t> pertinent de la CSG de 2026.</a:t>
            </a:r>
          </a:p>
          <a:p>
            <a:endParaRPr lang="en-US" altLang="en-US" dirty="0"/>
          </a:p>
        </p:txBody>
      </p:sp>
    </p:spTree>
    <p:extLst>
      <p:ext uri="{BB962C8B-B14F-4D97-AF65-F5344CB8AC3E}">
        <p14:creationId xmlns:p14="http://schemas.microsoft.com/office/powerpoint/2010/main" val="411631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60E85-642F-EB2B-8EC7-20F3DC7BE66C}"/>
            </a:ext>
          </a:extLst>
        </p:cNvPr>
        <p:cNvGrpSpPr/>
        <p:nvPr/>
      </p:nvGrpSpPr>
      <p:grpSpPr>
        <a:xfrm>
          <a:off x="0" y="0"/>
          <a:ext cx="0" cy="0"/>
          <a:chOff x="0" y="0"/>
          <a:chExt cx="0" cy="0"/>
        </a:xfrm>
      </p:grpSpPr>
      <p:pic>
        <p:nvPicPr>
          <p:cNvPr id="3" name="Picture 2" descr="Starry night and mountain ranges">
            <a:extLst>
              <a:ext uri="{FF2B5EF4-FFF2-40B4-BE49-F238E27FC236}">
                <a16:creationId xmlns:a16="http://schemas.microsoft.com/office/drawing/2014/main" id="{69DA3699-AD98-23E2-1CC9-BA3BA5132D60}"/>
              </a:ext>
            </a:extLst>
          </p:cNvPr>
          <p:cNvPicPr>
            <a:picLocks noChangeAspect="1"/>
          </p:cNvPicPr>
          <p:nvPr/>
        </p:nvPicPr>
        <p:blipFill>
          <a:blip r:embed="rId2" cstate="print">
            <a:extLst>
              <a:ext uri="{28A0092B-C50C-407E-A947-70E740481C1C}">
                <a14:useLocalDpi xmlns:a14="http://schemas.microsoft.com/office/drawing/2010/main" val="0"/>
              </a:ext>
            </a:extLst>
          </a:blip>
          <a:srcRect t="15708"/>
          <a:stretch>
            <a:fillRect/>
          </a:stretch>
        </p:blipFill>
        <p:spPr>
          <a:xfrm>
            <a:off x="20" y="10"/>
            <a:ext cx="12188805" cy="6857990"/>
          </a:xfrm>
          <a:prstGeom prst="ellipse">
            <a:avLst/>
          </a:prstGeom>
          <a:ln w="63500" cap="rnd">
            <a:solidFill>
              <a:srgbClr val="333333"/>
            </a:solid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70A693A0-8E72-2781-C21B-9B781BF49AF6}"/>
              </a:ext>
            </a:extLst>
          </p:cNvPr>
          <p:cNvSpPr txBox="1"/>
          <p:nvPr/>
        </p:nvSpPr>
        <p:spPr>
          <a:xfrm>
            <a:off x="2349996" y="1412776"/>
            <a:ext cx="7200800" cy="769441"/>
          </a:xfrm>
          <a:prstGeom prst="rect">
            <a:avLst/>
          </a:prstGeom>
          <a:noFill/>
        </p:spPr>
        <p:txBody>
          <a:bodyPr wrap="square" rtlCol="0">
            <a:spAutoFit/>
          </a:bodyPr>
          <a:lstStyle/>
          <a:p>
            <a:pPr algn="ctr"/>
            <a:r>
              <a:rPr lang="fr-FR" sz="4400" dirty="0">
                <a:solidFill>
                  <a:schemeClr val="bg1"/>
                </a:solidFill>
                <a:latin typeface="Agency FB" panose="020B0503020202020204" pitchFamily="34" charset="0"/>
              </a:rPr>
              <a:t>FIN DE LA JOURNÉE 6</a:t>
            </a:r>
            <a:endParaRPr lang="fr-CA" sz="4400" dirty="0">
              <a:solidFill>
                <a:schemeClr val="bg1"/>
              </a:solidFill>
              <a:latin typeface="Agency FB" panose="020B0503020202020204" pitchFamily="34" charset="0"/>
            </a:endParaRPr>
          </a:p>
        </p:txBody>
      </p:sp>
      <p:sp>
        <p:nvSpPr>
          <p:cNvPr id="2" name="TextBox 1">
            <a:extLst>
              <a:ext uri="{FF2B5EF4-FFF2-40B4-BE49-F238E27FC236}">
                <a16:creationId xmlns:a16="http://schemas.microsoft.com/office/drawing/2014/main" id="{2D3F3F3E-5512-755B-7B2B-8441B32492C6}"/>
              </a:ext>
            </a:extLst>
          </p:cNvPr>
          <p:cNvSpPr txBox="1"/>
          <p:nvPr/>
        </p:nvSpPr>
        <p:spPr>
          <a:xfrm>
            <a:off x="4537509" y="2636912"/>
            <a:ext cx="2866490" cy="646331"/>
          </a:xfrm>
          <a:prstGeom prst="rect">
            <a:avLst/>
          </a:prstGeom>
          <a:noFill/>
        </p:spPr>
        <p:txBody>
          <a:bodyPr wrap="none" rtlCol="0">
            <a:spAutoFit/>
          </a:bodyPr>
          <a:lstStyle/>
          <a:p>
            <a:r>
              <a:rPr kumimoji="0" lang="en-US" altLang="en-US" sz="1800" b="1" i="0" u="none" strike="noStrike" cap="none" normalizeH="0" baseline="0" dirty="0" err="1">
                <a:ln>
                  <a:noFill/>
                </a:ln>
                <a:solidFill>
                  <a:schemeClr val="bg1"/>
                </a:solidFill>
                <a:effectLst/>
                <a:latin typeface="Agency FB" panose="020B0503020202020204" pitchFamily="34" charset="0"/>
              </a:rPr>
              <a:t>Période</a:t>
            </a:r>
            <a:r>
              <a:rPr kumimoji="0" lang="en-US" altLang="en-US" sz="1800" b="1" i="0" u="none" strike="noStrike" cap="none" normalizeH="0" baseline="0" dirty="0">
                <a:ln>
                  <a:noFill/>
                </a:ln>
                <a:solidFill>
                  <a:schemeClr val="bg1"/>
                </a:solidFill>
                <a:effectLst/>
                <a:latin typeface="Agency FB" panose="020B0503020202020204" pitchFamily="34" charset="0"/>
              </a:rPr>
              <a:t> de questions – 10 minutes</a:t>
            </a:r>
          </a:p>
          <a:p>
            <a:endParaRPr lang="fr-CA" dirty="0"/>
          </a:p>
        </p:txBody>
      </p:sp>
    </p:spTree>
    <p:extLst>
      <p:ext uri="{BB962C8B-B14F-4D97-AF65-F5344CB8AC3E}">
        <p14:creationId xmlns:p14="http://schemas.microsoft.com/office/powerpoint/2010/main" val="47317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3B555D-570D-DFE6-1D72-1B8817EAC2A6}"/>
              </a:ext>
            </a:extLst>
          </p:cNvPr>
          <p:cNvSpPr>
            <a:spLocks noGrp="1"/>
          </p:cNvSpPr>
          <p:nvPr>
            <p:ph idx="1"/>
          </p:nvPr>
        </p:nvSpPr>
        <p:spPr>
          <a:xfrm>
            <a:off x="1293813" y="685800"/>
            <a:ext cx="5880719" cy="4190999"/>
          </a:xfrm>
        </p:spPr>
        <p:txBody>
          <a:bodyPr>
            <a:normAutofit fontScale="55000" lnSpcReduction="20000"/>
          </a:bodyPr>
          <a:lstStyle/>
          <a:p>
            <a:pPr marL="0" indent="0">
              <a:buNone/>
            </a:pPr>
            <a:r>
              <a:rPr lang="fr-CA" b="1"/>
              <a:t>Administrateurs en fin de mandat</a:t>
            </a:r>
          </a:p>
          <a:p>
            <a:pPr marL="0" indent="0">
              <a:buNone/>
            </a:pPr>
            <a:r>
              <a:rPr lang="fr-CA"/>
              <a:t>Cathi Clark — (Administratrice territoriale de l’Est Central)</a:t>
            </a:r>
          </a:p>
          <a:p>
            <a:pPr marL="0" indent="0">
              <a:buNone/>
            </a:pPr>
            <a:r>
              <a:rPr lang="fr-CA"/>
              <a:t>Tom Hoban — (Administrateur territorial du Sud-Est)</a:t>
            </a:r>
          </a:p>
          <a:p>
            <a:pPr marL="0" indent="0">
              <a:buNone/>
            </a:pPr>
            <a:r>
              <a:rPr lang="fr-CA"/>
              <a:t>Sœur Judith Ann Karam — Administratrice de Classe A</a:t>
            </a:r>
          </a:p>
          <a:p>
            <a:pPr marL="0" indent="0">
              <a:buNone/>
            </a:pPr>
            <a:r>
              <a:rPr lang="fr-CA"/>
              <a:t>Deborah Koltai — (administratrice des Services généraux)</a:t>
            </a:r>
          </a:p>
          <a:p>
            <a:pPr marL="0" indent="0">
              <a:buNone/>
            </a:pPr>
            <a:r>
              <a:rPr lang="fr-CA"/>
              <a:t>Al Mooney, M.D. — Administrateur de Classe A</a:t>
            </a:r>
          </a:p>
          <a:p>
            <a:pPr marL="0" indent="0">
              <a:buNone/>
            </a:pPr>
            <a:r>
              <a:rPr lang="fr-CA"/>
              <a:t>Andie Moss – Administratrice de Classe A</a:t>
            </a:r>
          </a:p>
          <a:p>
            <a:pPr marL="0" indent="0">
              <a:buNone/>
            </a:pPr>
            <a:r>
              <a:rPr lang="fr-CA"/>
              <a:t>Paz Preciado – (Administratrice des Services généraux)</a:t>
            </a:r>
          </a:p>
          <a:p>
            <a:pPr marL="0" indent="0">
              <a:buNone/>
            </a:pPr>
            <a:r>
              <a:rPr lang="fr-CA"/>
              <a:t>Marita Rhinehart — (Administratrice universelle des États-Unis)</a:t>
            </a:r>
          </a:p>
          <a:p>
            <a:pPr marL="0" indent="0">
              <a:buNone/>
            </a:pPr>
            <a:r>
              <a:rPr lang="fr-CA" b="1"/>
              <a:t>Directeurs en fin de mandat</a:t>
            </a:r>
          </a:p>
          <a:p>
            <a:pPr marL="0" indent="0">
              <a:buNone/>
            </a:pPr>
            <a:r>
              <a:rPr lang="fr-CA"/>
              <a:t>Vera Farrell - Directrice d'A.A.W.S.</a:t>
            </a:r>
            <a:endParaRPr lang="fr-CA" dirty="0"/>
          </a:p>
        </p:txBody>
      </p:sp>
    </p:spTree>
    <p:extLst>
      <p:ext uri="{BB962C8B-B14F-4D97-AF65-F5344CB8AC3E}">
        <p14:creationId xmlns:p14="http://schemas.microsoft.com/office/powerpoint/2010/main" val="190272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169EAD7-006C-E431-5A00-9E6E4A6CC442}"/>
              </a:ext>
            </a:extLst>
          </p:cNvPr>
          <p:cNvSpPr>
            <a:spLocks noGrp="1"/>
          </p:cNvSpPr>
          <p:nvPr>
            <p:ph type="title"/>
          </p:nvPr>
        </p:nvSpPr>
        <p:spPr>
          <a:xfrm>
            <a:off x="82888" y="-387424"/>
            <a:ext cx="4792323" cy="2880320"/>
          </a:xfrm>
        </p:spPr>
        <p:txBody>
          <a:bodyPr anchor="b">
            <a:normAutofit/>
          </a:bodyPr>
          <a:lstStyle/>
          <a:p>
            <a:r>
              <a:rPr lang="en-US" cap="all" spc="100" dirty="0" err="1">
                <a:ln w="3175" cmpd="sng">
                  <a:noFill/>
                </a:ln>
              </a:rPr>
              <a:t>statistiques</a:t>
            </a:r>
            <a:r>
              <a:rPr lang="en-US" cap="all" spc="100" dirty="0">
                <a:ln w="3175" cmpd="sng">
                  <a:noFill/>
                </a:ln>
              </a:rPr>
              <a:t> de la </a:t>
            </a:r>
            <a:r>
              <a:rPr lang="en-US" cap="all" spc="100" dirty="0" err="1">
                <a:ln w="3175" cmpd="sng">
                  <a:noFill/>
                </a:ln>
              </a:rPr>
              <a:t>confÉrence</a:t>
            </a:r>
            <a:r>
              <a:rPr lang="en-US" cap="all" spc="100" dirty="0">
                <a:ln w="3175" cmpd="sng">
                  <a:noFill/>
                </a:ln>
              </a:rPr>
              <a:t> des services </a:t>
            </a:r>
            <a:r>
              <a:rPr lang="en-US" cap="all" spc="100" dirty="0" err="1">
                <a:ln w="3175" cmpd="sng">
                  <a:noFill/>
                </a:ln>
              </a:rPr>
              <a:t>generaux</a:t>
            </a:r>
            <a:r>
              <a:rPr lang="en-US" cap="all" spc="100" dirty="0">
                <a:ln w="3175" cmpd="sng">
                  <a:noFill/>
                </a:ln>
              </a:rPr>
              <a:t> </a:t>
            </a:r>
            <a:r>
              <a:rPr lang="en-US" b="1" dirty="0"/>
              <a:t> </a:t>
            </a:r>
            <a:br>
              <a:rPr lang="en-US" b="1" dirty="0"/>
            </a:br>
            <a:endParaRPr lang="en-US" dirty="0"/>
          </a:p>
        </p:txBody>
      </p:sp>
      <p:pic>
        <p:nvPicPr>
          <p:cNvPr id="5" name="Picture 4" descr="Stock market quotes on screen in city">
            <a:extLst>
              <a:ext uri="{FF2B5EF4-FFF2-40B4-BE49-F238E27FC236}">
                <a16:creationId xmlns:a16="http://schemas.microsoft.com/office/drawing/2014/main" id="{04601B72-CAFE-FA6D-E9CF-7BE678D9B5A6}"/>
              </a:ext>
            </a:extLst>
          </p:cNvPr>
          <p:cNvPicPr>
            <a:picLocks noChangeAspect="1"/>
          </p:cNvPicPr>
          <p:nvPr/>
        </p:nvPicPr>
        <p:blipFill>
          <a:blip r:embed="rId2" cstate="print">
            <a:extLst>
              <a:ext uri="{28A0092B-C50C-407E-A947-70E740481C1C}">
                <a14:useLocalDpi xmlns:a14="http://schemas.microsoft.com/office/drawing/2010/main" val="0"/>
              </a:ext>
            </a:extLst>
          </a:blip>
          <a:srcRect l="14562" r="14563" b="-1"/>
          <a:stretch>
            <a:fillRect/>
          </a:stretch>
        </p:blipFill>
        <p:spPr>
          <a:xfrm>
            <a:off x="6310436" y="685800"/>
            <a:ext cx="5268947" cy="5486400"/>
          </a:xfrm>
          <a:prstGeom prst="rect">
            <a:avLst/>
          </a:prstGeom>
          <a:noFill/>
        </p:spPr>
      </p:pic>
      <p:sp>
        <p:nvSpPr>
          <p:cNvPr id="6" name="TextBox 5">
            <a:extLst>
              <a:ext uri="{FF2B5EF4-FFF2-40B4-BE49-F238E27FC236}">
                <a16:creationId xmlns:a16="http://schemas.microsoft.com/office/drawing/2014/main" id="{6BE66197-B250-2D57-2251-05CA843A4B66}"/>
              </a:ext>
            </a:extLst>
          </p:cNvPr>
          <p:cNvSpPr txBox="1"/>
          <p:nvPr/>
        </p:nvSpPr>
        <p:spPr>
          <a:xfrm>
            <a:off x="189756" y="2996952"/>
            <a:ext cx="5708935" cy="2832570"/>
          </a:xfrm>
          <a:prstGeom prst="rect">
            <a:avLst/>
          </a:prstGeom>
          <a:noFill/>
        </p:spPr>
        <p:txBody>
          <a:bodyPr wrap="none" rtlCol="0">
            <a:spAutoFit/>
          </a:bodyPr>
          <a:lstStyle/>
          <a:p>
            <a:pPr>
              <a:lnSpc>
                <a:spcPct val="90000"/>
              </a:lnSpc>
              <a:spcAft>
                <a:spcPts val="800"/>
              </a:spcAft>
              <a:buClr>
                <a:schemeClr val="accent1"/>
              </a:buClr>
            </a:pPr>
            <a:r>
              <a:rPr lang="en-US" b="1" u="sng" dirty="0">
                <a:solidFill>
                  <a:schemeClr val="accent2">
                    <a:lumMod val="50000"/>
                  </a:schemeClr>
                </a:solidFill>
              </a:rPr>
              <a:t>2025 </a:t>
            </a:r>
            <a:r>
              <a:rPr lang="en-US" b="1" dirty="0">
                <a:solidFill>
                  <a:schemeClr val="accent2">
                    <a:lumMod val="50000"/>
                  </a:schemeClr>
                </a:solidFill>
              </a:rPr>
              <a:t>                            </a:t>
            </a:r>
            <a:r>
              <a:rPr lang="en-US" b="1" u="sng" dirty="0">
                <a:solidFill>
                  <a:schemeClr val="accent2">
                    <a:lumMod val="50000"/>
                  </a:schemeClr>
                </a:solidFill>
              </a:rPr>
              <a:t>2024</a:t>
            </a:r>
            <a:endParaRPr lang="en-US" dirty="0">
              <a:solidFill>
                <a:schemeClr val="accent2">
                  <a:lumMod val="50000"/>
                </a:schemeClr>
              </a:solidFill>
            </a:endParaRPr>
          </a:p>
          <a:p>
            <a:pPr>
              <a:lnSpc>
                <a:spcPct val="90000"/>
              </a:lnSpc>
              <a:spcAft>
                <a:spcPts val="800"/>
              </a:spcAft>
              <a:buClr>
                <a:schemeClr val="accent1"/>
              </a:buClr>
            </a:pPr>
            <a:r>
              <a:rPr lang="en-US" dirty="0">
                <a:solidFill>
                  <a:schemeClr val="accent2">
                    <a:lumMod val="50000"/>
                  </a:schemeClr>
                </a:solidFill>
              </a:rPr>
              <a:t> 132                                  78       </a:t>
            </a:r>
            <a:r>
              <a:rPr lang="fr-CA" dirty="0">
                <a:solidFill>
                  <a:schemeClr val="accent2">
                    <a:lumMod val="50000"/>
                  </a:schemeClr>
                </a:solidFill>
              </a:rPr>
              <a:t>Articles à l'ordre du jour </a:t>
            </a:r>
          </a:p>
          <a:p>
            <a:pPr>
              <a:lnSpc>
                <a:spcPct val="90000"/>
              </a:lnSpc>
              <a:spcAft>
                <a:spcPts val="800"/>
              </a:spcAft>
              <a:buClr>
                <a:schemeClr val="accent1"/>
              </a:buClr>
            </a:pPr>
            <a:r>
              <a:rPr lang="fr-CA" dirty="0">
                <a:solidFill>
                  <a:schemeClr val="accent2">
                    <a:lumMod val="50000"/>
                  </a:schemeClr>
                </a:solidFill>
              </a:rPr>
              <a:t> 54                                    45       Résolutions</a:t>
            </a:r>
          </a:p>
          <a:p>
            <a:pPr>
              <a:lnSpc>
                <a:spcPct val="90000"/>
              </a:lnSpc>
              <a:spcAft>
                <a:spcPts val="800"/>
              </a:spcAft>
              <a:buClr>
                <a:schemeClr val="accent1"/>
              </a:buClr>
            </a:pPr>
            <a:r>
              <a:rPr lang="fr-CA" dirty="0">
                <a:solidFill>
                  <a:schemeClr val="accent2">
                    <a:lumMod val="50000"/>
                  </a:schemeClr>
                </a:solidFill>
              </a:rPr>
              <a:t>  15                                    9        Recommandations non retenues</a:t>
            </a:r>
          </a:p>
          <a:p>
            <a:pPr>
              <a:lnSpc>
                <a:spcPct val="90000"/>
              </a:lnSpc>
              <a:spcAft>
                <a:spcPts val="800"/>
              </a:spcAft>
              <a:buClr>
                <a:schemeClr val="accent1"/>
              </a:buClr>
            </a:pPr>
            <a:r>
              <a:rPr lang="fr-CA" dirty="0">
                <a:solidFill>
                  <a:schemeClr val="accent2">
                    <a:lumMod val="50000"/>
                  </a:schemeClr>
                </a:solidFill>
              </a:rPr>
              <a:t>  111                                 78        Considérations des comités</a:t>
            </a:r>
          </a:p>
          <a:p>
            <a:pPr>
              <a:lnSpc>
                <a:spcPct val="90000"/>
              </a:lnSpc>
              <a:spcAft>
                <a:spcPts val="800"/>
              </a:spcAft>
              <a:buClr>
                <a:schemeClr val="accent1"/>
              </a:buClr>
            </a:pPr>
            <a:r>
              <a:rPr lang="fr-CA" dirty="0">
                <a:solidFill>
                  <a:schemeClr val="accent2">
                    <a:lumMod val="50000"/>
                  </a:schemeClr>
                </a:solidFill>
              </a:rPr>
              <a:t>  12                                    15        Propositions de l’Assemblée</a:t>
            </a:r>
          </a:p>
          <a:p>
            <a:pPr>
              <a:lnSpc>
                <a:spcPct val="90000"/>
              </a:lnSpc>
              <a:spcAft>
                <a:spcPts val="800"/>
              </a:spcAft>
              <a:buClr>
                <a:schemeClr val="accent1"/>
              </a:buClr>
            </a:pPr>
            <a:r>
              <a:rPr lang="en-US" dirty="0">
                <a:solidFill>
                  <a:srgbClr val="FFFFFF"/>
                </a:solidFill>
              </a:rPr>
              <a:t> </a:t>
            </a:r>
          </a:p>
          <a:p>
            <a:endParaRPr lang="fr-CA" dirty="0"/>
          </a:p>
        </p:txBody>
      </p:sp>
    </p:spTree>
    <p:extLst>
      <p:ext uri="{BB962C8B-B14F-4D97-AF65-F5344CB8AC3E}">
        <p14:creationId xmlns:p14="http://schemas.microsoft.com/office/powerpoint/2010/main" val="407380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2DC9F1-EC15-7372-ECF7-C6A0309EFF68}"/>
              </a:ext>
            </a:extLst>
          </p:cNvPr>
          <p:cNvSpPr txBox="1"/>
          <p:nvPr/>
        </p:nvSpPr>
        <p:spPr>
          <a:xfrm>
            <a:off x="0" y="44624"/>
            <a:ext cx="68241536" cy="7017306"/>
          </a:xfrm>
          <a:prstGeom prst="rect">
            <a:avLst/>
          </a:prstGeom>
          <a:noFill/>
        </p:spPr>
        <p:txBody>
          <a:bodyPr wrap="square" rtlCol="0">
            <a:spAutoFit/>
          </a:bodyPr>
          <a:lstStyle/>
          <a:p>
            <a:r>
              <a:rPr lang="fr-CA" sz="1600" dirty="0"/>
              <a:t>Les adieux de Dr. Bob </a:t>
            </a:r>
            <a:r>
              <a:rPr lang="fr-CA" sz="1600" i="1" dirty="0"/>
              <a:t>Extrait du bref exposé qu’a prononcé Dr Bob le dimanche </a:t>
            </a:r>
          </a:p>
          <a:p>
            <a:r>
              <a:rPr lang="fr-CA" sz="1600" i="1" dirty="0"/>
              <a:t>30 juillet 1950, lors du premier Congrès international des AA à Cleveland en Ohio</a:t>
            </a:r>
          </a:p>
          <a:p>
            <a:pPr fontAlgn="base"/>
            <a:endParaRPr lang="fr-FR" sz="1600" dirty="0"/>
          </a:p>
          <a:p>
            <a:pPr fontAlgn="base"/>
            <a:r>
              <a:rPr lang="fr-FR" sz="1600" i="1" dirty="0"/>
              <a:t>Chers membres et amis des AA,</a:t>
            </a:r>
            <a:br>
              <a:rPr lang="fr-FR" sz="1600" i="1" dirty="0"/>
            </a:br>
            <a:br>
              <a:rPr lang="fr-FR" sz="1600" i="1" dirty="0"/>
            </a:br>
            <a:r>
              <a:rPr lang="fr-FR" sz="1600" i="1" dirty="0"/>
              <a:t>... J’éprouve une grande émotion en regardant cet océan de visages devant moi, et je me dis qu’il y a bien des années, une petite chose que j’ai faite a </a:t>
            </a:r>
          </a:p>
          <a:p>
            <a:pPr fontAlgn="base"/>
            <a:r>
              <a:rPr lang="fr-FR" sz="1600" i="1" dirty="0"/>
              <a:t>peut-être contribué de façon infime à rendre cette réunion possible. J’éprouve aussi beaucoup d’émotion en  pensant que nous avons tous connu le </a:t>
            </a:r>
          </a:p>
          <a:p>
            <a:pPr fontAlgn="base"/>
            <a:r>
              <a:rPr lang="fr-FR" sz="1600" i="1" dirty="0"/>
              <a:t>même problème. Nous avons tous fait les mêmes choses. Nous avons tous eu les mêmes  résultats, proportionnels à notre ardeur, à notre </a:t>
            </a:r>
          </a:p>
          <a:p>
            <a:pPr fontAlgn="base"/>
            <a:r>
              <a:rPr lang="fr-FR" sz="1600" i="1" dirty="0"/>
              <a:t>enthousiasme et à notre persistance. Si vous me permettez d’introduire ici une  note personnelle, je vous dirai que j’ai passé cinq des sept derniers mois </a:t>
            </a:r>
          </a:p>
          <a:p>
            <a:pPr fontAlgn="base"/>
            <a:r>
              <a:rPr lang="fr-FR" sz="1600" i="1" dirty="0"/>
              <a:t>au lit et que je n’ai pas retrouvé mes forces comme je le souhaiterais. C’est pourquoi mon exposé sera nécessairement très bref.</a:t>
            </a:r>
            <a:br>
              <a:rPr lang="fr-FR" sz="1600" i="1" dirty="0"/>
            </a:br>
            <a:r>
              <a:rPr lang="fr-FR" sz="1600" i="1" dirty="0"/>
              <a:t> </a:t>
            </a:r>
            <a:br>
              <a:rPr lang="fr-FR" sz="1600" i="1" dirty="0"/>
            </a:br>
            <a:r>
              <a:rPr lang="fr-FR" sz="1600" i="1" dirty="0"/>
              <a:t>Il y a deux ou trois observations qui me sont venues à l’esprit et sur lesquelles j'aimerais m’attarder un peu. La première a trait à la  simplicité de notre </a:t>
            </a:r>
          </a:p>
          <a:p>
            <a:pPr fontAlgn="base"/>
            <a:r>
              <a:rPr lang="fr-FR" sz="1600" i="1" dirty="0"/>
              <a:t>programme. Évitons de le gâcher avec des complexes freudiens et des notions qui intéressent les scientifiques, mais qui ont bien peu de rapport avec le </a:t>
            </a:r>
          </a:p>
          <a:p>
            <a:pPr fontAlgn="base"/>
            <a:r>
              <a:rPr lang="fr-FR" sz="1600" i="1" dirty="0"/>
              <a:t>vrai travail des AA. Réduites à leur plus simple expression, nos douze Étapes se ramènent à deux mots : amour et service. Nous savons ce qu’est </a:t>
            </a:r>
          </a:p>
          <a:p>
            <a:pPr fontAlgn="base"/>
            <a:r>
              <a:rPr lang="fr-FR" sz="1600" i="1" dirty="0"/>
              <a:t>l’amour et nous savons ce qu’est le service. Gardons donc ces deux choses présentes dans notre esprit.</a:t>
            </a:r>
            <a:br>
              <a:rPr lang="fr-FR" sz="1600" i="1" dirty="0"/>
            </a:br>
            <a:r>
              <a:rPr lang="fr-FR" sz="1600" i="1" dirty="0"/>
              <a:t> </a:t>
            </a:r>
            <a:br>
              <a:rPr lang="fr-FR" sz="1600" i="1" dirty="0"/>
            </a:br>
            <a:r>
              <a:rPr lang="fr-FR" sz="1600" i="1" dirty="0"/>
              <a:t>Pensons aussi à surveiller ce membre souvent fautif qu’est notre langue, et lorsque nous devons nous en servir, faisons-le avec bonté, avec délicatesse </a:t>
            </a:r>
          </a:p>
          <a:p>
            <a:pPr fontAlgn="base"/>
            <a:r>
              <a:rPr lang="fr-FR" sz="1600" i="1" dirty="0"/>
              <a:t>et avec tolérance.</a:t>
            </a:r>
            <a:br>
              <a:rPr lang="fr-FR" sz="1600" i="1" dirty="0"/>
            </a:br>
            <a:r>
              <a:rPr lang="fr-FR" sz="1600" i="1" dirty="0"/>
              <a:t> </a:t>
            </a:r>
            <a:br>
              <a:rPr lang="fr-FR" sz="1600" i="1" dirty="0"/>
            </a:br>
            <a:r>
              <a:rPr lang="fr-FR" sz="1600" i="1" dirty="0"/>
              <a:t>Une dernière chose. Nous ne serions pas ici aujourd’hui si quelqu’un n’avait pas pris le temps de nous expliquer certaines choses, de nous donner une </a:t>
            </a:r>
          </a:p>
          <a:p>
            <a:pPr fontAlgn="base"/>
            <a:r>
              <a:rPr lang="fr-FR" sz="1600" i="1" dirty="0"/>
              <a:t>tape sur l’épaule, de nous amener à une ou deux réunions, d’avoir pour nous quantité de petites attentions  généreuses et délicates. Par conséquent, </a:t>
            </a:r>
          </a:p>
          <a:p>
            <a:pPr fontAlgn="base"/>
            <a:r>
              <a:rPr lang="fr-FR" sz="1600" i="1" dirty="0"/>
              <a:t>ne soyons jamais prétentieux au point de refuser ou de ne plus essayer d’offrir à des  personnes moins chanceuses l’aide qui nous a fait tant de bien. </a:t>
            </a:r>
          </a:p>
          <a:p>
            <a:pPr fontAlgn="base"/>
            <a:endParaRPr lang="fr-FR" sz="1600" i="1" dirty="0"/>
          </a:p>
          <a:p>
            <a:pPr fontAlgn="base"/>
            <a:r>
              <a:rPr lang="fr-FR" sz="1600" i="1" dirty="0"/>
              <a:t>Merci Beaucoup</a:t>
            </a:r>
            <a:br>
              <a:rPr lang="fr-FR" sz="1600" i="1" dirty="0"/>
            </a:br>
            <a:r>
              <a:rPr lang="fr-FR" sz="1600" i="1" dirty="0"/>
              <a:t> </a:t>
            </a:r>
            <a:br>
              <a:rPr lang="fr-FR" sz="1600" i="1" dirty="0"/>
            </a:br>
            <a:r>
              <a:rPr lang="fr-FR" sz="1600" i="1" dirty="0"/>
              <a:t>* Extrait du bref exposé qu’a prononcé Dr Bob le dimanche 30 juillet 1950, lors du premier Congrès international des AA à Cleveland en Ohio. </a:t>
            </a:r>
            <a:r>
              <a:rPr lang="fr-FR" sz="1600" dirty="0"/>
              <a:t> </a:t>
            </a:r>
          </a:p>
          <a:p>
            <a:pPr fontAlgn="base"/>
            <a:endParaRPr lang="fr-FR" sz="1600" dirty="0"/>
          </a:p>
          <a:p>
            <a:endParaRPr lang="fr-CA" dirty="0"/>
          </a:p>
        </p:txBody>
      </p:sp>
    </p:spTree>
    <p:extLst>
      <p:ext uri="{BB962C8B-B14F-4D97-AF65-F5344CB8AC3E}">
        <p14:creationId xmlns:p14="http://schemas.microsoft.com/office/powerpoint/2010/main" val="278664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08151F0-8CCB-0B75-9E34-27F8904C8ACC}"/>
              </a:ext>
            </a:extLst>
          </p:cNvPr>
          <p:cNvSpPr>
            <a:spLocks noChangeArrowheads="1"/>
          </p:cNvSpPr>
          <p:nvPr/>
        </p:nvSpPr>
        <p:spPr bwMode="auto">
          <a:xfrm>
            <a:off x="189756" y="2307514"/>
            <a:ext cx="70567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2">
                    <a:lumMod val="50000"/>
                  </a:schemeClr>
                </a:solidFill>
                <a:effectLst/>
                <a:latin typeface="Arial" panose="020B0604020202020204" pitchFamily="34" charset="0"/>
              </a:rPr>
              <a:t>FIN DE LA 75e CONFÉRENCE DES SERVICES GÉNÉRAUX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dirty="0">
              <a:solidFill>
                <a:schemeClr val="bg2">
                  <a:lumMod val="50000"/>
                </a:schemeClr>
              </a:solidFill>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2">
                    <a:lumMod val="50000"/>
                  </a:schemeClr>
                </a:solidFill>
                <a:effectLst/>
                <a:latin typeface="Arial" panose="020B0604020202020204" pitchFamily="34" charset="0"/>
              </a:rPr>
              <a:t>JE SUIS ÉTERNELLEMENT RECONNAISSANTE</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
        <p:nvSpPr>
          <p:cNvPr id="6" name="Rectangle 2">
            <a:extLst>
              <a:ext uri="{FF2B5EF4-FFF2-40B4-BE49-F238E27FC236}">
                <a16:creationId xmlns:a16="http://schemas.microsoft.com/office/drawing/2014/main" id="{B85885F1-C691-91C1-C0A0-D6AF39284CDF}"/>
              </a:ext>
            </a:extLst>
          </p:cNvPr>
          <p:cNvSpPr>
            <a:spLocks noChangeArrowheads="1"/>
          </p:cNvSpPr>
          <p:nvPr/>
        </p:nvSpPr>
        <p:spPr bwMode="auto">
          <a:xfrm>
            <a:off x="837828" y="4769858"/>
            <a:ext cx="1154075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1" u="none" strike="noStrike" cap="none" normalizeH="0" baseline="0">
              <a:ln>
                <a:noFill/>
              </a:ln>
              <a:solidFill>
                <a:schemeClr val="bg2">
                  <a:lumMod val="5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1" u="none" strike="noStrike" cap="none" normalizeH="0" baseline="0">
              <a:ln>
                <a:noFill/>
              </a:ln>
              <a:solidFill>
                <a:schemeClr val="bg2">
                  <a:lumMod val="5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i="1">
              <a:solidFill>
                <a:schemeClr val="bg2">
                  <a:lumMod val="50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chemeClr val="bg2">
                    <a:lumMod val="50000"/>
                  </a:schemeClr>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b="1" i="1">
                <a:solidFill>
                  <a:schemeClr val="bg2">
                    <a:lumMod val="50000"/>
                  </a:schemeClr>
                </a:solidFill>
                <a:latin typeface="Arial" panose="020B0604020202020204" pitchFamily="34" charset="0"/>
              </a:rPr>
              <a:t>Debbie L. </a:t>
            </a:r>
            <a:r>
              <a:rPr kumimoji="0" lang="en-US" altLang="en-US" sz="1800" b="1" i="1" u="none" strike="noStrike" cap="none" normalizeH="0" baseline="0">
                <a:ln>
                  <a:noFill/>
                </a:ln>
                <a:solidFill>
                  <a:schemeClr val="bg2">
                    <a:lumMod val="50000"/>
                  </a:schemeClr>
                </a:solidFill>
                <a:effectLst/>
                <a:latin typeface="Arial" panose="020B0604020202020204" pitchFamily="34" charset="0"/>
              </a:rPr>
              <a:t> P74 R90, nord-ouest du Québec.</a:t>
            </a:r>
            <a:endParaRPr kumimoji="0" lang="en-US" altLang="en-US" sz="1800" b="1" i="1" u="none" strike="noStrike" cap="none" normalizeH="0" baseline="0" dirty="0">
              <a:ln>
                <a:noFill/>
              </a:ln>
              <a:solidFill>
                <a:schemeClr val="bg2">
                  <a:lumMod val="50000"/>
                </a:schemeClr>
              </a:solidFill>
              <a:effectLst/>
              <a:latin typeface="Arial" panose="020B0604020202020204" pitchFamily="34" charset="0"/>
            </a:endParaRPr>
          </a:p>
        </p:txBody>
      </p:sp>
      <p:pic>
        <p:nvPicPr>
          <p:cNvPr id="3" name="Picture 2" descr="A building with lights on it&#10;&#10;AI-generated content may be incorrect.">
            <a:extLst>
              <a:ext uri="{FF2B5EF4-FFF2-40B4-BE49-F238E27FC236}">
                <a16:creationId xmlns:a16="http://schemas.microsoft.com/office/drawing/2014/main" id="{602FDAF6-4D3A-B5E9-4B52-2731FEF55D1B}"/>
              </a:ext>
            </a:extLst>
          </p:cNvPr>
          <p:cNvPicPr>
            <a:picLocks noChangeAspect="1"/>
          </p:cNvPicPr>
          <p:nvPr/>
        </p:nvPicPr>
        <p:blipFill>
          <a:blip r:embed="rId2"/>
          <a:srcRect l="9041" r="29582" b="-1"/>
          <a:stretch>
            <a:fillRect/>
          </a:stretch>
        </p:blipFill>
        <p:spPr>
          <a:xfrm rot="5400000">
            <a:off x="6604649" y="1478604"/>
            <a:ext cx="5904656" cy="4044811"/>
          </a:xfrm>
          <a:prstGeom prst="rect">
            <a:avLst/>
          </a:prstGeom>
          <a:noFill/>
        </p:spPr>
      </p:pic>
    </p:spTree>
    <p:extLst>
      <p:ext uri="{BB962C8B-B14F-4D97-AF65-F5344CB8AC3E}">
        <p14:creationId xmlns:p14="http://schemas.microsoft.com/office/powerpoint/2010/main" val="398716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extLst>
    <a:ext uri="{05A4C25C-085E-4340-85A3-A5531E510DB2}">
      <thm15:themeFamily xmlns:thm15="http://schemas.microsoft.com/office/thememl/2012/main" name="Business marketing glass cube presentation (widescreen).potx" id="{454792B9-F7C6-4CDD-89A0-89451A081408}" vid="{E847D748-0CA0-4BC8-838F-3216ECA80016}"/>
    </a:ext>
  </a:extLst>
</a:theme>
</file>

<file path=ppt/theme/theme2.xml><?xml version="1.0" encoding="utf-8"?>
<a:theme xmlns:a="http://schemas.openxmlformats.org/drawingml/2006/main" name="Office Them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marketing glass cube presentation (widescreen)</Template>
  <TotalTime>1618</TotalTime>
  <Words>13023</Words>
  <Application>Microsoft Office PowerPoint</Application>
  <PresentationFormat>Custom</PresentationFormat>
  <Paragraphs>1016</Paragraphs>
  <Slides>99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99</vt:i4>
      </vt:variant>
    </vt:vector>
  </HeadingPairs>
  <TitlesOfParts>
    <vt:vector size="107" baseType="lpstr">
      <vt:lpstr>Agency FB</vt:lpstr>
      <vt:lpstr>Arial</vt:lpstr>
      <vt:lpstr>Arial Black</vt:lpstr>
      <vt:lpstr>Arial Narrow</vt:lpstr>
      <vt:lpstr>Bahnschrift Light Condensed</vt:lpstr>
      <vt:lpstr>Corbel</vt:lpstr>
      <vt:lpstr>Wingdings</vt:lpstr>
      <vt:lpstr>Marketing 16x9</vt:lpstr>
      <vt:lpstr>75e Conférence des Services généraux Debbie L.  Rapport final de la déléguée P74  </vt:lpstr>
      <vt:lpstr>PowerPoint Presentation</vt:lpstr>
      <vt:lpstr>PowerPoint Presentation</vt:lpstr>
      <vt:lpstr>Conférence des Services généraux 1951 - 2025 cela demeure toujours aussi vrai.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AA à l’international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Comité du Correctionnel de la Conférence</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      </vt:lpstr>
      <vt:lpstr>PowerPoint Presentation</vt:lpstr>
      <vt:lpstr>PowerPoint Presentation</vt:lpstr>
      <vt:lpstr>      </vt:lpstr>
      <vt:lpstr>PowerPoint Presentation</vt:lpstr>
      <vt:lpstr>PowerPoint Presentation</vt:lpstr>
      <vt:lpstr>      </vt:lpstr>
      <vt:lpstr>PowerPoint Presentation</vt:lpstr>
      <vt:lpstr>PowerPoint Presentation</vt:lpstr>
      <vt:lpstr>      </vt:lpstr>
      <vt:lpstr>PowerPoint Presentation</vt:lpstr>
      <vt:lpstr>PowerPoint Presentation</vt:lpstr>
      <vt:lpstr>      </vt:lpstr>
      <vt:lpstr>PowerPoint Presentation</vt:lpstr>
      <vt:lpstr>PowerPoint Presentation</vt:lpstr>
      <vt:lpstr>PowerPoint Presentation</vt:lpstr>
      <vt:lpstr>      </vt:lpstr>
      <vt:lpstr>PowerPoint Presentation</vt:lpstr>
      <vt:lpstr>      </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statistiques de la confÉrence des services generaux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Debbie Leblanc</dc:creator>
  <cp:lastModifiedBy>Debbie Leblanc</cp:lastModifiedBy>
  <cp:revision>10</cp:revision>
  <cp:lastPrinted>2025-06-17T12:11:08Z</cp:lastPrinted>
  <dcterms:created xsi:type="dcterms:W3CDTF">2025-05-22T15:35:36Z</dcterms:created>
  <dcterms:modified xsi:type="dcterms:W3CDTF">2025-06-17T12:18:39Z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